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media/image10.png" ContentType="image/jpeg"/>
  <Override PartName="/ppt/media/image11.png" ContentType="image/jpeg"/>
  <Override PartName="/ppt/media/image12.png" ContentType="image/jpeg"/>
  <Override PartName="/ppt/media/image15.pn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4"/>
  </p:sldMasterIdLst>
  <p:notesMasterIdLst>
    <p:notesMasterId r:id="rId72"/>
  </p:notesMasterIdLst>
  <p:sldIdLst>
    <p:sldId id="257" r:id="rId5"/>
    <p:sldId id="345" r:id="rId6"/>
    <p:sldId id="326" r:id="rId7"/>
    <p:sldId id="259" r:id="rId8"/>
    <p:sldId id="260" r:id="rId9"/>
    <p:sldId id="322" r:id="rId10"/>
    <p:sldId id="266" r:id="rId11"/>
    <p:sldId id="346" r:id="rId12"/>
    <p:sldId id="349" r:id="rId13"/>
    <p:sldId id="348" r:id="rId14"/>
    <p:sldId id="327" r:id="rId15"/>
    <p:sldId id="268" r:id="rId16"/>
    <p:sldId id="273" r:id="rId17"/>
    <p:sldId id="269" r:id="rId18"/>
    <p:sldId id="270" r:id="rId19"/>
    <p:sldId id="275" r:id="rId20"/>
    <p:sldId id="276" r:id="rId21"/>
    <p:sldId id="274" r:id="rId22"/>
    <p:sldId id="320" r:id="rId23"/>
    <p:sldId id="284" r:id="rId24"/>
    <p:sldId id="281" r:id="rId25"/>
    <p:sldId id="261" r:id="rId26"/>
    <p:sldId id="282" r:id="rId27"/>
    <p:sldId id="321" r:id="rId28"/>
    <p:sldId id="330" r:id="rId29"/>
    <p:sldId id="332" r:id="rId30"/>
    <p:sldId id="335" r:id="rId31"/>
    <p:sldId id="334" r:id="rId32"/>
    <p:sldId id="336" r:id="rId33"/>
    <p:sldId id="337" r:id="rId34"/>
    <p:sldId id="338" r:id="rId35"/>
    <p:sldId id="339" r:id="rId36"/>
    <p:sldId id="350" r:id="rId37"/>
    <p:sldId id="351" r:id="rId38"/>
    <p:sldId id="352" r:id="rId39"/>
    <p:sldId id="353" r:id="rId40"/>
    <p:sldId id="354" r:id="rId41"/>
    <p:sldId id="355" r:id="rId42"/>
    <p:sldId id="356" r:id="rId43"/>
    <p:sldId id="347" r:id="rId44"/>
    <p:sldId id="310" r:id="rId45"/>
    <p:sldId id="323" r:id="rId46"/>
    <p:sldId id="324" r:id="rId47"/>
    <p:sldId id="283" r:id="rId48"/>
    <p:sldId id="325" r:id="rId49"/>
    <p:sldId id="312" r:id="rId50"/>
    <p:sldId id="285" r:id="rId51"/>
    <p:sldId id="286" r:id="rId52"/>
    <p:sldId id="287" r:id="rId53"/>
    <p:sldId id="288" r:id="rId54"/>
    <p:sldId id="289" r:id="rId55"/>
    <p:sldId id="290" r:id="rId56"/>
    <p:sldId id="291" r:id="rId57"/>
    <p:sldId id="292" r:id="rId58"/>
    <p:sldId id="293" r:id="rId59"/>
    <p:sldId id="294" r:id="rId60"/>
    <p:sldId id="295" r:id="rId61"/>
    <p:sldId id="296" r:id="rId62"/>
    <p:sldId id="297" r:id="rId63"/>
    <p:sldId id="298" r:id="rId64"/>
    <p:sldId id="299" r:id="rId65"/>
    <p:sldId id="300" r:id="rId66"/>
    <p:sldId id="301" r:id="rId67"/>
    <p:sldId id="302" r:id="rId68"/>
    <p:sldId id="303" r:id="rId69"/>
    <p:sldId id="304" r:id="rId70"/>
    <p:sldId id="305" r:id="rId7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A9D"/>
    <a:srgbClr val="ED7D31"/>
    <a:srgbClr val="2E4B9D"/>
    <a:srgbClr val="FFC000"/>
    <a:srgbClr val="9D1313"/>
    <a:srgbClr val="2F5597"/>
    <a:srgbClr val="F39C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F919EF-B1E4-E44B-8ABA-39903E7D23CB}" v="1" dt="2026-02-10T14:13:07.3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10"/>
    <p:restoredTop sz="97589"/>
  </p:normalViewPr>
  <p:slideViewPr>
    <p:cSldViewPr snapToGrid="0">
      <p:cViewPr varScale="1">
        <p:scale>
          <a:sx n="171" d="100"/>
          <a:sy n="171" d="100"/>
        </p:scale>
        <p:origin x="200" y="7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MO Julien" userId="108329ae-9252-4a8e-936c-32ce9b828d99" providerId="ADAL" clId="{208CA171-82A6-5DF3-8A6D-62FBDBAB0DCB}"/>
    <pc:docChg chg="custSel addSld delSld modSld">
      <pc:chgData name="ALAIMO Julien" userId="108329ae-9252-4a8e-936c-32ce9b828d99" providerId="ADAL" clId="{208CA171-82A6-5DF3-8A6D-62FBDBAB0DCB}" dt="2026-02-10T14:13:10.611" v="11"/>
      <pc:docMkLst>
        <pc:docMk/>
      </pc:docMkLst>
      <pc:sldChg chg="modSp mod">
        <pc:chgData name="ALAIMO Julien" userId="108329ae-9252-4a8e-936c-32ce9b828d99" providerId="ADAL" clId="{208CA171-82A6-5DF3-8A6D-62FBDBAB0DCB}" dt="2026-02-10T14:13:07.470" v="9" actId="27636"/>
        <pc:sldMkLst>
          <pc:docMk/>
          <pc:sldMk cId="136514159" sldId="270"/>
        </pc:sldMkLst>
        <pc:spChg chg="mod">
          <ac:chgData name="ALAIMO Julien" userId="108329ae-9252-4a8e-936c-32ce9b828d99" providerId="ADAL" clId="{208CA171-82A6-5DF3-8A6D-62FBDBAB0DCB}" dt="2026-02-10T14:13:07.470" v="9" actId="27636"/>
          <ac:spMkLst>
            <pc:docMk/>
            <pc:sldMk cId="136514159" sldId="270"/>
            <ac:spMk id="2" creationId="{00000000-0000-0000-0000-000000000000}"/>
          </ac:spMkLst>
        </pc:spChg>
      </pc:sldChg>
      <pc:sldChg chg="addSp delSp modSp mod">
        <pc:chgData name="ALAIMO Julien" userId="108329ae-9252-4a8e-936c-32ce9b828d99" providerId="ADAL" clId="{208CA171-82A6-5DF3-8A6D-62FBDBAB0DCB}" dt="2026-02-10T14:13:10.611" v="11"/>
        <pc:sldMkLst>
          <pc:docMk/>
          <pc:sldMk cId="3737817855" sldId="335"/>
        </pc:sldMkLst>
        <pc:spChg chg="add del mod">
          <ac:chgData name="ALAIMO Julien" userId="108329ae-9252-4a8e-936c-32ce9b828d99" providerId="ADAL" clId="{208CA171-82A6-5DF3-8A6D-62FBDBAB0DCB}" dt="2026-02-10T14:13:10.611" v="11"/>
          <ac:spMkLst>
            <pc:docMk/>
            <pc:sldMk cId="3737817855" sldId="335"/>
            <ac:spMk id="4" creationId="{D7327578-5C9C-AA71-89FE-0C5E8F97CC11}"/>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46.png"/><Relationship Id="rId2" Type="http://schemas.microsoft.com/office/2007/relationships/hdphoto" Target="../media/hdphoto1.wdp"/><Relationship Id="rId1" Type="http://schemas.openxmlformats.org/officeDocument/2006/relationships/image" Target="../media/image45.png"/><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diagrams/_rels/data3.xml.rels><?xml version="1.0" encoding="UTF-8" standalone="yes"?>
<Relationships xmlns="http://schemas.openxmlformats.org/package/2006/relationships"><Relationship Id="rId3" Type="http://schemas.openxmlformats.org/officeDocument/2006/relationships/image" Target="../media/image46.png"/><Relationship Id="rId2" Type="http://schemas.microsoft.com/office/2007/relationships/hdphoto" Target="../media/hdphoto1.wdp"/><Relationship Id="rId1" Type="http://schemas.openxmlformats.org/officeDocument/2006/relationships/image" Target="../media/image45.png"/><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diagrams/_rels/drawing2.xml.rels><?xml version="1.0" encoding="UTF-8" standalone="yes"?>
<Relationships xmlns="http://schemas.openxmlformats.org/package/2006/relationships"><Relationship Id="rId3" Type="http://schemas.openxmlformats.org/officeDocument/2006/relationships/image" Target="../media/image46.png"/><Relationship Id="rId2" Type="http://schemas.microsoft.com/office/2007/relationships/hdphoto" Target="../media/hdphoto1.wdp"/><Relationship Id="rId1" Type="http://schemas.openxmlformats.org/officeDocument/2006/relationships/image" Target="../media/image45.png"/><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diagrams/_rels/drawing3.xml.rels><?xml version="1.0" encoding="UTF-8" standalone="yes"?>
<Relationships xmlns="http://schemas.openxmlformats.org/package/2006/relationships"><Relationship Id="rId3" Type="http://schemas.openxmlformats.org/officeDocument/2006/relationships/image" Target="../media/image46.png"/><Relationship Id="rId2" Type="http://schemas.microsoft.com/office/2007/relationships/hdphoto" Target="../media/hdphoto1.wdp"/><Relationship Id="rId1" Type="http://schemas.openxmlformats.org/officeDocument/2006/relationships/image" Target="../media/image45.png"/><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611F6F-079D-4DB6-8729-0376E019D82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F4ECC823-4200-423C-98BC-45B7313F5B60}">
      <dgm:prSet custT="1"/>
      <dgm:spPr>
        <a:solidFill>
          <a:srgbClr val="0070C0"/>
        </a:solidFill>
      </dgm:spPr>
      <dgm:t>
        <a:bodyPr/>
        <a:lstStyle/>
        <a:p>
          <a:r>
            <a:rPr lang="fr-FR" sz="1300" b="0" i="0" baseline="0"/>
            <a:t>Être fiable dans ses engagements</a:t>
          </a:r>
          <a:endParaRPr lang="en-US" sz="1400">
            <a:latin typeface="Calibri" panose="020F0502020204030204" pitchFamily="34" charset="0"/>
            <a:cs typeface="Calibri" panose="020F0502020204030204" pitchFamily="34" charset="0"/>
          </a:endParaRPr>
        </a:p>
      </dgm:t>
    </dgm:pt>
    <dgm:pt modelId="{3A64F746-B86A-4414-AB69-9A07B5E27310}" type="parTrans" cxnId="{28915B3C-A1A1-4131-B06A-EE77A969ED3C}">
      <dgm:prSet/>
      <dgm:spPr/>
      <dgm:t>
        <a:bodyPr/>
        <a:lstStyle/>
        <a:p>
          <a:endParaRPr lang="en-US" sz="1600"/>
        </a:p>
      </dgm:t>
    </dgm:pt>
    <dgm:pt modelId="{FA6D3486-3174-4E6E-88D8-D65FD451B273}" type="sibTrans" cxnId="{28915B3C-A1A1-4131-B06A-EE77A969ED3C}">
      <dgm:prSet/>
      <dgm:spPr/>
      <dgm:t>
        <a:bodyPr/>
        <a:lstStyle/>
        <a:p>
          <a:endParaRPr lang="en-US"/>
        </a:p>
      </dgm:t>
    </dgm:pt>
    <dgm:pt modelId="{04E07506-3B35-459E-9017-66EDC0681D0C}">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Se conformer aux règles professionnelles</a:t>
          </a:r>
          <a:endParaRPr lang="en-US" sz="1400">
            <a:latin typeface="Calibri" panose="020F0502020204030204" pitchFamily="34" charset="0"/>
            <a:cs typeface="Calibri" panose="020F0502020204030204" pitchFamily="34" charset="0"/>
          </a:endParaRPr>
        </a:p>
      </dgm:t>
    </dgm:pt>
    <dgm:pt modelId="{1F64FE8D-8094-4889-BE28-7B34DC5DEEFB}" type="parTrans" cxnId="{EB84F556-135E-4BBE-89E4-3974BE257DC0}">
      <dgm:prSet/>
      <dgm:spPr/>
      <dgm:t>
        <a:bodyPr/>
        <a:lstStyle/>
        <a:p>
          <a:endParaRPr lang="en-US" sz="1600"/>
        </a:p>
      </dgm:t>
    </dgm:pt>
    <dgm:pt modelId="{3EAA8BE8-2A01-497F-8B27-B3C62BF188C3}" type="sibTrans" cxnId="{EB84F556-135E-4BBE-89E4-3974BE257DC0}">
      <dgm:prSet/>
      <dgm:spPr/>
      <dgm:t>
        <a:bodyPr/>
        <a:lstStyle/>
        <a:p>
          <a:endParaRPr lang="en-US"/>
        </a:p>
      </dgm:t>
    </dgm:pt>
    <dgm:pt modelId="{E396E9A1-1DB4-441D-9088-640A6C18D61F}">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Gérer et développer des relations interpersonnelles et des réseaux</a:t>
          </a:r>
          <a:endParaRPr lang="en-US" sz="1400">
            <a:latin typeface="Calibri" panose="020F0502020204030204" pitchFamily="34" charset="0"/>
            <a:cs typeface="Calibri" panose="020F0502020204030204" pitchFamily="34" charset="0"/>
          </a:endParaRPr>
        </a:p>
      </dgm:t>
    </dgm:pt>
    <dgm:pt modelId="{C58241CD-C120-41DE-B8D0-14943DB676F3}" type="parTrans" cxnId="{22AF24E5-3898-4A4F-BEE5-B447D7C87391}">
      <dgm:prSet/>
      <dgm:spPr/>
      <dgm:t>
        <a:bodyPr/>
        <a:lstStyle/>
        <a:p>
          <a:endParaRPr lang="en-US" sz="1600"/>
        </a:p>
      </dgm:t>
    </dgm:pt>
    <dgm:pt modelId="{E4DA7D5C-D7EC-40F7-BCDC-EA59B68F6976}" type="sibTrans" cxnId="{22AF24E5-3898-4A4F-BEE5-B447D7C87391}">
      <dgm:prSet/>
      <dgm:spPr/>
      <dgm:t>
        <a:bodyPr/>
        <a:lstStyle/>
        <a:p>
          <a:endParaRPr lang="en-US"/>
        </a:p>
      </dgm:t>
    </dgm:pt>
    <dgm:pt modelId="{F313EF4D-B689-435F-8B41-F794E52347EF}">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Mobiliser un comportement orienté client et une posture service</a:t>
          </a:r>
          <a:endParaRPr lang="en-US" sz="1400">
            <a:latin typeface="Calibri" panose="020F0502020204030204" pitchFamily="34" charset="0"/>
            <a:cs typeface="Calibri" panose="020F0502020204030204" pitchFamily="34" charset="0"/>
          </a:endParaRPr>
        </a:p>
      </dgm:t>
    </dgm:pt>
    <dgm:pt modelId="{CF244321-1F72-4E7B-AACD-538BFE6519CF}" type="parTrans" cxnId="{3794C6D8-69DC-464A-8D8E-718BCA623390}">
      <dgm:prSet/>
      <dgm:spPr/>
      <dgm:t>
        <a:bodyPr/>
        <a:lstStyle/>
        <a:p>
          <a:endParaRPr lang="en-US" sz="1600"/>
        </a:p>
      </dgm:t>
    </dgm:pt>
    <dgm:pt modelId="{350F60AB-ED20-4C49-A836-0ED29A0F17CE}" type="sibTrans" cxnId="{3794C6D8-69DC-464A-8D8E-718BCA623390}">
      <dgm:prSet/>
      <dgm:spPr/>
      <dgm:t>
        <a:bodyPr/>
        <a:lstStyle/>
        <a:p>
          <a:endParaRPr lang="en-US"/>
        </a:p>
      </dgm:t>
    </dgm:pt>
    <dgm:pt modelId="{47466293-E3BA-455F-985A-72623A3D4814}">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Être sociable, faire preuve d’empathie</a:t>
          </a:r>
          <a:endParaRPr lang="en-US" sz="1400">
            <a:latin typeface="Calibri" panose="020F0502020204030204" pitchFamily="34" charset="0"/>
            <a:cs typeface="Calibri" panose="020F0502020204030204" pitchFamily="34" charset="0"/>
          </a:endParaRPr>
        </a:p>
      </dgm:t>
    </dgm:pt>
    <dgm:pt modelId="{FC038E10-D263-4BA3-B202-8FDDDB13CD8C}" type="parTrans" cxnId="{78962B97-2833-41E3-98BE-05D73318A3E3}">
      <dgm:prSet/>
      <dgm:spPr/>
      <dgm:t>
        <a:bodyPr/>
        <a:lstStyle/>
        <a:p>
          <a:endParaRPr lang="en-US" sz="1600"/>
        </a:p>
      </dgm:t>
    </dgm:pt>
    <dgm:pt modelId="{ACFEC726-282C-4E84-BBF2-B255E5D85BDC}" type="sibTrans" cxnId="{78962B97-2833-41E3-98BE-05D73318A3E3}">
      <dgm:prSet/>
      <dgm:spPr/>
      <dgm:t>
        <a:bodyPr/>
        <a:lstStyle/>
        <a:p>
          <a:endParaRPr lang="en-US"/>
        </a:p>
      </dgm:t>
    </dgm:pt>
    <dgm:pt modelId="{DC4696E2-3C42-47BF-B15C-61171A419962}">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Savoir se contrôler</a:t>
          </a:r>
          <a:endParaRPr lang="en-US" sz="1400">
            <a:latin typeface="Calibri" panose="020F0502020204030204" pitchFamily="34" charset="0"/>
            <a:cs typeface="Calibri" panose="020F0502020204030204" pitchFamily="34" charset="0"/>
          </a:endParaRPr>
        </a:p>
      </dgm:t>
    </dgm:pt>
    <dgm:pt modelId="{7D75D7F6-753F-4E94-8770-E9B3A4692BDE}" type="parTrans" cxnId="{A3B3FE5A-243F-4316-98A5-8171416A5955}">
      <dgm:prSet/>
      <dgm:spPr/>
      <dgm:t>
        <a:bodyPr/>
        <a:lstStyle/>
        <a:p>
          <a:endParaRPr lang="en-US" sz="1600"/>
        </a:p>
      </dgm:t>
    </dgm:pt>
    <dgm:pt modelId="{2F41F499-608B-4271-8D1A-5E7B3F759D95}" type="sibTrans" cxnId="{A3B3FE5A-243F-4316-98A5-8171416A5955}">
      <dgm:prSet/>
      <dgm:spPr/>
      <dgm:t>
        <a:bodyPr/>
        <a:lstStyle/>
        <a:p>
          <a:endParaRPr lang="en-US"/>
        </a:p>
      </dgm:t>
    </dgm:pt>
    <dgm:pt modelId="{2E804355-8771-4A88-8F52-7033510F5667}">
      <dgm:prSet custT="1"/>
      <dgm:spPr>
        <a:solidFill>
          <a:srgbClr val="0070C0"/>
        </a:solidFill>
      </dgm:spPr>
      <dgm:t>
        <a:bodyPr/>
        <a:lstStyle/>
        <a:p>
          <a:r>
            <a:rPr lang="fr-FR" sz="1400" b="0" i="0" baseline="0">
              <a:latin typeface="Calibri" panose="020F0502020204030204" pitchFamily="34" charset="0"/>
              <a:cs typeface="Calibri" panose="020F0502020204030204" pitchFamily="34" charset="0"/>
            </a:rPr>
            <a:t>Organiser son travail, préparer, planifier une action</a:t>
          </a:r>
          <a:endParaRPr lang="en-US" sz="1400">
            <a:latin typeface="Calibri" panose="020F0502020204030204" pitchFamily="34" charset="0"/>
            <a:cs typeface="Calibri" panose="020F0502020204030204" pitchFamily="34" charset="0"/>
          </a:endParaRPr>
        </a:p>
      </dgm:t>
    </dgm:pt>
    <dgm:pt modelId="{8A3C87EC-915C-4823-A551-DA88F8F841A2}" type="parTrans" cxnId="{0D9F9B5F-0FCA-45BA-B141-D93A2856C921}">
      <dgm:prSet/>
      <dgm:spPr/>
      <dgm:t>
        <a:bodyPr/>
        <a:lstStyle/>
        <a:p>
          <a:endParaRPr lang="en-US" sz="1600"/>
        </a:p>
      </dgm:t>
    </dgm:pt>
    <dgm:pt modelId="{42D0FAB3-2CE2-4E64-83BD-7F9D74E26DED}" type="sibTrans" cxnId="{0D9F9B5F-0FCA-45BA-B141-D93A2856C921}">
      <dgm:prSet/>
      <dgm:spPr/>
      <dgm:t>
        <a:bodyPr/>
        <a:lstStyle/>
        <a:p>
          <a:endParaRPr lang="en-US"/>
        </a:p>
      </dgm:t>
    </dgm:pt>
    <dgm:pt modelId="{0684BFD1-28CC-A74B-B5E3-0B0BBB0C03F0}">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Résoudre des problèmes : les diagnostiquer et les résoudre</a:t>
          </a:r>
          <a:endParaRPr lang="fr-FR" sz="1400">
            <a:latin typeface="Calibri" panose="020F0502020204030204" pitchFamily="34" charset="0"/>
            <a:cs typeface="Calibri" panose="020F0502020204030204" pitchFamily="34" charset="0"/>
          </a:endParaRPr>
        </a:p>
      </dgm:t>
    </dgm:pt>
    <dgm:pt modelId="{EDFDA297-71B4-F648-8066-AC2ACFE86D52}" type="parTrans" cxnId="{F483E087-878D-5549-A588-4A543A7B31CB}">
      <dgm:prSet/>
      <dgm:spPr/>
      <dgm:t>
        <a:bodyPr/>
        <a:lstStyle/>
        <a:p>
          <a:endParaRPr lang="fr-FR" sz="1600"/>
        </a:p>
      </dgm:t>
    </dgm:pt>
    <dgm:pt modelId="{5FE4D9E4-36D7-744C-96F4-B0D9F44D176D}" type="sibTrans" cxnId="{F483E087-878D-5549-A588-4A543A7B31CB}">
      <dgm:prSet/>
      <dgm:spPr/>
      <dgm:t>
        <a:bodyPr/>
        <a:lstStyle/>
        <a:p>
          <a:endParaRPr lang="fr-FR"/>
        </a:p>
      </dgm:t>
    </dgm:pt>
    <dgm:pt modelId="{6EE11762-F522-0642-8307-95D83FA2A522}">
      <dgm:prSet custT="1"/>
      <dgm:spPr>
        <a:solidFill>
          <a:srgbClr val="0070C0"/>
        </a:solidFill>
      </dgm:spPr>
      <dgm:t>
        <a:bodyPr/>
        <a:lstStyle/>
        <a:p>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Communiquer : capacité à écouter son </a:t>
          </a:r>
          <a:r>
            <a:rPr lang="fr-FR" sz="1400" b="0" i="0" err="1"/>
            <a:t>interlocuteur.rice</a:t>
          </a: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 respect, politesse </a:t>
          </a:r>
          <a:endParaRPr lang="fr-FR" sz="1400">
            <a:latin typeface="Calibri" panose="020F0502020204030204" pitchFamily="34" charset="0"/>
            <a:cs typeface="Calibri" panose="020F0502020204030204" pitchFamily="34" charset="0"/>
          </a:endParaRPr>
        </a:p>
      </dgm:t>
    </dgm:pt>
    <dgm:pt modelId="{2F26D203-7E9B-A843-BA6C-E224667634A6}" type="parTrans" cxnId="{E6E7079C-36F1-3243-9E81-7E0C1D0FEA93}">
      <dgm:prSet/>
      <dgm:spPr/>
      <dgm:t>
        <a:bodyPr/>
        <a:lstStyle/>
        <a:p>
          <a:endParaRPr lang="fr-FR" sz="1600"/>
        </a:p>
      </dgm:t>
    </dgm:pt>
    <dgm:pt modelId="{11887823-BA9C-834A-9CD0-41B02FBD24F4}" type="sibTrans" cxnId="{E6E7079C-36F1-3243-9E81-7E0C1D0FEA93}">
      <dgm:prSet/>
      <dgm:spPr/>
      <dgm:t>
        <a:bodyPr/>
        <a:lstStyle/>
        <a:p>
          <a:endParaRPr lang="fr-FR"/>
        </a:p>
      </dgm:t>
    </dgm:pt>
    <dgm:pt modelId="{B2416991-F299-A947-9D8F-9F52E20460B6}">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S’adapter à des situations nouvelles</a:t>
          </a:r>
          <a:endParaRPr lang="fr-FR" sz="1400">
            <a:latin typeface="Calibri" panose="020F0502020204030204" pitchFamily="34" charset="0"/>
            <a:cs typeface="Calibri" panose="020F0502020204030204" pitchFamily="34" charset="0"/>
          </a:endParaRPr>
        </a:p>
      </dgm:t>
    </dgm:pt>
    <dgm:pt modelId="{0000736D-1EC4-914C-BC3C-EACAF61B4E4B}" type="parTrans" cxnId="{CB8A318C-E472-5140-BE93-625C7E4A45A7}">
      <dgm:prSet/>
      <dgm:spPr/>
      <dgm:t>
        <a:bodyPr/>
        <a:lstStyle/>
        <a:p>
          <a:endParaRPr lang="fr-FR" sz="1600"/>
        </a:p>
      </dgm:t>
    </dgm:pt>
    <dgm:pt modelId="{DE680F62-60C8-8440-8217-C0BA73C73B61}" type="sibTrans" cxnId="{CB8A318C-E472-5140-BE93-625C7E4A45A7}">
      <dgm:prSet/>
      <dgm:spPr/>
      <dgm:t>
        <a:bodyPr/>
        <a:lstStyle/>
        <a:p>
          <a:endParaRPr lang="fr-FR"/>
        </a:p>
      </dgm:t>
    </dgm:pt>
    <dgm:pt modelId="{DAC8E485-3BBF-2843-9928-DC7A32EA23FE}">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Gérer son stress, la pression, la pénibilité</a:t>
          </a:r>
          <a:endParaRPr lang="fr-FR" sz="1400">
            <a:latin typeface="Calibri" panose="020F0502020204030204" pitchFamily="34" charset="0"/>
            <a:cs typeface="Calibri" panose="020F0502020204030204" pitchFamily="34" charset="0"/>
          </a:endParaRPr>
        </a:p>
      </dgm:t>
    </dgm:pt>
    <dgm:pt modelId="{60976BD9-5251-A94D-A4B4-C2431CA59643}" type="parTrans" cxnId="{F72D2B13-E1FB-1C4F-8D46-01E478BDA19A}">
      <dgm:prSet/>
      <dgm:spPr/>
      <dgm:t>
        <a:bodyPr/>
        <a:lstStyle/>
        <a:p>
          <a:endParaRPr lang="fr-FR" sz="1600"/>
        </a:p>
      </dgm:t>
    </dgm:pt>
    <dgm:pt modelId="{008D6568-CD78-5048-9A2E-D06F5C858856}" type="sibTrans" cxnId="{F72D2B13-E1FB-1C4F-8D46-01E478BDA19A}">
      <dgm:prSet/>
      <dgm:spPr/>
      <dgm:t>
        <a:bodyPr/>
        <a:lstStyle/>
        <a:p>
          <a:endParaRPr lang="fr-FR"/>
        </a:p>
      </dgm:t>
    </dgm:pt>
    <dgm:pt modelId="{BAAC6899-3F20-B543-B5D9-95E1545318F4}">
      <dgm:prSet custT="1"/>
      <dgm:spPr>
        <a:solidFill>
          <a:srgbClr val="0070C0"/>
        </a:solidFill>
      </dgm:spPr>
      <dgm:t>
        <a:bodyPr/>
        <a:lstStyle/>
        <a:p>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Être autonome</a:t>
          </a:r>
        </a:p>
      </dgm:t>
    </dgm:pt>
    <dgm:pt modelId="{CC1001EB-16B2-104D-9DFD-B11DBA04923D}" type="parTrans" cxnId="{3D80FE25-8EBE-3945-9396-ECF9194EC16F}">
      <dgm:prSet/>
      <dgm:spPr/>
      <dgm:t>
        <a:bodyPr/>
        <a:lstStyle/>
        <a:p>
          <a:endParaRPr lang="fr-FR" sz="1600"/>
        </a:p>
      </dgm:t>
    </dgm:pt>
    <dgm:pt modelId="{162483D4-F7CF-F441-8A64-39B73FE0D4EC}" type="sibTrans" cxnId="{3D80FE25-8EBE-3945-9396-ECF9194EC16F}">
      <dgm:prSet/>
      <dgm:spPr/>
      <dgm:t>
        <a:bodyPr/>
        <a:lstStyle/>
        <a:p>
          <a:endParaRPr lang="fr-FR"/>
        </a:p>
      </dgm:t>
    </dgm:pt>
    <dgm:pt modelId="{C1E094FE-3280-8041-890F-975EEF558EDF}">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Avoir l’esprit d’équipe, savoir collaborer</a:t>
          </a:r>
          <a:endParaRPr lang="fr-FR" sz="1400">
            <a:latin typeface="Calibri" panose="020F0502020204030204" pitchFamily="34" charset="0"/>
            <a:cs typeface="Calibri" panose="020F0502020204030204" pitchFamily="34" charset="0"/>
          </a:endParaRPr>
        </a:p>
      </dgm:t>
    </dgm:pt>
    <dgm:pt modelId="{AE969B44-D62C-D94A-B954-DE97971F2730}" type="parTrans" cxnId="{8D355A46-2911-DC40-97AC-9FE041EED23F}">
      <dgm:prSet/>
      <dgm:spPr/>
      <dgm:t>
        <a:bodyPr/>
        <a:lstStyle/>
        <a:p>
          <a:endParaRPr lang="fr-FR" sz="1600"/>
        </a:p>
      </dgm:t>
    </dgm:pt>
    <dgm:pt modelId="{9C2F261F-B616-334A-9788-1DE0746E29F5}" type="sibTrans" cxnId="{8D355A46-2911-DC40-97AC-9FE041EED23F}">
      <dgm:prSet/>
      <dgm:spPr/>
      <dgm:t>
        <a:bodyPr/>
        <a:lstStyle/>
        <a:p>
          <a:endParaRPr lang="fr-FR"/>
        </a:p>
      </dgm:t>
    </dgm:pt>
    <dgm:pt modelId="{469374D7-5AC2-AA40-95B2-6B40816FFA6B}">
      <dgm:prSet custT="1"/>
      <dgm:spPr>
        <a:solidFill>
          <a:srgbClr val="0070C0"/>
        </a:solidFill>
      </dgm:spPr>
      <dgm:t>
        <a:bodyPr/>
        <a:lstStyle/>
        <a:p>
          <a:pPr>
            <a:buClrTx/>
            <a:buSzTx/>
            <a:buFontTx/>
            <a:buNone/>
          </a:pPr>
          <a:r>
            <a:rPr kumimoji="0" lang="fr-FR" sz="1400" b="0" i="0" u="none" strike="noStrike" cap="none" spc="0" normalizeH="0" baseline="0" noProof="0">
              <a:effectLst/>
              <a:uLnTx/>
              <a:uFillTx/>
              <a:latin typeface="Calibri" panose="020F0502020204030204" pitchFamily="34" charset="0"/>
              <a:ea typeface="+mn-ea"/>
              <a:cs typeface="Calibri" panose="020F0502020204030204" pitchFamily="34" charset="0"/>
            </a:rPr>
            <a:t>Être </a:t>
          </a:r>
          <a:r>
            <a:rPr lang="fr-FR" sz="1400" b="0" i="0" err="1"/>
            <a:t>rigoureux.euse</a:t>
          </a:r>
          <a:endParaRPr lang="fr-FR" sz="1300">
            <a:latin typeface="Calibri" panose="020F0502020204030204" pitchFamily="34" charset="0"/>
            <a:cs typeface="Calibri" panose="020F0502020204030204" pitchFamily="34" charset="0"/>
          </a:endParaRPr>
        </a:p>
      </dgm:t>
    </dgm:pt>
    <dgm:pt modelId="{6D864CC1-A035-8E45-ACC3-55855B5C03CE}" type="parTrans" cxnId="{B2E33F68-8007-CF45-849A-B115871AC41E}">
      <dgm:prSet/>
      <dgm:spPr/>
      <dgm:t>
        <a:bodyPr/>
        <a:lstStyle/>
        <a:p>
          <a:endParaRPr lang="fr-FR" sz="1600"/>
        </a:p>
      </dgm:t>
    </dgm:pt>
    <dgm:pt modelId="{9E235A24-901D-D643-9316-62ECC4719A1C}" type="sibTrans" cxnId="{B2E33F68-8007-CF45-849A-B115871AC41E}">
      <dgm:prSet/>
      <dgm:spPr/>
      <dgm:t>
        <a:bodyPr/>
        <a:lstStyle/>
        <a:p>
          <a:endParaRPr lang="fr-FR"/>
        </a:p>
      </dgm:t>
    </dgm:pt>
    <dgm:pt modelId="{9DC387F7-AFBF-184E-8C22-F8A965673F2B}" type="pres">
      <dgm:prSet presAssocID="{4B611F6F-079D-4DB6-8729-0376E019D827}" presName="linear" presStyleCnt="0">
        <dgm:presLayoutVars>
          <dgm:animLvl val="lvl"/>
          <dgm:resizeHandles val="exact"/>
        </dgm:presLayoutVars>
      </dgm:prSet>
      <dgm:spPr/>
    </dgm:pt>
    <dgm:pt modelId="{1104A8C6-93AE-3848-BC54-237E9F250869}" type="pres">
      <dgm:prSet presAssocID="{F4ECC823-4200-423C-98BC-45B7313F5B60}" presName="parentText" presStyleLbl="node1" presStyleIdx="0" presStyleCnt="14">
        <dgm:presLayoutVars>
          <dgm:chMax val="0"/>
          <dgm:bulletEnabled val="1"/>
        </dgm:presLayoutVars>
      </dgm:prSet>
      <dgm:spPr/>
    </dgm:pt>
    <dgm:pt modelId="{50C74578-49AC-454C-B7F1-0D36715B980B}" type="pres">
      <dgm:prSet presAssocID="{FA6D3486-3174-4E6E-88D8-D65FD451B273}" presName="spacer" presStyleCnt="0"/>
      <dgm:spPr/>
    </dgm:pt>
    <dgm:pt modelId="{FCBCD6B0-DC37-7D45-B5DB-ABAE501E7178}" type="pres">
      <dgm:prSet presAssocID="{0684BFD1-28CC-A74B-B5E3-0B0BBB0C03F0}" presName="parentText" presStyleLbl="node1" presStyleIdx="1" presStyleCnt="14">
        <dgm:presLayoutVars>
          <dgm:chMax val="0"/>
          <dgm:bulletEnabled val="1"/>
        </dgm:presLayoutVars>
      </dgm:prSet>
      <dgm:spPr/>
    </dgm:pt>
    <dgm:pt modelId="{4970FBB6-2222-A247-8A1E-12FF2F63380F}" type="pres">
      <dgm:prSet presAssocID="{5FE4D9E4-36D7-744C-96F4-B0D9F44D176D}" presName="spacer" presStyleCnt="0"/>
      <dgm:spPr/>
    </dgm:pt>
    <dgm:pt modelId="{B4FC3ABE-D1C7-414D-B28A-D839E5AE9566}" type="pres">
      <dgm:prSet presAssocID="{6EE11762-F522-0642-8307-95D83FA2A522}" presName="parentText" presStyleLbl="node1" presStyleIdx="2" presStyleCnt="14">
        <dgm:presLayoutVars>
          <dgm:chMax val="0"/>
          <dgm:bulletEnabled val="1"/>
        </dgm:presLayoutVars>
      </dgm:prSet>
      <dgm:spPr/>
    </dgm:pt>
    <dgm:pt modelId="{3B86A3E8-95F8-C745-AF34-9F22FF1254E5}" type="pres">
      <dgm:prSet presAssocID="{11887823-BA9C-834A-9CD0-41B02FBD24F4}" presName="spacer" presStyleCnt="0"/>
      <dgm:spPr/>
    </dgm:pt>
    <dgm:pt modelId="{DBE43CB2-555A-914D-A92D-CA7E4339C1DA}" type="pres">
      <dgm:prSet presAssocID="{C1E094FE-3280-8041-890F-975EEF558EDF}" presName="parentText" presStyleLbl="node1" presStyleIdx="3" presStyleCnt="14">
        <dgm:presLayoutVars>
          <dgm:chMax val="0"/>
          <dgm:bulletEnabled val="1"/>
        </dgm:presLayoutVars>
      </dgm:prSet>
      <dgm:spPr/>
    </dgm:pt>
    <dgm:pt modelId="{F6D2BD92-AC9D-8A43-AFBA-8C72017BC4D3}" type="pres">
      <dgm:prSet presAssocID="{9C2F261F-B616-334A-9788-1DE0746E29F5}" presName="spacer" presStyleCnt="0"/>
      <dgm:spPr/>
    </dgm:pt>
    <dgm:pt modelId="{5D39406F-27B3-D04E-B35A-69BCF1D4534B}" type="pres">
      <dgm:prSet presAssocID="{B2416991-F299-A947-9D8F-9F52E20460B6}" presName="parentText" presStyleLbl="node1" presStyleIdx="4" presStyleCnt="14">
        <dgm:presLayoutVars>
          <dgm:chMax val="0"/>
          <dgm:bulletEnabled val="1"/>
        </dgm:presLayoutVars>
      </dgm:prSet>
      <dgm:spPr/>
    </dgm:pt>
    <dgm:pt modelId="{3C025FF0-EE94-9B45-87B2-FA4CA0D2D978}" type="pres">
      <dgm:prSet presAssocID="{DE680F62-60C8-8440-8217-C0BA73C73B61}" presName="spacer" presStyleCnt="0"/>
      <dgm:spPr/>
    </dgm:pt>
    <dgm:pt modelId="{FC5B3AD7-9DB2-9943-A3CD-E418508468B7}" type="pres">
      <dgm:prSet presAssocID="{04E07506-3B35-459E-9017-66EDC0681D0C}" presName="parentText" presStyleLbl="node1" presStyleIdx="5" presStyleCnt="14">
        <dgm:presLayoutVars>
          <dgm:chMax val="0"/>
          <dgm:bulletEnabled val="1"/>
        </dgm:presLayoutVars>
      </dgm:prSet>
      <dgm:spPr/>
    </dgm:pt>
    <dgm:pt modelId="{5FE17809-6476-3541-949A-026158D2D6AC}" type="pres">
      <dgm:prSet presAssocID="{3EAA8BE8-2A01-497F-8B27-B3C62BF188C3}" presName="spacer" presStyleCnt="0"/>
      <dgm:spPr/>
    </dgm:pt>
    <dgm:pt modelId="{06050300-81BD-4447-915B-45DF7E76AEFE}" type="pres">
      <dgm:prSet presAssocID="{E396E9A1-1DB4-441D-9088-640A6C18D61F}" presName="parentText" presStyleLbl="node1" presStyleIdx="6" presStyleCnt="14">
        <dgm:presLayoutVars>
          <dgm:chMax val="0"/>
          <dgm:bulletEnabled val="1"/>
        </dgm:presLayoutVars>
      </dgm:prSet>
      <dgm:spPr/>
    </dgm:pt>
    <dgm:pt modelId="{873A0B66-B8FD-794C-B13A-CCFF0532B929}" type="pres">
      <dgm:prSet presAssocID="{E4DA7D5C-D7EC-40F7-BCDC-EA59B68F6976}" presName="spacer" presStyleCnt="0"/>
      <dgm:spPr/>
    </dgm:pt>
    <dgm:pt modelId="{CD5FF323-B060-014A-A671-01DB8CB5F6B2}" type="pres">
      <dgm:prSet presAssocID="{DAC8E485-3BBF-2843-9928-DC7A32EA23FE}" presName="parentText" presStyleLbl="node1" presStyleIdx="7" presStyleCnt="14">
        <dgm:presLayoutVars>
          <dgm:chMax val="0"/>
          <dgm:bulletEnabled val="1"/>
        </dgm:presLayoutVars>
      </dgm:prSet>
      <dgm:spPr/>
    </dgm:pt>
    <dgm:pt modelId="{A0C3D1B4-D84C-F043-AB93-930562930444}" type="pres">
      <dgm:prSet presAssocID="{008D6568-CD78-5048-9A2E-D06F5C858856}" presName="spacer" presStyleCnt="0"/>
      <dgm:spPr/>
    </dgm:pt>
    <dgm:pt modelId="{C29BAD57-3D8E-FD40-953F-3212EC6C2F71}" type="pres">
      <dgm:prSet presAssocID="{BAAC6899-3F20-B543-B5D9-95E1545318F4}" presName="parentText" presStyleLbl="node1" presStyleIdx="8" presStyleCnt="14">
        <dgm:presLayoutVars>
          <dgm:chMax val="0"/>
          <dgm:bulletEnabled val="1"/>
        </dgm:presLayoutVars>
      </dgm:prSet>
      <dgm:spPr/>
    </dgm:pt>
    <dgm:pt modelId="{574053FD-D47D-6D45-A8DC-35B3A3A1B783}" type="pres">
      <dgm:prSet presAssocID="{162483D4-F7CF-F441-8A64-39B73FE0D4EC}" presName="spacer" presStyleCnt="0"/>
      <dgm:spPr/>
    </dgm:pt>
    <dgm:pt modelId="{20BF6F6C-EB1A-8E4E-B4DC-A61D27E4D768}" type="pres">
      <dgm:prSet presAssocID="{F313EF4D-B689-435F-8B41-F794E52347EF}" presName="parentText" presStyleLbl="node1" presStyleIdx="9" presStyleCnt="14">
        <dgm:presLayoutVars>
          <dgm:chMax val="0"/>
          <dgm:bulletEnabled val="1"/>
        </dgm:presLayoutVars>
      </dgm:prSet>
      <dgm:spPr/>
    </dgm:pt>
    <dgm:pt modelId="{0090D953-7D6C-4A43-810C-EBCA60B30BD7}" type="pres">
      <dgm:prSet presAssocID="{350F60AB-ED20-4C49-A836-0ED29A0F17CE}" presName="spacer" presStyleCnt="0"/>
      <dgm:spPr/>
    </dgm:pt>
    <dgm:pt modelId="{D82F4280-A6E5-EC47-BA4D-484C0042702C}" type="pres">
      <dgm:prSet presAssocID="{47466293-E3BA-455F-985A-72623A3D4814}" presName="parentText" presStyleLbl="node1" presStyleIdx="10" presStyleCnt="14">
        <dgm:presLayoutVars>
          <dgm:chMax val="0"/>
          <dgm:bulletEnabled val="1"/>
        </dgm:presLayoutVars>
      </dgm:prSet>
      <dgm:spPr/>
    </dgm:pt>
    <dgm:pt modelId="{3763F280-1170-C04F-B52A-F2B114D96A5F}" type="pres">
      <dgm:prSet presAssocID="{ACFEC726-282C-4E84-BBF2-B255E5D85BDC}" presName="spacer" presStyleCnt="0"/>
      <dgm:spPr/>
    </dgm:pt>
    <dgm:pt modelId="{02E9AED9-27EE-CB47-8317-04F6A5C720CA}" type="pres">
      <dgm:prSet presAssocID="{DC4696E2-3C42-47BF-B15C-61171A419962}" presName="parentText" presStyleLbl="node1" presStyleIdx="11" presStyleCnt="14">
        <dgm:presLayoutVars>
          <dgm:chMax val="0"/>
          <dgm:bulletEnabled val="1"/>
        </dgm:presLayoutVars>
      </dgm:prSet>
      <dgm:spPr/>
    </dgm:pt>
    <dgm:pt modelId="{CB4A6EF6-2539-2F42-9913-E1033F4C5A68}" type="pres">
      <dgm:prSet presAssocID="{2F41F499-608B-4271-8D1A-5E7B3F759D95}" presName="spacer" presStyleCnt="0"/>
      <dgm:spPr/>
    </dgm:pt>
    <dgm:pt modelId="{5CC39BF5-AFA0-CB42-955B-3DA8E945B2DC}" type="pres">
      <dgm:prSet presAssocID="{2E804355-8771-4A88-8F52-7033510F5667}" presName="parentText" presStyleLbl="node1" presStyleIdx="12" presStyleCnt="14">
        <dgm:presLayoutVars>
          <dgm:chMax val="0"/>
          <dgm:bulletEnabled val="1"/>
        </dgm:presLayoutVars>
      </dgm:prSet>
      <dgm:spPr/>
    </dgm:pt>
    <dgm:pt modelId="{73F6F5BB-912E-0345-B2EB-D748EC2ACE29}" type="pres">
      <dgm:prSet presAssocID="{42D0FAB3-2CE2-4E64-83BD-7F9D74E26DED}" presName="spacer" presStyleCnt="0"/>
      <dgm:spPr/>
    </dgm:pt>
    <dgm:pt modelId="{E60DEF18-E40A-5B44-BD7B-ED67826E4F06}" type="pres">
      <dgm:prSet presAssocID="{469374D7-5AC2-AA40-95B2-6B40816FFA6B}" presName="parentText" presStyleLbl="node1" presStyleIdx="13" presStyleCnt="14">
        <dgm:presLayoutVars>
          <dgm:chMax val="0"/>
          <dgm:bulletEnabled val="1"/>
        </dgm:presLayoutVars>
      </dgm:prSet>
      <dgm:spPr/>
    </dgm:pt>
  </dgm:ptLst>
  <dgm:cxnLst>
    <dgm:cxn modelId="{37DF6305-70B8-F240-A204-F1D785AF441D}" type="presOf" srcId="{0684BFD1-28CC-A74B-B5E3-0B0BBB0C03F0}" destId="{FCBCD6B0-DC37-7D45-B5DB-ABAE501E7178}" srcOrd="0" destOrd="0" presId="urn:microsoft.com/office/officeart/2005/8/layout/vList2"/>
    <dgm:cxn modelId="{F72D2B13-E1FB-1C4F-8D46-01E478BDA19A}" srcId="{4B611F6F-079D-4DB6-8729-0376E019D827}" destId="{DAC8E485-3BBF-2843-9928-DC7A32EA23FE}" srcOrd="7" destOrd="0" parTransId="{60976BD9-5251-A94D-A4B4-C2431CA59643}" sibTransId="{008D6568-CD78-5048-9A2E-D06F5C858856}"/>
    <dgm:cxn modelId="{3D80FE25-8EBE-3945-9396-ECF9194EC16F}" srcId="{4B611F6F-079D-4DB6-8729-0376E019D827}" destId="{BAAC6899-3F20-B543-B5D9-95E1545318F4}" srcOrd="8" destOrd="0" parTransId="{CC1001EB-16B2-104D-9DFD-B11DBA04923D}" sibTransId="{162483D4-F7CF-F441-8A64-39B73FE0D4EC}"/>
    <dgm:cxn modelId="{7E68F739-ADD9-E341-8431-A4B65AD2BEEA}" type="presOf" srcId="{B2416991-F299-A947-9D8F-9F52E20460B6}" destId="{5D39406F-27B3-D04E-B35A-69BCF1D4534B}" srcOrd="0" destOrd="0" presId="urn:microsoft.com/office/officeart/2005/8/layout/vList2"/>
    <dgm:cxn modelId="{28915B3C-A1A1-4131-B06A-EE77A969ED3C}" srcId="{4B611F6F-079D-4DB6-8729-0376E019D827}" destId="{F4ECC823-4200-423C-98BC-45B7313F5B60}" srcOrd="0" destOrd="0" parTransId="{3A64F746-B86A-4414-AB69-9A07B5E27310}" sibTransId="{FA6D3486-3174-4E6E-88D8-D65FD451B273}"/>
    <dgm:cxn modelId="{8D355A46-2911-DC40-97AC-9FE041EED23F}" srcId="{4B611F6F-079D-4DB6-8729-0376E019D827}" destId="{C1E094FE-3280-8041-890F-975EEF558EDF}" srcOrd="3" destOrd="0" parTransId="{AE969B44-D62C-D94A-B954-DE97971F2730}" sibTransId="{9C2F261F-B616-334A-9788-1DE0746E29F5}"/>
    <dgm:cxn modelId="{E9AC234E-F316-484B-961D-3B0E91CF74D1}" type="presOf" srcId="{DC4696E2-3C42-47BF-B15C-61171A419962}" destId="{02E9AED9-27EE-CB47-8317-04F6A5C720CA}" srcOrd="0" destOrd="0" presId="urn:microsoft.com/office/officeart/2005/8/layout/vList2"/>
    <dgm:cxn modelId="{EB84F556-135E-4BBE-89E4-3974BE257DC0}" srcId="{4B611F6F-079D-4DB6-8729-0376E019D827}" destId="{04E07506-3B35-459E-9017-66EDC0681D0C}" srcOrd="5" destOrd="0" parTransId="{1F64FE8D-8094-4889-BE28-7B34DC5DEEFB}" sibTransId="{3EAA8BE8-2A01-497F-8B27-B3C62BF188C3}"/>
    <dgm:cxn modelId="{36B3FD58-CE3F-F24E-B7C8-C7E7C910B50C}" type="presOf" srcId="{F4ECC823-4200-423C-98BC-45B7313F5B60}" destId="{1104A8C6-93AE-3848-BC54-237E9F250869}" srcOrd="0" destOrd="0" presId="urn:microsoft.com/office/officeart/2005/8/layout/vList2"/>
    <dgm:cxn modelId="{A3B3FE5A-243F-4316-98A5-8171416A5955}" srcId="{4B611F6F-079D-4DB6-8729-0376E019D827}" destId="{DC4696E2-3C42-47BF-B15C-61171A419962}" srcOrd="11" destOrd="0" parTransId="{7D75D7F6-753F-4E94-8770-E9B3A4692BDE}" sibTransId="{2F41F499-608B-4271-8D1A-5E7B3F759D95}"/>
    <dgm:cxn modelId="{FE081A5B-0B6D-7640-894D-D36363CB52EB}" type="presOf" srcId="{47466293-E3BA-455F-985A-72623A3D4814}" destId="{D82F4280-A6E5-EC47-BA4D-484C0042702C}" srcOrd="0" destOrd="0" presId="urn:microsoft.com/office/officeart/2005/8/layout/vList2"/>
    <dgm:cxn modelId="{0D9F9B5F-0FCA-45BA-B141-D93A2856C921}" srcId="{4B611F6F-079D-4DB6-8729-0376E019D827}" destId="{2E804355-8771-4A88-8F52-7033510F5667}" srcOrd="12" destOrd="0" parTransId="{8A3C87EC-915C-4823-A551-DA88F8F841A2}" sibTransId="{42D0FAB3-2CE2-4E64-83BD-7F9D74E26DED}"/>
    <dgm:cxn modelId="{16C5B261-1B62-F446-B9B1-A2130ADB0242}" type="presOf" srcId="{DAC8E485-3BBF-2843-9928-DC7A32EA23FE}" destId="{CD5FF323-B060-014A-A671-01DB8CB5F6B2}" srcOrd="0" destOrd="0" presId="urn:microsoft.com/office/officeart/2005/8/layout/vList2"/>
    <dgm:cxn modelId="{B2E33F68-8007-CF45-849A-B115871AC41E}" srcId="{4B611F6F-079D-4DB6-8729-0376E019D827}" destId="{469374D7-5AC2-AA40-95B2-6B40816FFA6B}" srcOrd="13" destOrd="0" parTransId="{6D864CC1-A035-8E45-ACC3-55855B5C03CE}" sibTransId="{9E235A24-901D-D643-9316-62ECC4719A1C}"/>
    <dgm:cxn modelId="{65EEFC6A-92F6-6744-BCB8-C8253C4AC014}" type="presOf" srcId="{2E804355-8771-4A88-8F52-7033510F5667}" destId="{5CC39BF5-AFA0-CB42-955B-3DA8E945B2DC}" srcOrd="0" destOrd="0" presId="urn:microsoft.com/office/officeart/2005/8/layout/vList2"/>
    <dgm:cxn modelId="{F483E087-878D-5549-A588-4A543A7B31CB}" srcId="{4B611F6F-079D-4DB6-8729-0376E019D827}" destId="{0684BFD1-28CC-A74B-B5E3-0B0BBB0C03F0}" srcOrd="1" destOrd="0" parTransId="{EDFDA297-71B4-F648-8066-AC2ACFE86D52}" sibTransId="{5FE4D9E4-36D7-744C-96F4-B0D9F44D176D}"/>
    <dgm:cxn modelId="{CB8A318C-E472-5140-BE93-625C7E4A45A7}" srcId="{4B611F6F-079D-4DB6-8729-0376E019D827}" destId="{B2416991-F299-A947-9D8F-9F52E20460B6}" srcOrd="4" destOrd="0" parTransId="{0000736D-1EC4-914C-BC3C-EACAF61B4E4B}" sibTransId="{DE680F62-60C8-8440-8217-C0BA73C73B61}"/>
    <dgm:cxn modelId="{F447F58E-60EE-2D4B-AB21-6CAEB856C48B}" type="presOf" srcId="{BAAC6899-3F20-B543-B5D9-95E1545318F4}" destId="{C29BAD57-3D8E-FD40-953F-3212EC6C2F71}" srcOrd="0" destOrd="0" presId="urn:microsoft.com/office/officeart/2005/8/layout/vList2"/>
    <dgm:cxn modelId="{78962B97-2833-41E3-98BE-05D73318A3E3}" srcId="{4B611F6F-079D-4DB6-8729-0376E019D827}" destId="{47466293-E3BA-455F-985A-72623A3D4814}" srcOrd="10" destOrd="0" parTransId="{FC038E10-D263-4BA3-B202-8FDDDB13CD8C}" sibTransId="{ACFEC726-282C-4E84-BBF2-B255E5D85BDC}"/>
    <dgm:cxn modelId="{E6E7079C-36F1-3243-9E81-7E0C1D0FEA93}" srcId="{4B611F6F-079D-4DB6-8729-0376E019D827}" destId="{6EE11762-F522-0642-8307-95D83FA2A522}" srcOrd="2" destOrd="0" parTransId="{2F26D203-7E9B-A843-BA6C-E224667634A6}" sibTransId="{11887823-BA9C-834A-9CD0-41B02FBD24F4}"/>
    <dgm:cxn modelId="{00B9A09F-6836-C542-95CB-174AFB215ADC}" type="presOf" srcId="{E396E9A1-1DB4-441D-9088-640A6C18D61F}" destId="{06050300-81BD-4447-915B-45DF7E76AEFE}" srcOrd="0" destOrd="0" presId="urn:microsoft.com/office/officeart/2005/8/layout/vList2"/>
    <dgm:cxn modelId="{BEFC72BD-A14E-3B4E-B518-2391ADB06EB1}" type="presOf" srcId="{4B611F6F-079D-4DB6-8729-0376E019D827}" destId="{9DC387F7-AFBF-184E-8C22-F8A965673F2B}" srcOrd="0" destOrd="0" presId="urn:microsoft.com/office/officeart/2005/8/layout/vList2"/>
    <dgm:cxn modelId="{54AFA1C7-12D7-E542-9CAE-0205C1377588}" type="presOf" srcId="{04E07506-3B35-459E-9017-66EDC0681D0C}" destId="{FC5B3AD7-9DB2-9943-A3CD-E418508468B7}" srcOrd="0" destOrd="0" presId="urn:microsoft.com/office/officeart/2005/8/layout/vList2"/>
    <dgm:cxn modelId="{093F40CC-E160-9444-BAFE-74C26C4DE3E2}" type="presOf" srcId="{6EE11762-F522-0642-8307-95D83FA2A522}" destId="{B4FC3ABE-D1C7-414D-B28A-D839E5AE9566}" srcOrd="0" destOrd="0" presId="urn:microsoft.com/office/officeart/2005/8/layout/vList2"/>
    <dgm:cxn modelId="{8F7DA2D7-33DF-0E42-92FE-9B5ED59B520E}" type="presOf" srcId="{469374D7-5AC2-AA40-95B2-6B40816FFA6B}" destId="{E60DEF18-E40A-5B44-BD7B-ED67826E4F06}" srcOrd="0" destOrd="0" presId="urn:microsoft.com/office/officeart/2005/8/layout/vList2"/>
    <dgm:cxn modelId="{6B7300D8-9AE4-B849-970F-46DA1731FC9C}" type="presOf" srcId="{F313EF4D-B689-435F-8B41-F794E52347EF}" destId="{20BF6F6C-EB1A-8E4E-B4DC-A61D27E4D768}" srcOrd="0" destOrd="0" presId="urn:microsoft.com/office/officeart/2005/8/layout/vList2"/>
    <dgm:cxn modelId="{3794C6D8-69DC-464A-8D8E-718BCA623390}" srcId="{4B611F6F-079D-4DB6-8729-0376E019D827}" destId="{F313EF4D-B689-435F-8B41-F794E52347EF}" srcOrd="9" destOrd="0" parTransId="{CF244321-1F72-4E7B-AACD-538BFE6519CF}" sibTransId="{350F60AB-ED20-4C49-A836-0ED29A0F17CE}"/>
    <dgm:cxn modelId="{C61F14DD-AFC7-E741-BBC9-2DF174EBD57A}" type="presOf" srcId="{C1E094FE-3280-8041-890F-975EEF558EDF}" destId="{DBE43CB2-555A-914D-A92D-CA7E4339C1DA}" srcOrd="0" destOrd="0" presId="urn:microsoft.com/office/officeart/2005/8/layout/vList2"/>
    <dgm:cxn modelId="{22AF24E5-3898-4A4F-BEE5-B447D7C87391}" srcId="{4B611F6F-079D-4DB6-8729-0376E019D827}" destId="{E396E9A1-1DB4-441D-9088-640A6C18D61F}" srcOrd="6" destOrd="0" parTransId="{C58241CD-C120-41DE-B8D0-14943DB676F3}" sibTransId="{E4DA7D5C-D7EC-40F7-BCDC-EA59B68F6976}"/>
    <dgm:cxn modelId="{2137FD6E-E02E-8F44-904B-F86FAA0F5E1E}" type="presParOf" srcId="{9DC387F7-AFBF-184E-8C22-F8A965673F2B}" destId="{1104A8C6-93AE-3848-BC54-237E9F250869}" srcOrd="0" destOrd="0" presId="urn:microsoft.com/office/officeart/2005/8/layout/vList2"/>
    <dgm:cxn modelId="{44AFEE21-2834-7D45-A83A-0E55A4237616}" type="presParOf" srcId="{9DC387F7-AFBF-184E-8C22-F8A965673F2B}" destId="{50C74578-49AC-454C-B7F1-0D36715B980B}" srcOrd="1" destOrd="0" presId="urn:microsoft.com/office/officeart/2005/8/layout/vList2"/>
    <dgm:cxn modelId="{41AF1943-F52D-8E48-8CEA-5B5A69183B00}" type="presParOf" srcId="{9DC387F7-AFBF-184E-8C22-F8A965673F2B}" destId="{FCBCD6B0-DC37-7D45-B5DB-ABAE501E7178}" srcOrd="2" destOrd="0" presId="urn:microsoft.com/office/officeart/2005/8/layout/vList2"/>
    <dgm:cxn modelId="{85E59A1B-FB72-6F4D-8436-139C56342AA1}" type="presParOf" srcId="{9DC387F7-AFBF-184E-8C22-F8A965673F2B}" destId="{4970FBB6-2222-A247-8A1E-12FF2F63380F}" srcOrd="3" destOrd="0" presId="urn:microsoft.com/office/officeart/2005/8/layout/vList2"/>
    <dgm:cxn modelId="{1880CA55-94C8-574F-A5B4-48D7E6AEBF8C}" type="presParOf" srcId="{9DC387F7-AFBF-184E-8C22-F8A965673F2B}" destId="{B4FC3ABE-D1C7-414D-B28A-D839E5AE9566}" srcOrd="4" destOrd="0" presId="urn:microsoft.com/office/officeart/2005/8/layout/vList2"/>
    <dgm:cxn modelId="{371D35E2-D55E-7146-93B6-1121441EC963}" type="presParOf" srcId="{9DC387F7-AFBF-184E-8C22-F8A965673F2B}" destId="{3B86A3E8-95F8-C745-AF34-9F22FF1254E5}" srcOrd="5" destOrd="0" presId="urn:microsoft.com/office/officeart/2005/8/layout/vList2"/>
    <dgm:cxn modelId="{68258CC8-C8BA-4545-82CF-36ED2ECCD57F}" type="presParOf" srcId="{9DC387F7-AFBF-184E-8C22-F8A965673F2B}" destId="{DBE43CB2-555A-914D-A92D-CA7E4339C1DA}" srcOrd="6" destOrd="0" presId="urn:microsoft.com/office/officeart/2005/8/layout/vList2"/>
    <dgm:cxn modelId="{65A06643-D4A1-E448-A7C0-E51CEB7B298B}" type="presParOf" srcId="{9DC387F7-AFBF-184E-8C22-F8A965673F2B}" destId="{F6D2BD92-AC9D-8A43-AFBA-8C72017BC4D3}" srcOrd="7" destOrd="0" presId="urn:microsoft.com/office/officeart/2005/8/layout/vList2"/>
    <dgm:cxn modelId="{5A84627A-9EE6-544F-ACC1-EBE42376F900}" type="presParOf" srcId="{9DC387F7-AFBF-184E-8C22-F8A965673F2B}" destId="{5D39406F-27B3-D04E-B35A-69BCF1D4534B}" srcOrd="8" destOrd="0" presId="urn:microsoft.com/office/officeart/2005/8/layout/vList2"/>
    <dgm:cxn modelId="{1E2CE6BF-DC40-FA4A-A639-CA8F97B5C526}" type="presParOf" srcId="{9DC387F7-AFBF-184E-8C22-F8A965673F2B}" destId="{3C025FF0-EE94-9B45-87B2-FA4CA0D2D978}" srcOrd="9" destOrd="0" presId="urn:microsoft.com/office/officeart/2005/8/layout/vList2"/>
    <dgm:cxn modelId="{42900140-1EC5-C04E-9C5C-0D20AA123A80}" type="presParOf" srcId="{9DC387F7-AFBF-184E-8C22-F8A965673F2B}" destId="{FC5B3AD7-9DB2-9943-A3CD-E418508468B7}" srcOrd="10" destOrd="0" presId="urn:microsoft.com/office/officeart/2005/8/layout/vList2"/>
    <dgm:cxn modelId="{236D7663-68AD-B64E-B0A7-2E3845460573}" type="presParOf" srcId="{9DC387F7-AFBF-184E-8C22-F8A965673F2B}" destId="{5FE17809-6476-3541-949A-026158D2D6AC}" srcOrd="11" destOrd="0" presId="urn:microsoft.com/office/officeart/2005/8/layout/vList2"/>
    <dgm:cxn modelId="{F311FBE3-AA3E-8748-A84B-7400DB1E9043}" type="presParOf" srcId="{9DC387F7-AFBF-184E-8C22-F8A965673F2B}" destId="{06050300-81BD-4447-915B-45DF7E76AEFE}" srcOrd="12" destOrd="0" presId="urn:microsoft.com/office/officeart/2005/8/layout/vList2"/>
    <dgm:cxn modelId="{83560417-CDF2-6943-A8BA-20BA7A87FF2A}" type="presParOf" srcId="{9DC387F7-AFBF-184E-8C22-F8A965673F2B}" destId="{873A0B66-B8FD-794C-B13A-CCFF0532B929}" srcOrd="13" destOrd="0" presId="urn:microsoft.com/office/officeart/2005/8/layout/vList2"/>
    <dgm:cxn modelId="{E16141F9-3C77-834D-9822-D39003E389F4}" type="presParOf" srcId="{9DC387F7-AFBF-184E-8C22-F8A965673F2B}" destId="{CD5FF323-B060-014A-A671-01DB8CB5F6B2}" srcOrd="14" destOrd="0" presId="urn:microsoft.com/office/officeart/2005/8/layout/vList2"/>
    <dgm:cxn modelId="{F3C58606-AD92-8445-8C19-AE0CF1F24718}" type="presParOf" srcId="{9DC387F7-AFBF-184E-8C22-F8A965673F2B}" destId="{A0C3D1B4-D84C-F043-AB93-930562930444}" srcOrd="15" destOrd="0" presId="urn:microsoft.com/office/officeart/2005/8/layout/vList2"/>
    <dgm:cxn modelId="{D0E77978-47D5-7444-8A55-1792DCDC14A8}" type="presParOf" srcId="{9DC387F7-AFBF-184E-8C22-F8A965673F2B}" destId="{C29BAD57-3D8E-FD40-953F-3212EC6C2F71}" srcOrd="16" destOrd="0" presId="urn:microsoft.com/office/officeart/2005/8/layout/vList2"/>
    <dgm:cxn modelId="{79952D58-76AB-2242-96E7-24F8108550A3}" type="presParOf" srcId="{9DC387F7-AFBF-184E-8C22-F8A965673F2B}" destId="{574053FD-D47D-6D45-A8DC-35B3A3A1B783}" srcOrd="17" destOrd="0" presId="urn:microsoft.com/office/officeart/2005/8/layout/vList2"/>
    <dgm:cxn modelId="{0320C8AD-CD49-4243-B1EE-2AE08A8B5FA1}" type="presParOf" srcId="{9DC387F7-AFBF-184E-8C22-F8A965673F2B}" destId="{20BF6F6C-EB1A-8E4E-B4DC-A61D27E4D768}" srcOrd="18" destOrd="0" presId="urn:microsoft.com/office/officeart/2005/8/layout/vList2"/>
    <dgm:cxn modelId="{D3A8FF91-5282-7B45-BE3D-EC8C5B45D3B1}" type="presParOf" srcId="{9DC387F7-AFBF-184E-8C22-F8A965673F2B}" destId="{0090D953-7D6C-4A43-810C-EBCA60B30BD7}" srcOrd="19" destOrd="0" presId="urn:microsoft.com/office/officeart/2005/8/layout/vList2"/>
    <dgm:cxn modelId="{73F557B2-8E9E-3647-A1F8-1BA6617A4BB1}" type="presParOf" srcId="{9DC387F7-AFBF-184E-8C22-F8A965673F2B}" destId="{D82F4280-A6E5-EC47-BA4D-484C0042702C}" srcOrd="20" destOrd="0" presId="urn:microsoft.com/office/officeart/2005/8/layout/vList2"/>
    <dgm:cxn modelId="{E14DD7AA-6F2A-9D44-8606-118CC68A5676}" type="presParOf" srcId="{9DC387F7-AFBF-184E-8C22-F8A965673F2B}" destId="{3763F280-1170-C04F-B52A-F2B114D96A5F}" srcOrd="21" destOrd="0" presId="urn:microsoft.com/office/officeart/2005/8/layout/vList2"/>
    <dgm:cxn modelId="{51A17E14-6153-D04E-A3DD-E7079A8137C1}" type="presParOf" srcId="{9DC387F7-AFBF-184E-8C22-F8A965673F2B}" destId="{02E9AED9-27EE-CB47-8317-04F6A5C720CA}" srcOrd="22" destOrd="0" presId="urn:microsoft.com/office/officeart/2005/8/layout/vList2"/>
    <dgm:cxn modelId="{2A9C40BD-BFC2-9F46-B39B-FF88FD18BA21}" type="presParOf" srcId="{9DC387F7-AFBF-184E-8C22-F8A965673F2B}" destId="{CB4A6EF6-2539-2F42-9913-E1033F4C5A68}" srcOrd="23" destOrd="0" presId="urn:microsoft.com/office/officeart/2005/8/layout/vList2"/>
    <dgm:cxn modelId="{D15E1674-65DB-954E-BB74-19E2B8EF9DB4}" type="presParOf" srcId="{9DC387F7-AFBF-184E-8C22-F8A965673F2B}" destId="{5CC39BF5-AFA0-CB42-955B-3DA8E945B2DC}" srcOrd="24" destOrd="0" presId="urn:microsoft.com/office/officeart/2005/8/layout/vList2"/>
    <dgm:cxn modelId="{6FA9BBAE-CAE3-7844-8E79-69FDC32F3B5C}" type="presParOf" srcId="{9DC387F7-AFBF-184E-8C22-F8A965673F2B}" destId="{73F6F5BB-912E-0345-B2EB-D748EC2ACE29}" srcOrd="25" destOrd="0" presId="urn:microsoft.com/office/officeart/2005/8/layout/vList2"/>
    <dgm:cxn modelId="{F6F6E464-2DD9-6E4E-A4B4-ECEE45083360}" type="presParOf" srcId="{9DC387F7-AFBF-184E-8C22-F8A965673F2B}" destId="{E60DEF18-E40A-5B44-BD7B-ED67826E4F06}" srcOrd="26"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4A17EC-97CB-4B9D-B957-8892DC4292D2}"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E9CB8876-AB9E-41FC-A663-A448357F678D}">
      <dgm:prSet custT="1"/>
      <dgm:spPr/>
      <dgm:t>
        <a:bodyPr/>
        <a:lstStyle/>
        <a:p>
          <a:pPr>
            <a:lnSpc>
              <a:spcPct val="100000"/>
            </a:lnSpc>
            <a:defRPr cap="all"/>
          </a:pPr>
          <a:r>
            <a:rPr lang="fr-FR" sz="1600"/>
            <a:t>Vous ne pouvez </a:t>
          </a:r>
          <a:r>
            <a:rPr lang="fr-FR" sz="1600" b="1"/>
            <a:t>interagir qu’avec la voix</a:t>
          </a:r>
          <a:endParaRPr lang="en-US" sz="1600"/>
        </a:p>
      </dgm:t>
    </dgm:pt>
    <dgm:pt modelId="{380B5FBE-5F9F-4AFD-942E-10ACC6D29EA2}" type="parTrans" cxnId="{36EDCBC5-B9E5-4C9F-8B3F-96E251FEB194}">
      <dgm:prSet/>
      <dgm:spPr/>
      <dgm:t>
        <a:bodyPr/>
        <a:lstStyle/>
        <a:p>
          <a:endParaRPr lang="en-US"/>
        </a:p>
      </dgm:t>
    </dgm:pt>
    <dgm:pt modelId="{1BB5A9FE-6164-4F22-B8F9-99A5BD48B158}" type="sibTrans" cxnId="{36EDCBC5-B9E5-4C9F-8B3F-96E251FEB194}">
      <dgm:prSet/>
      <dgm:spPr/>
      <dgm:t>
        <a:bodyPr/>
        <a:lstStyle/>
        <a:p>
          <a:endParaRPr lang="en-US"/>
        </a:p>
      </dgm:t>
    </dgm:pt>
    <dgm:pt modelId="{DD4EAB04-1D49-43D9-BBBD-F1B00EEAB8EF}">
      <dgm:prSet custT="1"/>
      <dgm:spPr/>
      <dgm:t>
        <a:bodyPr/>
        <a:lstStyle/>
        <a:p>
          <a:pPr>
            <a:lnSpc>
              <a:spcPct val="100000"/>
            </a:lnSpc>
            <a:defRPr cap="all"/>
          </a:pPr>
          <a:r>
            <a:rPr lang="fr-FR" sz="1600" dirty="0"/>
            <a:t>Parlez seulement quand l’icône </a:t>
          </a:r>
          <a:r>
            <a:rPr lang="fr-FR" sz="1600" b="1" dirty="0"/>
            <a:t>REC </a:t>
          </a:r>
          <a:r>
            <a:rPr lang="fr-FR" sz="1600" b="0" i="0" u="none" dirty="0"/>
            <a:t>apparait</a:t>
          </a:r>
          <a:r>
            <a:rPr lang="fr-FR" sz="1600" dirty="0"/>
            <a:t> </a:t>
          </a:r>
          <a:endParaRPr lang="en-US" sz="1600" dirty="0"/>
        </a:p>
      </dgm:t>
    </dgm:pt>
    <dgm:pt modelId="{E957DB44-0B73-4ED3-8418-2B79DB59F4AF}" type="parTrans" cxnId="{30AA4C23-7552-4AC5-9BA9-D70D506E9207}">
      <dgm:prSet/>
      <dgm:spPr/>
      <dgm:t>
        <a:bodyPr/>
        <a:lstStyle/>
        <a:p>
          <a:endParaRPr lang="en-US"/>
        </a:p>
      </dgm:t>
    </dgm:pt>
    <dgm:pt modelId="{5CF910C3-B75D-4499-B7A0-84383458FFAC}" type="sibTrans" cxnId="{30AA4C23-7552-4AC5-9BA9-D70D506E9207}">
      <dgm:prSet/>
      <dgm:spPr/>
      <dgm:t>
        <a:bodyPr/>
        <a:lstStyle/>
        <a:p>
          <a:endParaRPr lang="en-US"/>
        </a:p>
      </dgm:t>
    </dgm:pt>
    <dgm:pt modelId="{7F66AD03-DE2E-43ED-BBF2-DD071B7B697F}">
      <dgm:prSet custT="1"/>
      <dgm:spPr/>
      <dgm:t>
        <a:bodyPr/>
        <a:lstStyle/>
        <a:p>
          <a:pPr>
            <a:lnSpc>
              <a:spcPct val="100000"/>
            </a:lnSpc>
            <a:defRPr cap="all"/>
          </a:pPr>
          <a:r>
            <a:rPr lang="fr-FR" sz="1600"/>
            <a:t>Pensez à  regarder </a:t>
          </a:r>
          <a:r>
            <a:rPr lang="fr-FR" sz="1600" b="1"/>
            <a:t>AUTOUR DE VOUS </a:t>
          </a:r>
          <a:r>
            <a:rPr lang="fr-FR" sz="1600"/>
            <a:t>AVEC LA SOURIS</a:t>
          </a:r>
          <a:endParaRPr lang="en-US" sz="1600"/>
        </a:p>
      </dgm:t>
    </dgm:pt>
    <dgm:pt modelId="{EE00A211-B581-4D9B-9608-BFBB78D83ABD}" type="parTrans" cxnId="{EBB39C98-6894-48A5-A7F5-9DD1B00F63E8}">
      <dgm:prSet/>
      <dgm:spPr/>
      <dgm:t>
        <a:bodyPr/>
        <a:lstStyle/>
        <a:p>
          <a:endParaRPr lang="en-US"/>
        </a:p>
      </dgm:t>
    </dgm:pt>
    <dgm:pt modelId="{9052DBE8-E0F4-4222-873B-3C42E2346C79}" type="sibTrans" cxnId="{EBB39C98-6894-48A5-A7F5-9DD1B00F63E8}">
      <dgm:prSet/>
      <dgm:spPr/>
      <dgm:t>
        <a:bodyPr/>
        <a:lstStyle/>
        <a:p>
          <a:endParaRPr lang="en-US"/>
        </a:p>
      </dgm:t>
    </dgm:pt>
    <dgm:pt modelId="{E2AEAF1F-07A6-4912-B20D-5E098DA4E341}">
      <dgm:prSet custT="1"/>
      <dgm:spPr/>
      <dgm:t>
        <a:bodyPr/>
        <a:lstStyle/>
        <a:p>
          <a:pPr>
            <a:lnSpc>
              <a:spcPct val="100000"/>
            </a:lnSpc>
            <a:defRPr cap="all"/>
          </a:pPr>
          <a:r>
            <a:rPr lang="fr-FR" sz="1600" dirty="0"/>
            <a:t>Les </a:t>
          </a:r>
          <a:r>
            <a:rPr lang="fr-FR" sz="1600" b="1" dirty="0"/>
            <a:t>écrans de contrôle </a:t>
          </a:r>
          <a:r>
            <a:rPr lang="fr-FR" sz="1600" dirty="0"/>
            <a:t>sont vos PRINCIPAUX ALLIES</a:t>
          </a:r>
          <a:endParaRPr lang="en-US" sz="1600" dirty="0"/>
        </a:p>
      </dgm:t>
    </dgm:pt>
    <dgm:pt modelId="{1609D61B-F52D-491F-BFB5-D65E5FA266AA}" type="parTrans" cxnId="{33032E5A-69B4-45A8-B669-CFD12E92CB9C}">
      <dgm:prSet/>
      <dgm:spPr/>
      <dgm:t>
        <a:bodyPr/>
        <a:lstStyle/>
        <a:p>
          <a:endParaRPr lang="en-US"/>
        </a:p>
      </dgm:t>
    </dgm:pt>
    <dgm:pt modelId="{99A95061-6013-46E8-A01F-1A0CD595D7EF}" type="sibTrans" cxnId="{33032E5A-69B4-45A8-B669-CFD12E92CB9C}">
      <dgm:prSet/>
      <dgm:spPr/>
      <dgm:t>
        <a:bodyPr/>
        <a:lstStyle/>
        <a:p>
          <a:endParaRPr lang="en-US"/>
        </a:p>
      </dgm:t>
    </dgm:pt>
    <dgm:pt modelId="{B9D48FF8-4F34-4675-96AC-5EEA180F2097}" type="pres">
      <dgm:prSet presAssocID="{794A17EC-97CB-4B9D-B957-8892DC4292D2}" presName="root" presStyleCnt="0">
        <dgm:presLayoutVars>
          <dgm:dir/>
          <dgm:resizeHandles val="exact"/>
        </dgm:presLayoutVars>
      </dgm:prSet>
      <dgm:spPr/>
    </dgm:pt>
    <dgm:pt modelId="{CA3BD1AD-9A86-4F5C-80DB-814FC840412B}" type="pres">
      <dgm:prSet presAssocID="{E9CB8876-AB9E-41FC-A663-A448357F678D}" presName="compNode" presStyleCnt="0"/>
      <dgm:spPr/>
    </dgm:pt>
    <dgm:pt modelId="{1A537C4A-60C5-4CC4-B280-E440C3C1B2AF}" type="pres">
      <dgm:prSet presAssocID="{E9CB8876-AB9E-41FC-A663-A448357F678D}" presName="iconBgRect" presStyleLbl="bgShp" presStyleIdx="0" presStyleCnt="4"/>
      <dgm:spPr/>
    </dgm:pt>
    <dgm:pt modelId="{C38AC1B5-4B17-4895-A3B4-DF1AE1B2D358}" type="pres">
      <dgm:prSet presAssocID="{E9CB8876-AB9E-41FC-A663-A448357F678D}" presName="iconRect" presStyleLbl="node1" presStyleIdx="0" presStyleCnt="4"/>
      <dgm:spPr>
        <a:blipFill rotWithShape="1">
          <a:blip xmlns:r="http://schemas.openxmlformats.org/officeDocument/2006/relationships" r:embed="rId1">
            <a:duotone>
              <a:srgbClr val="5B9BD5">
                <a:shade val="45000"/>
                <a:satMod val="135000"/>
              </a:srgbClr>
              <a:prstClr val="white"/>
            </a:duotone>
            <a:extLst>
              <a:ext uri="{BEBA8EAE-BF5A-486C-A8C5-ECC9F3942E4B}">
                <a14:imgProps xmlns:a14="http://schemas.microsoft.com/office/drawing/2010/main">
                  <a14:imgLayer r:embed="rId2">
                    <a14:imgEffect>
                      <a14:artisticPhotocopy trans="0"/>
                    </a14:imgEffect>
                    <a14:imgEffect>
                      <a14:sharpenSoften amount="75000"/>
                    </a14:imgEffect>
                    <a14:imgEffect>
                      <a14:colorTemperature colorTemp="3675"/>
                    </a14:imgEffect>
                    <a14:imgEffect>
                      <a14:saturation sat="363000"/>
                    </a14:imgEffect>
                    <a14:imgEffect>
                      <a14:brightnessContrast bright="-85000" contrast="57000"/>
                    </a14:imgEffect>
                  </a14:imgLayer>
                </a14:imgProps>
              </a:ext>
              <a:ext uri="{28A0092B-C50C-407E-A947-70E740481C1C}">
                <a14:useLocalDpi xmlns:a14="http://schemas.microsoft.com/office/drawing/2010/main" val="0"/>
              </a:ext>
            </a:extLst>
          </a:blip>
          <a:srcRect/>
          <a:stretch>
            <a:fillRect/>
          </a:stretch>
        </a:blipFill>
        <a:ln>
          <a:noFill/>
        </a:ln>
      </dgm:spPr>
    </dgm:pt>
    <dgm:pt modelId="{F8000B6D-DF54-4FB6-B076-A02F65519EB7}" type="pres">
      <dgm:prSet presAssocID="{E9CB8876-AB9E-41FC-A663-A448357F678D}" presName="spaceRect" presStyleCnt="0"/>
      <dgm:spPr/>
    </dgm:pt>
    <dgm:pt modelId="{6D562CAB-9A77-4407-B4F0-5B69BD3C7ABF}" type="pres">
      <dgm:prSet presAssocID="{E9CB8876-AB9E-41FC-A663-A448357F678D}" presName="textRect" presStyleLbl="revTx" presStyleIdx="0" presStyleCnt="4">
        <dgm:presLayoutVars>
          <dgm:chMax val="1"/>
          <dgm:chPref val="1"/>
        </dgm:presLayoutVars>
      </dgm:prSet>
      <dgm:spPr/>
    </dgm:pt>
    <dgm:pt modelId="{AACB8304-25BF-4F06-BA3B-41BB2A794FCC}" type="pres">
      <dgm:prSet presAssocID="{1BB5A9FE-6164-4F22-B8F9-99A5BD48B158}" presName="sibTrans" presStyleCnt="0"/>
      <dgm:spPr/>
    </dgm:pt>
    <dgm:pt modelId="{685E0236-116F-460E-9DC6-9472F0B26BEE}" type="pres">
      <dgm:prSet presAssocID="{DD4EAB04-1D49-43D9-BBBD-F1B00EEAB8EF}" presName="compNode" presStyleCnt="0"/>
      <dgm:spPr/>
    </dgm:pt>
    <dgm:pt modelId="{912C5D04-9820-488D-B302-EE6235F770D4}" type="pres">
      <dgm:prSet presAssocID="{DD4EAB04-1D49-43D9-BBBD-F1B00EEAB8EF}" presName="iconBgRect" presStyleLbl="bgShp" presStyleIdx="1" presStyleCnt="4"/>
      <dgm:spPr/>
    </dgm:pt>
    <dgm:pt modelId="{7A5F05D8-8918-4C7E-948C-BF59318619A0}" type="pres">
      <dgm:prSet presAssocID="{DD4EAB04-1D49-43D9-BBBD-F1B00EEAB8EF}" presName="iconRect" presStyleLbl="node1" presStyleIdx="1" presStyleCnt="4" custScaleX="128564" custScaleY="147873" custLinFactNeighborX="-1702"/>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a:noFill/>
        </a:ln>
      </dgm:spPr>
    </dgm:pt>
    <dgm:pt modelId="{63BCC4A3-1F81-48F8-A38A-A8458E5AA08F}" type="pres">
      <dgm:prSet presAssocID="{DD4EAB04-1D49-43D9-BBBD-F1B00EEAB8EF}" presName="spaceRect" presStyleCnt="0"/>
      <dgm:spPr/>
    </dgm:pt>
    <dgm:pt modelId="{D4568872-DEFC-4E0B-99AE-424C8D30FB71}" type="pres">
      <dgm:prSet presAssocID="{DD4EAB04-1D49-43D9-BBBD-F1B00EEAB8EF}" presName="textRect" presStyleLbl="revTx" presStyleIdx="1" presStyleCnt="4">
        <dgm:presLayoutVars>
          <dgm:chMax val="1"/>
          <dgm:chPref val="1"/>
        </dgm:presLayoutVars>
      </dgm:prSet>
      <dgm:spPr/>
    </dgm:pt>
    <dgm:pt modelId="{EC333677-06EB-4250-90E0-16ADC750CAE9}" type="pres">
      <dgm:prSet presAssocID="{5CF910C3-B75D-4499-B7A0-84383458FFAC}" presName="sibTrans" presStyleCnt="0"/>
      <dgm:spPr/>
    </dgm:pt>
    <dgm:pt modelId="{2ECE4BD3-CD0D-4E20-A9C1-8B017504475B}" type="pres">
      <dgm:prSet presAssocID="{7F66AD03-DE2E-43ED-BBF2-DD071B7B697F}" presName="compNode" presStyleCnt="0"/>
      <dgm:spPr/>
    </dgm:pt>
    <dgm:pt modelId="{472161BD-CDC2-4486-B129-85E44091BD36}" type="pres">
      <dgm:prSet presAssocID="{7F66AD03-DE2E-43ED-BBF2-DD071B7B697F}" presName="iconBgRect" presStyleLbl="bgShp" presStyleIdx="2" presStyleCnt="4"/>
      <dgm:spPr/>
    </dgm:pt>
    <dgm:pt modelId="{910FEC74-6E17-4C3C-AFA0-0CA9413EF280}" type="pres">
      <dgm:prSet presAssocID="{7F66AD03-DE2E-43ED-BBF2-DD071B7B697F}" presName="iconRect" presStyleLbl="node1" presStyleIdx="2" presStyleCnt="4"/>
      <dgm:spPr>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noFill/>
        </a:ln>
      </dgm:spPr>
    </dgm:pt>
    <dgm:pt modelId="{7228B2D6-3EE3-4C6B-9258-D882F2461A6B}" type="pres">
      <dgm:prSet presAssocID="{7F66AD03-DE2E-43ED-BBF2-DD071B7B697F}" presName="spaceRect" presStyleCnt="0"/>
      <dgm:spPr/>
    </dgm:pt>
    <dgm:pt modelId="{B39699EF-61EA-48AB-ABC4-864DCA48DA35}" type="pres">
      <dgm:prSet presAssocID="{7F66AD03-DE2E-43ED-BBF2-DD071B7B697F}" presName="textRect" presStyleLbl="revTx" presStyleIdx="2" presStyleCnt="4">
        <dgm:presLayoutVars>
          <dgm:chMax val="1"/>
          <dgm:chPref val="1"/>
        </dgm:presLayoutVars>
      </dgm:prSet>
      <dgm:spPr/>
    </dgm:pt>
    <dgm:pt modelId="{9787230E-3E68-4FB4-A024-F58B66B582C2}" type="pres">
      <dgm:prSet presAssocID="{9052DBE8-E0F4-4222-873B-3C42E2346C79}" presName="sibTrans" presStyleCnt="0"/>
      <dgm:spPr/>
    </dgm:pt>
    <dgm:pt modelId="{78F6BE51-529B-4865-BA6C-5DB4B612749B}" type="pres">
      <dgm:prSet presAssocID="{E2AEAF1F-07A6-4912-B20D-5E098DA4E341}" presName="compNode" presStyleCnt="0"/>
      <dgm:spPr/>
    </dgm:pt>
    <dgm:pt modelId="{C9CB657C-6F49-4816-8A8D-DAC054F12504}" type="pres">
      <dgm:prSet presAssocID="{E2AEAF1F-07A6-4912-B20D-5E098DA4E341}" presName="iconBgRect" presStyleLbl="bgShp" presStyleIdx="3" presStyleCnt="4"/>
      <dgm:spPr/>
    </dgm:pt>
    <dgm:pt modelId="{A39826F3-F91B-4D81-B850-F698611FD6A8}" type="pres">
      <dgm:prSet presAssocID="{E2AEAF1F-07A6-4912-B20D-5E098DA4E341}" presName="iconRect" presStyleLbl="node1" presStyleIdx="3" presStyleCnt="4"/>
      <dgm:spPr>
        <a:blipFill rotWithShape="1">
          <a:blip xmlns:r="http://schemas.openxmlformats.org/officeDocument/2006/relationships" r:embed="rId6">
            <a:duotone>
              <a:srgbClr val="5B9BD5">
                <a:shade val="45000"/>
                <a:satMod val="135000"/>
              </a:srgbClr>
              <a:prstClr val="white"/>
            </a:duotone>
            <a:extLst>
              <a:ext uri="{28A0092B-C50C-407E-A947-70E740481C1C}">
                <a14:useLocalDpi xmlns:a14="http://schemas.microsoft.com/office/drawing/2010/main" val="0"/>
              </a:ext>
            </a:extLst>
          </a:blip>
          <a:srcRect/>
          <a:stretch>
            <a:fillRect/>
          </a:stretch>
        </a:blipFill>
        <a:ln>
          <a:noFill/>
        </a:ln>
      </dgm:spPr>
    </dgm:pt>
    <dgm:pt modelId="{8E356FA9-0332-476B-9FFB-4259A8716712}" type="pres">
      <dgm:prSet presAssocID="{E2AEAF1F-07A6-4912-B20D-5E098DA4E341}" presName="spaceRect" presStyleCnt="0"/>
      <dgm:spPr/>
    </dgm:pt>
    <dgm:pt modelId="{9D3F8B46-E162-4441-9CCE-BDCDC98E6FFE}" type="pres">
      <dgm:prSet presAssocID="{E2AEAF1F-07A6-4912-B20D-5E098DA4E341}" presName="textRect" presStyleLbl="revTx" presStyleIdx="3" presStyleCnt="4">
        <dgm:presLayoutVars>
          <dgm:chMax val="1"/>
          <dgm:chPref val="1"/>
        </dgm:presLayoutVars>
      </dgm:prSet>
      <dgm:spPr/>
    </dgm:pt>
  </dgm:ptLst>
  <dgm:cxnLst>
    <dgm:cxn modelId="{30AA4C23-7552-4AC5-9BA9-D70D506E9207}" srcId="{794A17EC-97CB-4B9D-B957-8892DC4292D2}" destId="{DD4EAB04-1D49-43D9-BBBD-F1B00EEAB8EF}" srcOrd="1" destOrd="0" parTransId="{E957DB44-0B73-4ED3-8418-2B79DB59F4AF}" sibTransId="{5CF910C3-B75D-4499-B7A0-84383458FFAC}"/>
    <dgm:cxn modelId="{DC2FE52C-5726-2046-B780-A70782BB309E}" type="presOf" srcId="{DD4EAB04-1D49-43D9-BBBD-F1B00EEAB8EF}" destId="{D4568872-DEFC-4E0B-99AE-424C8D30FB71}" srcOrd="0" destOrd="0" presId="urn:microsoft.com/office/officeart/2018/5/layout/IconCircleLabelList"/>
    <dgm:cxn modelId="{A163F038-5DE1-4AF9-99BD-A8F7A1C21D28}" type="presOf" srcId="{794A17EC-97CB-4B9D-B957-8892DC4292D2}" destId="{B9D48FF8-4F34-4675-96AC-5EEA180F2097}" srcOrd="0" destOrd="0" presId="urn:microsoft.com/office/officeart/2018/5/layout/IconCircleLabelList"/>
    <dgm:cxn modelId="{142D0159-BC5E-4943-A0B9-669A681B067E}" type="presOf" srcId="{7F66AD03-DE2E-43ED-BBF2-DD071B7B697F}" destId="{B39699EF-61EA-48AB-ABC4-864DCA48DA35}" srcOrd="0" destOrd="0" presId="urn:microsoft.com/office/officeart/2018/5/layout/IconCircleLabelList"/>
    <dgm:cxn modelId="{33032E5A-69B4-45A8-B669-CFD12E92CB9C}" srcId="{794A17EC-97CB-4B9D-B957-8892DC4292D2}" destId="{E2AEAF1F-07A6-4912-B20D-5E098DA4E341}" srcOrd="3" destOrd="0" parTransId="{1609D61B-F52D-491F-BFB5-D65E5FA266AA}" sibTransId="{99A95061-6013-46E8-A01F-1A0CD595D7EF}"/>
    <dgm:cxn modelId="{EBB39C98-6894-48A5-A7F5-9DD1B00F63E8}" srcId="{794A17EC-97CB-4B9D-B957-8892DC4292D2}" destId="{7F66AD03-DE2E-43ED-BBF2-DD071B7B697F}" srcOrd="2" destOrd="0" parTransId="{EE00A211-B581-4D9B-9608-BFBB78D83ABD}" sibTransId="{9052DBE8-E0F4-4222-873B-3C42E2346C79}"/>
    <dgm:cxn modelId="{2A2660A2-4E83-3745-9E80-634F194E4411}" type="presOf" srcId="{E9CB8876-AB9E-41FC-A663-A448357F678D}" destId="{6D562CAB-9A77-4407-B4F0-5B69BD3C7ABF}" srcOrd="0" destOrd="0" presId="urn:microsoft.com/office/officeart/2018/5/layout/IconCircleLabelList"/>
    <dgm:cxn modelId="{985016C1-4FA7-6748-BDF1-85AF64E7A889}" type="presOf" srcId="{E2AEAF1F-07A6-4912-B20D-5E098DA4E341}" destId="{9D3F8B46-E162-4441-9CCE-BDCDC98E6FFE}" srcOrd="0" destOrd="0" presId="urn:microsoft.com/office/officeart/2018/5/layout/IconCircleLabelList"/>
    <dgm:cxn modelId="{36EDCBC5-B9E5-4C9F-8B3F-96E251FEB194}" srcId="{794A17EC-97CB-4B9D-B957-8892DC4292D2}" destId="{E9CB8876-AB9E-41FC-A663-A448357F678D}" srcOrd="0" destOrd="0" parTransId="{380B5FBE-5F9F-4AFD-942E-10ACC6D29EA2}" sibTransId="{1BB5A9FE-6164-4F22-B8F9-99A5BD48B158}"/>
    <dgm:cxn modelId="{531962FD-C89C-D74B-BA22-16CA4FC69BBA}" type="presParOf" srcId="{B9D48FF8-4F34-4675-96AC-5EEA180F2097}" destId="{CA3BD1AD-9A86-4F5C-80DB-814FC840412B}" srcOrd="0" destOrd="0" presId="urn:microsoft.com/office/officeart/2018/5/layout/IconCircleLabelList"/>
    <dgm:cxn modelId="{0E3A0513-15C8-F042-B180-1F187A81E28A}" type="presParOf" srcId="{CA3BD1AD-9A86-4F5C-80DB-814FC840412B}" destId="{1A537C4A-60C5-4CC4-B280-E440C3C1B2AF}" srcOrd="0" destOrd="0" presId="urn:microsoft.com/office/officeart/2018/5/layout/IconCircleLabelList"/>
    <dgm:cxn modelId="{115CA00C-8417-664F-A341-9C3C0CE7B823}" type="presParOf" srcId="{CA3BD1AD-9A86-4F5C-80DB-814FC840412B}" destId="{C38AC1B5-4B17-4895-A3B4-DF1AE1B2D358}" srcOrd="1" destOrd="0" presId="urn:microsoft.com/office/officeart/2018/5/layout/IconCircleLabelList"/>
    <dgm:cxn modelId="{FCAEAC04-56F8-0E42-8288-C61EFE36A28A}" type="presParOf" srcId="{CA3BD1AD-9A86-4F5C-80DB-814FC840412B}" destId="{F8000B6D-DF54-4FB6-B076-A02F65519EB7}" srcOrd="2" destOrd="0" presId="urn:microsoft.com/office/officeart/2018/5/layout/IconCircleLabelList"/>
    <dgm:cxn modelId="{CC39FA8D-3243-A640-BE6E-07AA54DD944A}" type="presParOf" srcId="{CA3BD1AD-9A86-4F5C-80DB-814FC840412B}" destId="{6D562CAB-9A77-4407-B4F0-5B69BD3C7ABF}" srcOrd="3" destOrd="0" presId="urn:microsoft.com/office/officeart/2018/5/layout/IconCircleLabelList"/>
    <dgm:cxn modelId="{54871D3D-474F-DA48-98C1-8D9A5ECCF2C5}" type="presParOf" srcId="{B9D48FF8-4F34-4675-96AC-5EEA180F2097}" destId="{AACB8304-25BF-4F06-BA3B-41BB2A794FCC}" srcOrd="1" destOrd="0" presId="urn:microsoft.com/office/officeart/2018/5/layout/IconCircleLabelList"/>
    <dgm:cxn modelId="{94860D67-5D99-7344-B552-ABF11F80C5FE}" type="presParOf" srcId="{B9D48FF8-4F34-4675-96AC-5EEA180F2097}" destId="{685E0236-116F-460E-9DC6-9472F0B26BEE}" srcOrd="2" destOrd="0" presId="urn:microsoft.com/office/officeart/2018/5/layout/IconCircleLabelList"/>
    <dgm:cxn modelId="{3187ABE3-EC90-7F4E-8639-FCAB7C6B408C}" type="presParOf" srcId="{685E0236-116F-460E-9DC6-9472F0B26BEE}" destId="{912C5D04-9820-488D-B302-EE6235F770D4}" srcOrd="0" destOrd="0" presId="urn:microsoft.com/office/officeart/2018/5/layout/IconCircleLabelList"/>
    <dgm:cxn modelId="{A93F0E1E-9953-2544-BF47-E0CF49FC38D6}" type="presParOf" srcId="{685E0236-116F-460E-9DC6-9472F0B26BEE}" destId="{7A5F05D8-8918-4C7E-948C-BF59318619A0}" srcOrd="1" destOrd="0" presId="urn:microsoft.com/office/officeart/2018/5/layout/IconCircleLabelList"/>
    <dgm:cxn modelId="{D60146D7-5CAF-6743-B5E8-67CCBE1EAB26}" type="presParOf" srcId="{685E0236-116F-460E-9DC6-9472F0B26BEE}" destId="{63BCC4A3-1F81-48F8-A38A-A8458E5AA08F}" srcOrd="2" destOrd="0" presId="urn:microsoft.com/office/officeart/2018/5/layout/IconCircleLabelList"/>
    <dgm:cxn modelId="{5B48B8D6-511B-D94D-9421-49FC48819190}" type="presParOf" srcId="{685E0236-116F-460E-9DC6-9472F0B26BEE}" destId="{D4568872-DEFC-4E0B-99AE-424C8D30FB71}" srcOrd="3" destOrd="0" presId="urn:microsoft.com/office/officeart/2018/5/layout/IconCircleLabelList"/>
    <dgm:cxn modelId="{6DC84011-5DBE-D14F-A29D-4B447B2050FA}" type="presParOf" srcId="{B9D48FF8-4F34-4675-96AC-5EEA180F2097}" destId="{EC333677-06EB-4250-90E0-16ADC750CAE9}" srcOrd="3" destOrd="0" presId="urn:microsoft.com/office/officeart/2018/5/layout/IconCircleLabelList"/>
    <dgm:cxn modelId="{6FDFEAEB-F3E7-FC4B-B5B0-400E94EAB382}" type="presParOf" srcId="{B9D48FF8-4F34-4675-96AC-5EEA180F2097}" destId="{2ECE4BD3-CD0D-4E20-A9C1-8B017504475B}" srcOrd="4" destOrd="0" presId="urn:microsoft.com/office/officeart/2018/5/layout/IconCircleLabelList"/>
    <dgm:cxn modelId="{B32E2876-0DF4-6D4E-AC6B-775EE793C146}" type="presParOf" srcId="{2ECE4BD3-CD0D-4E20-A9C1-8B017504475B}" destId="{472161BD-CDC2-4486-B129-85E44091BD36}" srcOrd="0" destOrd="0" presId="urn:microsoft.com/office/officeart/2018/5/layout/IconCircleLabelList"/>
    <dgm:cxn modelId="{7728FF58-0793-C445-A419-A1F80852B9D3}" type="presParOf" srcId="{2ECE4BD3-CD0D-4E20-A9C1-8B017504475B}" destId="{910FEC74-6E17-4C3C-AFA0-0CA9413EF280}" srcOrd="1" destOrd="0" presId="urn:microsoft.com/office/officeart/2018/5/layout/IconCircleLabelList"/>
    <dgm:cxn modelId="{2EE66158-7997-3842-871C-6B1B5085828C}" type="presParOf" srcId="{2ECE4BD3-CD0D-4E20-A9C1-8B017504475B}" destId="{7228B2D6-3EE3-4C6B-9258-D882F2461A6B}" srcOrd="2" destOrd="0" presId="urn:microsoft.com/office/officeart/2018/5/layout/IconCircleLabelList"/>
    <dgm:cxn modelId="{01B14DFC-71D6-DB45-B8DE-49BC7D08B22E}" type="presParOf" srcId="{2ECE4BD3-CD0D-4E20-A9C1-8B017504475B}" destId="{B39699EF-61EA-48AB-ABC4-864DCA48DA35}" srcOrd="3" destOrd="0" presId="urn:microsoft.com/office/officeart/2018/5/layout/IconCircleLabelList"/>
    <dgm:cxn modelId="{0BBD5C25-E15C-BC47-ADFA-6BD2CD8B55D7}" type="presParOf" srcId="{B9D48FF8-4F34-4675-96AC-5EEA180F2097}" destId="{9787230E-3E68-4FB4-A024-F58B66B582C2}" srcOrd="5" destOrd="0" presId="urn:microsoft.com/office/officeart/2018/5/layout/IconCircleLabelList"/>
    <dgm:cxn modelId="{28170181-AA78-DA45-9267-1BC3EC8E55BB}" type="presParOf" srcId="{B9D48FF8-4F34-4675-96AC-5EEA180F2097}" destId="{78F6BE51-529B-4865-BA6C-5DB4B612749B}" srcOrd="6" destOrd="0" presId="urn:microsoft.com/office/officeart/2018/5/layout/IconCircleLabelList"/>
    <dgm:cxn modelId="{72894A67-05AC-3A4B-A2CE-1018683B80EC}" type="presParOf" srcId="{78F6BE51-529B-4865-BA6C-5DB4B612749B}" destId="{C9CB657C-6F49-4816-8A8D-DAC054F12504}" srcOrd="0" destOrd="0" presId="urn:microsoft.com/office/officeart/2018/5/layout/IconCircleLabelList"/>
    <dgm:cxn modelId="{BFDB19C4-5ADF-474D-AEC0-0A4C0F7F1089}" type="presParOf" srcId="{78F6BE51-529B-4865-BA6C-5DB4B612749B}" destId="{A39826F3-F91B-4D81-B850-F698611FD6A8}" srcOrd="1" destOrd="0" presId="urn:microsoft.com/office/officeart/2018/5/layout/IconCircleLabelList"/>
    <dgm:cxn modelId="{4C591E37-B43B-D44F-B9CF-734B5A59EB88}" type="presParOf" srcId="{78F6BE51-529B-4865-BA6C-5DB4B612749B}" destId="{8E356FA9-0332-476B-9FFB-4259A8716712}" srcOrd="2" destOrd="0" presId="urn:microsoft.com/office/officeart/2018/5/layout/IconCircleLabelList"/>
    <dgm:cxn modelId="{A0C38F41-326B-0A40-86BF-6557400CE2D1}" type="presParOf" srcId="{78F6BE51-529B-4865-BA6C-5DB4B612749B}" destId="{9D3F8B46-E162-4441-9CCE-BDCDC98E6FFE}" srcOrd="3" destOrd="0" presId="urn:microsoft.com/office/officeart/2018/5/layout/IconCircleLabel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4A17EC-97CB-4B9D-B957-8892DC4292D2}"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E9CB8876-AB9E-41FC-A663-A448357F678D}">
      <dgm:prSet custT="1"/>
      <dgm:spPr/>
      <dgm:t>
        <a:bodyPr/>
        <a:lstStyle/>
        <a:p>
          <a:pPr>
            <a:lnSpc>
              <a:spcPct val="100000"/>
            </a:lnSpc>
            <a:defRPr cap="all"/>
          </a:pPr>
          <a:r>
            <a:rPr lang="fr-FR" sz="1600"/>
            <a:t>Vous ne pouvez </a:t>
          </a:r>
          <a:r>
            <a:rPr lang="fr-FR" sz="1600" b="1"/>
            <a:t>interagir qu’avec la voix</a:t>
          </a:r>
          <a:endParaRPr lang="en-US" sz="1600"/>
        </a:p>
      </dgm:t>
    </dgm:pt>
    <dgm:pt modelId="{380B5FBE-5F9F-4AFD-942E-10ACC6D29EA2}" type="parTrans" cxnId="{36EDCBC5-B9E5-4C9F-8B3F-96E251FEB194}">
      <dgm:prSet/>
      <dgm:spPr/>
      <dgm:t>
        <a:bodyPr/>
        <a:lstStyle/>
        <a:p>
          <a:endParaRPr lang="en-US"/>
        </a:p>
      </dgm:t>
    </dgm:pt>
    <dgm:pt modelId="{1BB5A9FE-6164-4F22-B8F9-99A5BD48B158}" type="sibTrans" cxnId="{36EDCBC5-B9E5-4C9F-8B3F-96E251FEB194}">
      <dgm:prSet/>
      <dgm:spPr/>
      <dgm:t>
        <a:bodyPr/>
        <a:lstStyle/>
        <a:p>
          <a:endParaRPr lang="en-US"/>
        </a:p>
      </dgm:t>
    </dgm:pt>
    <dgm:pt modelId="{DD4EAB04-1D49-43D9-BBBD-F1B00EEAB8EF}">
      <dgm:prSet custT="1"/>
      <dgm:spPr/>
      <dgm:t>
        <a:bodyPr/>
        <a:lstStyle/>
        <a:p>
          <a:pPr>
            <a:lnSpc>
              <a:spcPct val="100000"/>
            </a:lnSpc>
            <a:defRPr cap="all"/>
          </a:pPr>
          <a:r>
            <a:rPr lang="fr-FR" sz="1600" dirty="0"/>
            <a:t>Parlez seulement quand l’icône </a:t>
          </a:r>
          <a:r>
            <a:rPr lang="fr-FR" sz="1600" b="1" dirty="0"/>
            <a:t>REC </a:t>
          </a:r>
          <a:r>
            <a:rPr lang="fr-FR" sz="1600" b="0" i="0" u="none" dirty="0"/>
            <a:t>apparait</a:t>
          </a:r>
          <a:r>
            <a:rPr lang="fr-FR" sz="1600" dirty="0"/>
            <a:t> </a:t>
          </a:r>
          <a:endParaRPr lang="en-US" sz="1600" dirty="0"/>
        </a:p>
      </dgm:t>
    </dgm:pt>
    <dgm:pt modelId="{E957DB44-0B73-4ED3-8418-2B79DB59F4AF}" type="parTrans" cxnId="{30AA4C23-7552-4AC5-9BA9-D70D506E9207}">
      <dgm:prSet/>
      <dgm:spPr/>
      <dgm:t>
        <a:bodyPr/>
        <a:lstStyle/>
        <a:p>
          <a:endParaRPr lang="en-US"/>
        </a:p>
      </dgm:t>
    </dgm:pt>
    <dgm:pt modelId="{5CF910C3-B75D-4499-B7A0-84383458FFAC}" type="sibTrans" cxnId="{30AA4C23-7552-4AC5-9BA9-D70D506E9207}">
      <dgm:prSet/>
      <dgm:spPr/>
      <dgm:t>
        <a:bodyPr/>
        <a:lstStyle/>
        <a:p>
          <a:endParaRPr lang="en-US"/>
        </a:p>
      </dgm:t>
    </dgm:pt>
    <dgm:pt modelId="{7F66AD03-DE2E-43ED-BBF2-DD071B7B697F}">
      <dgm:prSet custT="1"/>
      <dgm:spPr/>
      <dgm:t>
        <a:bodyPr/>
        <a:lstStyle/>
        <a:p>
          <a:pPr>
            <a:lnSpc>
              <a:spcPct val="100000"/>
            </a:lnSpc>
            <a:defRPr cap="all"/>
          </a:pPr>
          <a:r>
            <a:rPr lang="fr-FR" sz="1600"/>
            <a:t>Pensez à  regarder </a:t>
          </a:r>
          <a:r>
            <a:rPr lang="fr-FR" sz="1600" b="1"/>
            <a:t>AUTOUR DE VOUS </a:t>
          </a:r>
          <a:r>
            <a:rPr lang="fr-FR" sz="1600"/>
            <a:t>AVEC LA SOURIS</a:t>
          </a:r>
          <a:endParaRPr lang="en-US" sz="1600"/>
        </a:p>
      </dgm:t>
    </dgm:pt>
    <dgm:pt modelId="{EE00A211-B581-4D9B-9608-BFBB78D83ABD}" type="parTrans" cxnId="{EBB39C98-6894-48A5-A7F5-9DD1B00F63E8}">
      <dgm:prSet/>
      <dgm:spPr/>
      <dgm:t>
        <a:bodyPr/>
        <a:lstStyle/>
        <a:p>
          <a:endParaRPr lang="en-US"/>
        </a:p>
      </dgm:t>
    </dgm:pt>
    <dgm:pt modelId="{9052DBE8-E0F4-4222-873B-3C42E2346C79}" type="sibTrans" cxnId="{EBB39C98-6894-48A5-A7F5-9DD1B00F63E8}">
      <dgm:prSet/>
      <dgm:spPr/>
      <dgm:t>
        <a:bodyPr/>
        <a:lstStyle/>
        <a:p>
          <a:endParaRPr lang="en-US"/>
        </a:p>
      </dgm:t>
    </dgm:pt>
    <dgm:pt modelId="{E2AEAF1F-07A6-4912-B20D-5E098DA4E341}">
      <dgm:prSet custT="1"/>
      <dgm:spPr/>
      <dgm:t>
        <a:bodyPr/>
        <a:lstStyle/>
        <a:p>
          <a:pPr>
            <a:lnSpc>
              <a:spcPct val="100000"/>
            </a:lnSpc>
            <a:defRPr cap="all"/>
          </a:pPr>
          <a:r>
            <a:rPr lang="fr-FR" sz="1600" dirty="0"/>
            <a:t>Les </a:t>
          </a:r>
          <a:r>
            <a:rPr lang="fr-FR" sz="1600" b="1" dirty="0"/>
            <a:t>écrans de contrôle </a:t>
          </a:r>
          <a:r>
            <a:rPr lang="fr-FR" sz="1600" dirty="0"/>
            <a:t>sont vos PRINCIPAUX ALLIES</a:t>
          </a:r>
          <a:endParaRPr lang="en-US" sz="1600" dirty="0"/>
        </a:p>
      </dgm:t>
    </dgm:pt>
    <dgm:pt modelId="{1609D61B-F52D-491F-BFB5-D65E5FA266AA}" type="parTrans" cxnId="{33032E5A-69B4-45A8-B669-CFD12E92CB9C}">
      <dgm:prSet/>
      <dgm:spPr/>
      <dgm:t>
        <a:bodyPr/>
        <a:lstStyle/>
        <a:p>
          <a:endParaRPr lang="en-US"/>
        </a:p>
      </dgm:t>
    </dgm:pt>
    <dgm:pt modelId="{99A95061-6013-46E8-A01F-1A0CD595D7EF}" type="sibTrans" cxnId="{33032E5A-69B4-45A8-B669-CFD12E92CB9C}">
      <dgm:prSet/>
      <dgm:spPr/>
      <dgm:t>
        <a:bodyPr/>
        <a:lstStyle/>
        <a:p>
          <a:endParaRPr lang="en-US"/>
        </a:p>
      </dgm:t>
    </dgm:pt>
    <dgm:pt modelId="{B9D48FF8-4F34-4675-96AC-5EEA180F2097}" type="pres">
      <dgm:prSet presAssocID="{794A17EC-97CB-4B9D-B957-8892DC4292D2}" presName="root" presStyleCnt="0">
        <dgm:presLayoutVars>
          <dgm:dir/>
          <dgm:resizeHandles val="exact"/>
        </dgm:presLayoutVars>
      </dgm:prSet>
      <dgm:spPr/>
    </dgm:pt>
    <dgm:pt modelId="{CA3BD1AD-9A86-4F5C-80DB-814FC840412B}" type="pres">
      <dgm:prSet presAssocID="{E9CB8876-AB9E-41FC-A663-A448357F678D}" presName="compNode" presStyleCnt="0"/>
      <dgm:spPr/>
    </dgm:pt>
    <dgm:pt modelId="{1A537C4A-60C5-4CC4-B280-E440C3C1B2AF}" type="pres">
      <dgm:prSet presAssocID="{E9CB8876-AB9E-41FC-A663-A448357F678D}" presName="iconBgRect" presStyleLbl="bgShp" presStyleIdx="0" presStyleCnt="4"/>
      <dgm:spPr/>
    </dgm:pt>
    <dgm:pt modelId="{C38AC1B5-4B17-4895-A3B4-DF1AE1B2D358}" type="pres">
      <dgm:prSet presAssocID="{E9CB8876-AB9E-41FC-A663-A448357F678D}" presName="iconRect" presStyleLbl="node1" presStyleIdx="0" presStyleCnt="4"/>
      <dgm:spPr>
        <a:blipFill rotWithShape="1">
          <a:blip xmlns:r="http://schemas.openxmlformats.org/officeDocument/2006/relationships" r:embed="rId1">
            <a:duotone>
              <a:srgbClr val="5B9BD5">
                <a:shade val="45000"/>
                <a:satMod val="135000"/>
              </a:srgbClr>
              <a:prstClr val="white"/>
            </a:duotone>
            <a:extLst>
              <a:ext uri="{BEBA8EAE-BF5A-486C-A8C5-ECC9F3942E4B}">
                <a14:imgProps xmlns:a14="http://schemas.microsoft.com/office/drawing/2010/main">
                  <a14:imgLayer r:embed="rId2">
                    <a14:imgEffect>
                      <a14:artisticPhotocopy trans="0"/>
                    </a14:imgEffect>
                    <a14:imgEffect>
                      <a14:sharpenSoften amount="75000"/>
                    </a14:imgEffect>
                    <a14:imgEffect>
                      <a14:colorTemperature colorTemp="3675"/>
                    </a14:imgEffect>
                    <a14:imgEffect>
                      <a14:saturation sat="363000"/>
                    </a14:imgEffect>
                    <a14:imgEffect>
                      <a14:brightnessContrast bright="-85000" contrast="57000"/>
                    </a14:imgEffect>
                  </a14:imgLayer>
                </a14:imgProps>
              </a:ext>
              <a:ext uri="{28A0092B-C50C-407E-A947-70E740481C1C}">
                <a14:useLocalDpi xmlns:a14="http://schemas.microsoft.com/office/drawing/2010/main" val="0"/>
              </a:ext>
            </a:extLst>
          </a:blip>
          <a:srcRect/>
          <a:stretch>
            <a:fillRect/>
          </a:stretch>
        </a:blipFill>
        <a:ln>
          <a:noFill/>
        </a:ln>
      </dgm:spPr>
    </dgm:pt>
    <dgm:pt modelId="{F8000B6D-DF54-4FB6-B076-A02F65519EB7}" type="pres">
      <dgm:prSet presAssocID="{E9CB8876-AB9E-41FC-A663-A448357F678D}" presName="spaceRect" presStyleCnt="0"/>
      <dgm:spPr/>
    </dgm:pt>
    <dgm:pt modelId="{6D562CAB-9A77-4407-B4F0-5B69BD3C7ABF}" type="pres">
      <dgm:prSet presAssocID="{E9CB8876-AB9E-41FC-A663-A448357F678D}" presName="textRect" presStyleLbl="revTx" presStyleIdx="0" presStyleCnt="4">
        <dgm:presLayoutVars>
          <dgm:chMax val="1"/>
          <dgm:chPref val="1"/>
        </dgm:presLayoutVars>
      </dgm:prSet>
      <dgm:spPr/>
    </dgm:pt>
    <dgm:pt modelId="{AACB8304-25BF-4F06-BA3B-41BB2A794FCC}" type="pres">
      <dgm:prSet presAssocID="{1BB5A9FE-6164-4F22-B8F9-99A5BD48B158}" presName="sibTrans" presStyleCnt="0"/>
      <dgm:spPr/>
    </dgm:pt>
    <dgm:pt modelId="{685E0236-116F-460E-9DC6-9472F0B26BEE}" type="pres">
      <dgm:prSet presAssocID="{DD4EAB04-1D49-43D9-BBBD-F1B00EEAB8EF}" presName="compNode" presStyleCnt="0"/>
      <dgm:spPr/>
    </dgm:pt>
    <dgm:pt modelId="{912C5D04-9820-488D-B302-EE6235F770D4}" type="pres">
      <dgm:prSet presAssocID="{DD4EAB04-1D49-43D9-BBBD-F1B00EEAB8EF}" presName="iconBgRect" presStyleLbl="bgShp" presStyleIdx="1" presStyleCnt="4"/>
      <dgm:spPr/>
    </dgm:pt>
    <dgm:pt modelId="{7A5F05D8-8918-4C7E-948C-BF59318619A0}" type="pres">
      <dgm:prSet presAssocID="{DD4EAB04-1D49-43D9-BBBD-F1B00EEAB8EF}" presName="iconRect" presStyleLbl="node1" presStyleIdx="1" presStyleCnt="4" custScaleX="128564" custScaleY="147873" custLinFactNeighborX="-1702"/>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a:noFill/>
        </a:ln>
      </dgm:spPr>
    </dgm:pt>
    <dgm:pt modelId="{63BCC4A3-1F81-48F8-A38A-A8458E5AA08F}" type="pres">
      <dgm:prSet presAssocID="{DD4EAB04-1D49-43D9-BBBD-F1B00EEAB8EF}" presName="spaceRect" presStyleCnt="0"/>
      <dgm:spPr/>
    </dgm:pt>
    <dgm:pt modelId="{D4568872-DEFC-4E0B-99AE-424C8D30FB71}" type="pres">
      <dgm:prSet presAssocID="{DD4EAB04-1D49-43D9-BBBD-F1B00EEAB8EF}" presName="textRect" presStyleLbl="revTx" presStyleIdx="1" presStyleCnt="4">
        <dgm:presLayoutVars>
          <dgm:chMax val="1"/>
          <dgm:chPref val="1"/>
        </dgm:presLayoutVars>
      </dgm:prSet>
      <dgm:spPr/>
    </dgm:pt>
    <dgm:pt modelId="{EC333677-06EB-4250-90E0-16ADC750CAE9}" type="pres">
      <dgm:prSet presAssocID="{5CF910C3-B75D-4499-B7A0-84383458FFAC}" presName="sibTrans" presStyleCnt="0"/>
      <dgm:spPr/>
    </dgm:pt>
    <dgm:pt modelId="{2ECE4BD3-CD0D-4E20-A9C1-8B017504475B}" type="pres">
      <dgm:prSet presAssocID="{7F66AD03-DE2E-43ED-BBF2-DD071B7B697F}" presName="compNode" presStyleCnt="0"/>
      <dgm:spPr/>
    </dgm:pt>
    <dgm:pt modelId="{472161BD-CDC2-4486-B129-85E44091BD36}" type="pres">
      <dgm:prSet presAssocID="{7F66AD03-DE2E-43ED-BBF2-DD071B7B697F}" presName="iconBgRect" presStyleLbl="bgShp" presStyleIdx="2" presStyleCnt="4"/>
      <dgm:spPr/>
    </dgm:pt>
    <dgm:pt modelId="{910FEC74-6E17-4C3C-AFA0-0CA9413EF280}" type="pres">
      <dgm:prSet presAssocID="{7F66AD03-DE2E-43ED-BBF2-DD071B7B697F}" presName="iconRect" presStyleLbl="node1" presStyleIdx="2" presStyleCnt="4"/>
      <dgm:spPr>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noFill/>
        </a:ln>
      </dgm:spPr>
    </dgm:pt>
    <dgm:pt modelId="{7228B2D6-3EE3-4C6B-9258-D882F2461A6B}" type="pres">
      <dgm:prSet presAssocID="{7F66AD03-DE2E-43ED-BBF2-DD071B7B697F}" presName="spaceRect" presStyleCnt="0"/>
      <dgm:spPr/>
    </dgm:pt>
    <dgm:pt modelId="{B39699EF-61EA-48AB-ABC4-864DCA48DA35}" type="pres">
      <dgm:prSet presAssocID="{7F66AD03-DE2E-43ED-BBF2-DD071B7B697F}" presName="textRect" presStyleLbl="revTx" presStyleIdx="2" presStyleCnt="4">
        <dgm:presLayoutVars>
          <dgm:chMax val="1"/>
          <dgm:chPref val="1"/>
        </dgm:presLayoutVars>
      </dgm:prSet>
      <dgm:spPr/>
    </dgm:pt>
    <dgm:pt modelId="{9787230E-3E68-4FB4-A024-F58B66B582C2}" type="pres">
      <dgm:prSet presAssocID="{9052DBE8-E0F4-4222-873B-3C42E2346C79}" presName="sibTrans" presStyleCnt="0"/>
      <dgm:spPr/>
    </dgm:pt>
    <dgm:pt modelId="{78F6BE51-529B-4865-BA6C-5DB4B612749B}" type="pres">
      <dgm:prSet presAssocID="{E2AEAF1F-07A6-4912-B20D-5E098DA4E341}" presName="compNode" presStyleCnt="0"/>
      <dgm:spPr/>
    </dgm:pt>
    <dgm:pt modelId="{C9CB657C-6F49-4816-8A8D-DAC054F12504}" type="pres">
      <dgm:prSet presAssocID="{E2AEAF1F-07A6-4912-B20D-5E098DA4E341}" presName="iconBgRect" presStyleLbl="bgShp" presStyleIdx="3" presStyleCnt="4"/>
      <dgm:spPr/>
    </dgm:pt>
    <dgm:pt modelId="{A39826F3-F91B-4D81-B850-F698611FD6A8}" type="pres">
      <dgm:prSet presAssocID="{E2AEAF1F-07A6-4912-B20D-5E098DA4E341}" presName="iconRect" presStyleLbl="node1" presStyleIdx="3" presStyleCnt="4"/>
      <dgm:spPr>
        <a:blipFill rotWithShape="1">
          <a:blip xmlns:r="http://schemas.openxmlformats.org/officeDocument/2006/relationships" r:embed="rId6">
            <a:duotone>
              <a:srgbClr val="5B9BD5">
                <a:shade val="45000"/>
                <a:satMod val="135000"/>
              </a:srgbClr>
              <a:prstClr val="white"/>
            </a:duotone>
            <a:extLst>
              <a:ext uri="{28A0092B-C50C-407E-A947-70E740481C1C}">
                <a14:useLocalDpi xmlns:a14="http://schemas.microsoft.com/office/drawing/2010/main" val="0"/>
              </a:ext>
            </a:extLst>
          </a:blip>
          <a:srcRect/>
          <a:stretch>
            <a:fillRect/>
          </a:stretch>
        </a:blipFill>
        <a:ln>
          <a:noFill/>
        </a:ln>
      </dgm:spPr>
    </dgm:pt>
    <dgm:pt modelId="{8E356FA9-0332-476B-9FFB-4259A8716712}" type="pres">
      <dgm:prSet presAssocID="{E2AEAF1F-07A6-4912-B20D-5E098DA4E341}" presName="spaceRect" presStyleCnt="0"/>
      <dgm:spPr/>
    </dgm:pt>
    <dgm:pt modelId="{9D3F8B46-E162-4441-9CCE-BDCDC98E6FFE}" type="pres">
      <dgm:prSet presAssocID="{E2AEAF1F-07A6-4912-B20D-5E098DA4E341}" presName="textRect" presStyleLbl="revTx" presStyleIdx="3" presStyleCnt="4">
        <dgm:presLayoutVars>
          <dgm:chMax val="1"/>
          <dgm:chPref val="1"/>
        </dgm:presLayoutVars>
      </dgm:prSet>
      <dgm:spPr/>
    </dgm:pt>
  </dgm:ptLst>
  <dgm:cxnLst>
    <dgm:cxn modelId="{30AA4C23-7552-4AC5-9BA9-D70D506E9207}" srcId="{794A17EC-97CB-4B9D-B957-8892DC4292D2}" destId="{DD4EAB04-1D49-43D9-BBBD-F1B00EEAB8EF}" srcOrd="1" destOrd="0" parTransId="{E957DB44-0B73-4ED3-8418-2B79DB59F4AF}" sibTransId="{5CF910C3-B75D-4499-B7A0-84383458FFAC}"/>
    <dgm:cxn modelId="{DC2FE52C-5726-2046-B780-A70782BB309E}" type="presOf" srcId="{DD4EAB04-1D49-43D9-BBBD-F1B00EEAB8EF}" destId="{D4568872-DEFC-4E0B-99AE-424C8D30FB71}" srcOrd="0" destOrd="0" presId="urn:microsoft.com/office/officeart/2018/5/layout/IconCircleLabelList"/>
    <dgm:cxn modelId="{A163F038-5DE1-4AF9-99BD-A8F7A1C21D28}" type="presOf" srcId="{794A17EC-97CB-4B9D-B957-8892DC4292D2}" destId="{B9D48FF8-4F34-4675-96AC-5EEA180F2097}" srcOrd="0" destOrd="0" presId="urn:microsoft.com/office/officeart/2018/5/layout/IconCircleLabelList"/>
    <dgm:cxn modelId="{142D0159-BC5E-4943-A0B9-669A681B067E}" type="presOf" srcId="{7F66AD03-DE2E-43ED-BBF2-DD071B7B697F}" destId="{B39699EF-61EA-48AB-ABC4-864DCA48DA35}" srcOrd="0" destOrd="0" presId="urn:microsoft.com/office/officeart/2018/5/layout/IconCircleLabelList"/>
    <dgm:cxn modelId="{33032E5A-69B4-45A8-B669-CFD12E92CB9C}" srcId="{794A17EC-97CB-4B9D-B957-8892DC4292D2}" destId="{E2AEAF1F-07A6-4912-B20D-5E098DA4E341}" srcOrd="3" destOrd="0" parTransId="{1609D61B-F52D-491F-BFB5-D65E5FA266AA}" sibTransId="{99A95061-6013-46E8-A01F-1A0CD595D7EF}"/>
    <dgm:cxn modelId="{EBB39C98-6894-48A5-A7F5-9DD1B00F63E8}" srcId="{794A17EC-97CB-4B9D-B957-8892DC4292D2}" destId="{7F66AD03-DE2E-43ED-BBF2-DD071B7B697F}" srcOrd="2" destOrd="0" parTransId="{EE00A211-B581-4D9B-9608-BFBB78D83ABD}" sibTransId="{9052DBE8-E0F4-4222-873B-3C42E2346C79}"/>
    <dgm:cxn modelId="{2A2660A2-4E83-3745-9E80-634F194E4411}" type="presOf" srcId="{E9CB8876-AB9E-41FC-A663-A448357F678D}" destId="{6D562CAB-9A77-4407-B4F0-5B69BD3C7ABF}" srcOrd="0" destOrd="0" presId="urn:microsoft.com/office/officeart/2018/5/layout/IconCircleLabelList"/>
    <dgm:cxn modelId="{985016C1-4FA7-6748-BDF1-85AF64E7A889}" type="presOf" srcId="{E2AEAF1F-07A6-4912-B20D-5E098DA4E341}" destId="{9D3F8B46-E162-4441-9CCE-BDCDC98E6FFE}" srcOrd="0" destOrd="0" presId="urn:microsoft.com/office/officeart/2018/5/layout/IconCircleLabelList"/>
    <dgm:cxn modelId="{36EDCBC5-B9E5-4C9F-8B3F-96E251FEB194}" srcId="{794A17EC-97CB-4B9D-B957-8892DC4292D2}" destId="{E9CB8876-AB9E-41FC-A663-A448357F678D}" srcOrd="0" destOrd="0" parTransId="{380B5FBE-5F9F-4AFD-942E-10ACC6D29EA2}" sibTransId="{1BB5A9FE-6164-4F22-B8F9-99A5BD48B158}"/>
    <dgm:cxn modelId="{531962FD-C89C-D74B-BA22-16CA4FC69BBA}" type="presParOf" srcId="{B9D48FF8-4F34-4675-96AC-5EEA180F2097}" destId="{CA3BD1AD-9A86-4F5C-80DB-814FC840412B}" srcOrd="0" destOrd="0" presId="urn:microsoft.com/office/officeart/2018/5/layout/IconCircleLabelList"/>
    <dgm:cxn modelId="{0E3A0513-15C8-F042-B180-1F187A81E28A}" type="presParOf" srcId="{CA3BD1AD-9A86-4F5C-80DB-814FC840412B}" destId="{1A537C4A-60C5-4CC4-B280-E440C3C1B2AF}" srcOrd="0" destOrd="0" presId="urn:microsoft.com/office/officeart/2018/5/layout/IconCircleLabelList"/>
    <dgm:cxn modelId="{115CA00C-8417-664F-A341-9C3C0CE7B823}" type="presParOf" srcId="{CA3BD1AD-9A86-4F5C-80DB-814FC840412B}" destId="{C38AC1B5-4B17-4895-A3B4-DF1AE1B2D358}" srcOrd="1" destOrd="0" presId="urn:microsoft.com/office/officeart/2018/5/layout/IconCircleLabelList"/>
    <dgm:cxn modelId="{FCAEAC04-56F8-0E42-8288-C61EFE36A28A}" type="presParOf" srcId="{CA3BD1AD-9A86-4F5C-80DB-814FC840412B}" destId="{F8000B6D-DF54-4FB6-B076-A02F65519EB7}" srcOrd="2" destOrd="0" presId="urn:microsoft.com/office/officeart/2018/5/layout/IconCircleLabelList"/>
    <dgm:cxn modelId="{CC39FA8D-3243-A640-BE6E-07AA54DD944A}" type="presParOf" srcId="{CA3BD1AD-9A86-4F5C-80DB-814FC840412B}" destId="{6D562CAB-9A77-4407-B4F0-5B69BD3C7ABF}" srcOrd="3" destOrd="0" presId="urn:microsoft.com/office/officeart/2018/5/layout/IconCircleLabelList"/>
    <dgm:cxn modelId="{54871D3D-474F-DA48-98C1-8D9A5ECCF2C5}" type="presParOf" srcId="{B9D48FF8-4F34-4675-96AC-5EEA180F2097}" destId="{AACB8304-25BF-4F06-BA3B-41BB2A794FCC}" srcOrd="1" destOrd="0" presId="urn:microsoft.com/office/officeart/2018/5/layout/IconCircleLabelList"/>
    <dgm:cxn modelId="{94860D67-5D99-7344-B552-ABF11F80C5FE}" type="presParOf" srcId="{B9D48FF8-4F34-4675-96AC-5EEA180F2097}" destId="{685E0236-116F-460E-9DC6-9472F0B26BEE}" srcOrd="2" destOrd="0" presId="urn:microsoft.com/office/officeart/2018/5/layout/IconCircleLabelList"/>
    <dgm:cxn modelId="{3187ABE3-EC90-7F4E-8639-FCAB7C6B408C}" type="presParOf" srcId="{685E0236-116F-460E-9DC6-9472F0B26BEE}" destId="{912C5D04-9820-488D-B302-EE6235F770D4}" srcOrd="0" destOrd="0" presId="urn:microsoft.com/office/officeart/2018/5/layout/IconCircleLabelList"/>
    <dgm:cxn modelId="{A93F0E1E-9953-2544-BF47-E0CF49FC38D6}" type="presParOf" srcId="{685E0236-116F-460E-9DC6-9472F0B26BEE}" destId="{7A5F05D8-8918-4C7E-948C-BF59318619A0}" srcOrd="1" destOrd="0" presId="urn:microsoft.com/office/officeart/2018/5/layout/IconCircleLabelList"/>
    <dgm:cxn modelId="{D60146D7-5CAF-6743-B5E8-67CCBE1EAB26}" type="presParOf" srcId="{685E0236-116F-460E-9DC6-9472F0B26BEE}" destId="{63BCC4A3-1F81-48F8-A38A-A8458E5AA08F}" srcOrd="2" destOrd="0" presId="urn:microsoft.com/office/officeart/2018/5/layout/IconCircleLabelList"/>
    <dgm:cxn modelId="{5B48B8D6-511B-D94D-9421-49FC48819190}" type="presParOf" srcId="{685E0236-116F-460E-9DC6-9472F0B26BEE}" destId="{D4568872-DEFC-4E0B-99AE-424C8D30FB71}" srcOrd="3" destOrd="0" presId="urn:microsoft.com/office/officeart/2018/5/layout/IconCircleLabelList"/>
    <dgm:cxn modelId="{6DC84011-5DBE-D14F-A29D-4B447B2050FA}" type="presParOf" srcId="{B9D48FF8-4F34-4675-96AC-5EEA180F2097}" destId="{EC333677-06EB-4250-90E0-16ADC750CAE9}" srcOrd="3" destOrd="0" presId="urn:microsoft.com/office/officeart/2018/5/layout/IconCircleLabelList"/>
    <dgm:cxn modelId="{6FDFEAEB-F3E7-FC4B-B5B0-400E94EAB382}" type="presParOf" srcId="{B9D48FF8-4F34-4675-96AC-5EEA180F2097}" destId="{2ECE4BD3-CD0D-4E20-A9C1-8B017504475B}" srcOrd="4" destOrd="0" presId="urn:microsoft.com/office/officeart/2018/5/layout/IconCircleLabelList"/>
    <dgm:cxn modelId="{B32E2876-0DF4-6D4E-AC6B-775EE793C146}" type="presParOf" srcId="{2ECE4BD3-CD0D-4E20-A9C1-8B017504475B}" destId="{472161BD-CDC2-4486-B129-85E44091BD36}" srcOrd="0" destOrd="0" presId="urn:microsoft.com/office/officeart/2018/5/layout/IconCircleLabelList"/>
    <dgm:cxn modelId="{7728FF58-0793-C445-A419-A1F80852B9D3}" type="presParOf" srcId="{2ECE4BD3-CD0D-4E20-A9C1-8B017504475B}" destId="{910FEC74-6E17-4C3C-AFA0-0CA9413EF280}" srcOrd="1" destOrd="0" presId="urn:microsoft.com/office/officeart/2018/5/layout/IconCircleLabelList"/>
    <dgm:cxn modelId="{2EE66158-7997-3842-871C-6B1B5085828C}" type="presParOf" srcId="{2ECE4BD3-CD0D-4E20-A9C1-8B017504475B}" destId="{7228B2D6-3EE3-4C6B-9258-D882F2461A6B}" srcOrd="2" destOrd="0" presId="urn:microsoft.com/office/officeart/2018/5/layout/IconCircleLabelList"/>
    <dgm:cxn modelId="{01B14DFC-71D6-DB45-B8DE-49BC7D08B22E}" type="presParOf" srcId="{2ECE4BD3-CD0D-4E20-A9C1-8B017504475B}" destId="{B39699EF-61EA-48AB-ABC4-864DCA48DA35}" srcOrd="3" destOrd="0" presId="urn:microsoft.com/office/officeart/2018/5/layout/IconCircleLabelList"/>
    <dgm:cxn modelId="{0BBD5C25-E15C-BC47-ADFA-6BD2CD8B55D7}" type="presParOf" srcId="{B9D48FF8-4F34-4675-96AC-5EEA180F2097}" destId="{9787230E-3E68-4FB4-A024-F58B66B582C2}" srcOrd="5" destOrd="0" presId="urn:microsoft.com/office/officeart/2018/5/layout/IconCircleLabelList"/>
    <dgm:cxn modelId="{28170181-AA78-DA45-9267-1BC3EC8E55BB}" type="presParOf" srcId="{B9D48FF8-4F34-4675-96AC-5EEA180F2097}" destId="{78F6BE51-529B-4865-BA6C-5DB4B612749B}" srcOrd="6" destOrd="0" presId="urn:microsoft.com/office/officeart/2018/5/layout/IconCircleLabelList"/>
    <dgm:cxn modelId="{72894A67-05AC-3A4B-A2CE-1018683B80EC}" type="presParOf" srcId="{78F6BE51-529B-4865-BA6C-5DB4B612749B}" destId="{C9CB657C-6F49-4816-8A8D-DAC054F12504}" srcOrd="0" destOrd="0" presId="urn:microsoft.com/office/officeart/2018/5/layout/IconCircleLabelList"/>
    <dgm:cxn modelId="{BFDB19C4-5ADF-474D-AEC0-0A4C0F7F1089}" type="presParOf" srcId="{78F6BE51-529B-4865-BA6C-5DB4B612749B}" destId="{A39826F3-F91B-4D81-B850-F698611FD6A8}" srcOrd="1" destOrd="0" presId="urn:microsoft.com/office/officeart/2018/5/layout/IconCircleLabelList"/>
    <dgm:cxn modelId="{4C591E37-B43B-D44F-B9CF-734B5A59EB88}" type="presParOf" srcId="{78F6BE51-529B-4865-BA6C-5DB4B612749B}" destId="{8E356FA9-0332-476B-9FFB-4259A8716712}" srcOrd="2" destOrd="0" presId="urn:microsoft.com/office/officeart/2018/5/layout/IconCircleLabelList"/>
    <dgm:cxn modelId="{A0C38F41-326B-0A40-86BF-6557400CE2D1}" type="presParOf" srcId="{78F6BE51-529B-4865-BA6C-5DB4B612749B}" destId="{9D3F8B46-E162-4441-9CCE-BDCDC98E6FFE}" srcOrd="3" destOrd="0" presId="urn:microsoft.com/office/officeart/2018/5/layout/IconCircleLabel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4A17EC-97CB-4B9D-B957-8892DC4292D2}" type="doc">
      <dgm:prSet loTypeId="urn:microsoft.com/office/officeart/2005/8/layout/default" loCatId="icon" qsTypeId="urn:microsoft.com/office/officeart/2005/8/quickstyle/simple2" qsCatId="simple" csTypeId="urn:microsoft.com/office/officeart/2005/8/colors/accent1_2" csCatId="accent1" phldr="1"/>
      <dgm:spPr/>
      <dgm:t>
        <a:bodyPr/>
        <a:lstStyle/>
        <a:p>
          <a:endParaRPr lang="en-US"/>
        </a:p>
      </dgm:t>
    </dgm:pt>
    <dgm:pt modelId="{E9CB8876-AB9E-41FC-A663-A448357F678D}">
      <dgm:prSet custT="1"/>
      <dgm:spPr>
        <a:ln w="95250" cap="rnd">
          <a:solidFill>
            <a:srgbClr val="2E4B9D"/>
          </a:solidFill>
          <a:round/>
        </a:ln>
        <a:effectLst>
          <a:softEdge rad="0"/>
        </a:effectLst>
      </dgm:spPr>
      <dgm:t>
        <a:bodyPr/>
        <a:lstStyle/>
        <a:p>
          <a:r>
            <a:rPr lang="fr-FR" sz="1600" b="1" dirty="0"/>
            <a:t>Onduleur :</a:t>
          </a:r>
        </a:p>
        <a:p>
          <a:r>
            <a:rPr lang="fr-FR" sz="1600" b="0" i="0" dirty="0"/>
            <a:t>Dispositif électronique qui convertit le courant continu provenant des batteries en courant alternatif, fournissant une alimentation de secours pour les équipements électriques lors de coupures de courant ou de fluctuations de tension.</a:t>
          </a:r>
          <a:endParaRPr lang="en-US" sz="1600" dirty="0"/>
        </a:p>
      </dgm:t>
    </dgm:pt>
    <dgm:pt modelId="{380B5FBE-5F9F-4AFD-942E-10ACC6D29EA2}" type="parTrans" cxnId="{36EDCBC5-B9E5-4C9F-8B3F-96E251FEB194}">
      <dgm:prSet/>
      <dgm:spPr/>
      <dgm:t>
        <a:bodyPr/>
        <a:lstStyle/>
        <a:p>
          <a:endParaRPr lang="en-US"/>
        </a:p>
      </dgm:t>
    </dgm:pt>
    <dgm:pt modelId="{1BB5A9FE-6164-4F22-B8F9-99A5BD48B158}" type="sibTrans" cxnId="{36EDCBC5-B9E5-4C9F-8B3F-96E251FEB194}">
      <dgm:prSet/>
      <dgm:spPr/>
      <dgm:t>
        <a:bodyPr/>
        <a:lstStyle/>
        <a:p>
          <a:endParaRPr lang="en-US"/>
        </a:p>
      </dgm:t>
    </dgm:pt>
    <dgm:pt modelId="{DD4EAB04-1D49-43D9-BBBD-F1B00EEAB8EF}">
      <dgm:prSet custT="1"/>
      <dgm:spPr>
        <a:ln w="95250" cap="rnd">
          <a:solidFill>
            <a:srgbClr val="2E4B9D"/>
          </a:solidFill>
          <a:round/>
        </a:ln>
      </dgm:spPr>
      <dgm:t>
        <a:bodyPr/>
        <a:lstStyle/>
        <a:p>
          <a:r>
            <a:rPr lang="fr-FR" sz="1600" b="1" dirty="0"/>
            <a:t>GMAO :</a:t>
          </a:r>
        </a:p>
        <a:p>
          <a:r>
            <a:rPr lang="fr-FR" sz="1600" b="0" dirty="0"/>
            <a:t>La Gestion de la Maintenance Assistée par Ordinateur (GMAO) est une méthode de gestion de la maintenance qui utilise un logiciel pour organiser et suivre les différentes tâches de maintenance, y compris la maintenance préventive.</a:t>
          </a:r>
          <a:endParaRPr lang="en-US" sz="1600" b="0" dirty="0"/>
        </a:p>
      </dgm:t>
    </dgm:pt>
    <dgm:pt modelId="{E957DB44-0B73-4ED3-8418-2B79DB59F4AF}" type="parTrans" cxnId="{30AA4C23-7552-4AC5-9BA9-D70D506E9207}">
      <dgm:prSet/>
      <dgm:spPr/>
      <dgm:t>
        <a:bodyPr/>
        <a:lstStyle/>
        <a:p>
          <a:endParaRPr lang="en-US"/>
        </a:p>
      </dgm:t>
    </dgm:pt>
    <dgm:pt modelId="{5CF910C3-B75D-4499-B7A0-84383458FFAC}" type="sibTrans" cxnId="{30AA4C23-7552-4AC5-9BA9-D70D506E9207}">
      <dgm:prSet/>
      <dgm:spPr/>
      <dgm:t>
        <a:bodyPr/>
        <a:lstStyle/>
        <a:p>
          <a:endParaRPr lang="en-US"/>
        </a:p>
      </dgm:t>
    </dgm:pt>
    <dgm:pt modelId="{7F66AD03-DE2E-43ED-BBF2-DD071B7B697F}">
      <dgm:prSet custT="1"/>
      <dgm:spPr>
        <a:ln w="95250" cap="rnd">
          <a:solidFill>
            <a:srgbClr val="2E4B9D"/>
          </a:solidFill>
          <a:round/>
        </a:ln>
      </dgm:spPr>
      <dgm:t>
        <a:bodyPr/>
        <a:lstStyle/>
        <a:p>
          <a:r>
            <a:rPr lang="fr-FR" sz="1600" b="1" dirty="0"/>
            <a:t>Posté :</a:t>
          </a:r>
        </a:p>
        <a:p>
          <a:r>
            <a:rPr lang="fr-FR" sz="1600" dirty="0"/>
            <a:t>Travail organisé autour d'équipes qui se relaient pour assurer une production continue. Dans la simulation, le posté est seul à son poste.</a:t>
          </a:r>
          <a:endParaRPr lang="fr-FR" sz="1600" b="1" dirty="0"/>
        </a:p>
        <a:p>
          <a:endParaRPr lang="en-US" sz="1600" b="1" dirty="0"/>
        </a:p>
      </dgm:t>
    </dgm:pt>
    <dgm:pt modelId="{EE00A211-B581-4D9B-9608-BFBB78D83ABD}" type="parTrans" cxnId="{EBB39C98-6894-48A5-A7F5-9DD1B00F63E8}">
      <dgm:prSet/>
      <dgm:spPr/>
      <dgm:t>
        <a:bodyPr/>
        <a:lstStyle/>
        <a:p>
          <a:endParaRPr lang="en-US"/>
        </a:p>
      </dgm:t>
    </dgm:pt>
    <dgm:pt modelId="{9052DBE8-E0F4-4222-873B-3C42E2346C79}" type="sibTrans" cxnId="{EBB39C98-6894-48A5-A7F5-9DD1B00F63E8}">
      <dgm:prSet/>
      <dgm:spPr/>
      <dgm:t>
        <a:bodyPr/>
        <a:lstStyle/>
        <a:p>
          <a:endParaRPr lang="en-US"/>
        </a:p>
      </dgm:t>
    </dgm:pt>
    <dgm:pt modelId="{E2AEAF1F-07A6-4912-B20D-5E098DA4E341}">
      <dgm:prSet custT="1"/>
      <dgm:spPr>
        <a:ln w="95250" cap="rnd">
          <a:solidFill>
            <a:srgbClr val="2E4B9D"/>
          </a:solidFill>
          <a:round/>
        </a:ln>
      </dgm:spPr>
      <dgm:t>
        <a:bodyPr/>
        <a:lstStyle/>
        <a:p>
          <a:r>
            <a:rPr lang="fr-FR" sz="1600" b="1" dirty="0"/>
            <a:t>Groupe de secours : </a:t>
          </a:r>
        </a:p>
        <a:p>
          <a:r>
            <a:rPr lang="fr-FR" sz="1600" noProof="0" dirty="0"/>
            <a:t>Un groupe de secours est un générateur autonome fournissant de l'électricité temporaire lors de coupures de courant, garantissant la continuité des opérations critiques.</a:t>
          </a:r>
        </a:p>
      </dgm:t>
    </dgm:pt>
    <dgm:pt modelId="{1609D61B-F52D-491F-BFB5-D65E5FA266AA}" type="parTrans" cxnId="{33032E5A-69B4-45A8-B669-CFD12E92CB9C}">
      <dgm:prSet/>
      <dgm:spPr/>
      <dgm:t>
        <a:bodyPr/>
        <a:lstStyle/>
        <a:p>
          <a:endParaRPr lang="en-US"/>
        </a:p>
      </dgm:t>
    </dgm:pt>
    <dgm:pt modelId="{99A95061-6013-46E8-A01F-1A0CD595D7EF}" type="sibTrans" cxnId="{33032E5A-69B4-45A8-B669-CFD12E92CB9C}">
      <dgm:prSet/>
      <dgm:spPr/>
      <dgm:t>
        <a:bodyPr/>
        <a:lstStyle/>
        <a:p>
          <a:endParaRPr lang="en-US"/>
        </a:p>
      </dgm:t>
    </dgm:pt>
    <dgm:pt modelId="{5F9F6B66-70DF-E348-AD41-6208685B463C}">
      <dgm:prSet custT="1"/>
      <dgm:spPr>
        <a:ln w="95250" cap="rnd">
          <a:solidFill>
            <a:srgbClr val="2E4B9D"/>
          </a:solidFill>
          <a:round/>
        </a:ln>
      </dgm:spPr>
      <dgm:t>
        <a:bodyPr/>
        <a:lstStyle/>
        <a:p>
          <a:r>
            <a:rPr lang="fr-FR" sz="1600" b="1" dirty="0"/>
            <a:t>Astreinte : </a:t>
          </a:r>
        </a:p>
        <a:p>
          <a:r>
            <a:rPr lang="fr-FR" sz="1600" b="0" dirty="0"/>
            <a:t>Une personne d'astreinte est disponible en dehors des heures normales de travail pour intervenir rapidement en cas d'urgence ou de besoin spécifique dans son domaine.</a:t>
          </a:r>
          <a:endParaRPr lang="fr-FR" sz="1600" b="1" dirty="0"/>
        </a:p>
      </dgm:t>
    </dgm:pt>
    <dgm:pt modelId="{8B2385D4-FF8E-8246-BA45-97FFF3B2E63A}" type="parTrans" cxnId="{4827398B-4934-1646-9A38-C456611199C6}">
      <dgm:prSet/>
      <dgm:spPr/>
      <dgm:t>
        <a:bodyPr/>
        <a:lstStyle/>
        <a:p>
          <a:endParaRPr lang="fr-FR"/>
        </a:p>
      </dgm:t>
    </dgm:pt>
    <dgm:pt modelId="{3B821C88-036F-8643-9BD8-E3B09E1374A8}" type="sibTrans" cxnId="{4827398B-4934-1646-9A38-C456611199C6}">
      <dgm:prSet/>
      <dgm:spPr/>
      <dgm:t>
        <a:bodyPr/>
        <a:lstStyle/>
        <a:p>
          <a:endParaRPr lang="fr-FR"/>
        </a:p>
      </dgm:t>
    </dgm:pt>
    <dgm:pt modelId="{B5DB0D4B-56C1-9341-9217-5E902ED03F5F}">
      <dgm:prSet custT="1"/>
      <dgm:spPr>
        <a:ln w="95250" cap="rnd">
          <a:solidFill>
            <a:srgbClr val="2E4B9D"/>
          </a:solidFill>
          <a:round/>
        </a:ln>
      </dgm:spPr>
      <dgm:t>
        <a:bodyPr/>
        <a:lstStyle/>
        <a:p>
          <a:r>
            <a:rPr lang="fr-FR" sz="1600" b="1" i="0" dirty="0"/>
            <a:t>Détection incendie:</a:t>
          </a:r>
        </a:p>
        <a:p>
          <a:r>
            <a:rPr lang="fr-FR" sz="1600" b="0" dirty="0"/>
            <a:t>Système composé de capteurs qui alerte les pompiers et la salle de contrôle en cas de départ d'incendie.</a:t>
          </a:r>
        </a:p>
      </dgm:t>
    </dgm:pt>
    <dgm:pt modelId="{FB969D90-7000-0740-B82C-B85EC62A32C1}" type="parTrans" cxnId="{6CB76C8A-DACF-F54C-B346-817641D3D603}">
      <dgm:prSet/>
      <dgm:spPr/>
      <dgm:t>
        <a:bodyPr/>
        <a:lstStyle/>
        <a:p>
          <a:endParaRPr lang="fr-FR"/>
        </a:p>
      </dgm:t>
    </dgm:pt>
    <dgm:pt modelId="{CC772956-CBB2-9541-9FAA-7A694DEB4EDD}" type="sibTrans" cxnId="{6CB76C8A-DACF-F54C-B346-817641D3D603}">
      <dgm:prSet/>
      <dgm:spPr/>
      <dgm:t>
        <a:bodyPr/>
        <a:lstStyle/>
        <a:p>
          <a:endParaRPr lang="fr-FR"/>
        </a:p>
      </dgm:t>
    </dgm:pt>
    <dgm:pt modelId="{1FF364A5-3908-4248-808B-06D3FFA702B4}" type="pres">
      <dgm:prSet presAssocID="{794A17EC-97CB-4B9D-B957-8892DC4292D2}" presName="diagram" presStyleCnt="0">
        <dgm:presLayoutVars>
          <dgm:dir/>
          <dgm:resizeHandles val="exact"/>
        </dgm:presLayoutVars>
      </dgm:prSet>
      <dgm:spPr/>
    </dgm:pt>
    <dgm:pt modelId="{A8D2EEFE-4AA9-3E41-B7E2-F173D4D33253}" type="pres">
      <dgm:prSet presAssocID="{E9CB8876-AB9E-41FC-A663-A448357F678D}" presName="node" presStyleLbl="node1" presStyleIdx="0" presStyleCnt="6">
        <dgm:presLayoutVars>
          <dgm:bulletEnabled val="1"/>
        </dgm:presLayoutVars>
      </dgm:prSet>
      <dgm:spPr/>
    </dgm:pt>
    <dgm:pt modelId="{D6DEE988-7EA7-0D4C-93D8-85E1A1405581}" type="pres">
      <dgm:prSet presAssocID="{1BB5A9FE-6164-4F22-B8F9-99A5BD48B158}" presName="sibTrans" presStyleCnt="0"/>
      <dgm:spPr/>
    </dgm:pt>
    <dgm:pt modelId="{6CB01991-FB54-5A44-BF8A-836DF168015A}" type="pres">
      <dgm:prSet presAssocID="{DD4EAB04-1D49-43D9-BBBD-F1B00EEAB8EF}" presName="node" presStyleLbl="node1" presStyleIdx="1" presStyleCnt="6">
        <dgm:presLayoutVars>
          <dgm:bulletEnabled val="1"/>
        </dgm:presLayoutVars>
      </dgm:prSet>
      <dgm:spPr/>
    </dgm:pt>
    <dgm:pt modelId="{C197E8B0-BCFD-464E-85FF-8F192CBD6E82}" type="pres">
      <dgm:prSet presAssocID="{5CF910C3-B75D-4499-B7A0-84383458FFAC}" presName="sibTrans" presStyleCnt="0"/>
      <dgm:spPr/>
    </dgm:pt>
    <dgm:pt modelId="{F66AE01E-5663-374B-8A7C-2BE39191A235}" type="pres">
      <dgm:prSet presAssocID="{7F66AD03-DE2E-43ED-BBF2-DD071B7B697F}" presName="node" presStyleLbl="node1" presStyleIdx="2" presStyleCnt="6">
        <dgm:presLayoutVars>
          <dgm:bulletEnabled val="1"/>
        </dgm:presLayoutVars>
      </dgm:prSet>
      <dgm:spPr/>
    </dgm:pt>
    <dgm:pt modelId="{BEF4DFBD-F306-2447-A59B-723EFC90D57D}" type="pres">
      <dgm:prSet presAssocID="{9052DBE8-E0F4-4222-873B-3C42E2346C79}" presName="sibTrans" presStyleCnt="0"/>
      <dgm:spPr/>
    </dgm:pt>
    <dgm:pt modelId="{FE3CD13A-4D05-F84B-9E53-E8D4B379EE57}" type="pres">
      <dgm:prSet presAssocID="{5F9F6B66-70DF-E348-AD41-6208685B463C}" presName="node" presStyleLbl="node1" presStyleIdx="3" presStyleCnt="6">
        <dgm:presLayoutVars>
          <dgm:bulletEnabled val="1"/>
        </dgm:presLayoutVars>
      </dgm:prSet>
      <dgm:spPr/>
    </dgm:pt>
    <dgm:pt modelId="{FDEB7424-0D59-C74B-801C-35615EF824A7}" type="pres">
      <dgm:prSet presAssocID="{3B821C88-036F-8643-9BD8-E3B09E1374A8}" presName="sibTrans" presStyleCnt="0"/>
      <dgm:spPr/>
    </dgm:pt>
    <dgm:pt modelId="{130BC49B-536D-3440-A101-E46A7D829749}" type="pres">
      <dgm:prSet presAssocID="{E2AEAF1F-07A6-4912-B20D-5E098DA4E341}" presName="node" presStyleLbl="node1" presStyleIdx="4" presStyleCnt="6">
        <dgm:presLayoutVars>
          <dgm:bulletEnabled val="1"/>
        </dgm:presLayoutVars>
      </dgm:prSet>
      <dgm:spPr/>
    </dgm:pt>
    <dgm:pt modelId="{4CDECA62-AEBE-6E48-A7E2-E729CC27FA4D}" type="pres">
      <dgm:prSet presAssocID="{99A95061-6013-46E8-A01F-1A0CD595D7EF}" presName="sibTrans" presStyleCnt="0"/>
      <dgm:spPr/>
    </dgm:pt>
    <dgm:pt modelId="{F4C8FECE-9D96-814F-9C14-1C2D239ED30C}" type="pres">
      <dgm:prSet presAssocID="{B5DB0D4B-56C1-9341-9217-5E902ED03F5F}" presName="node" presStyleLbl="node1" presStyleIdx="5" presStyleCnt="6">
        <dgm:presLayoutVars>
          <dgm:bulletEnabled val="1"/>
        </dgm:presLayoutVars>
      </dgm:prSet>
      <dgm:spPr/>
    </dgm:pt>
  </dgm:ptLst>
  <dgm:cxnLst>
    <dgm:cxn modelId="{9115DE1A-7884-E043-B152-5BE7860F46BC}" type="presOf" srcId="{5F9F6B66-70DF-E348-AD41-6208685B463C}" destId="{FE3CD13A-4D05-F84B-9E53-E8D4B379EE57}" srcOrd="0" destOrd="0" presId="urn:microsoft.com/office/officeart/2005/8/layout/default"/>
    <dgm:cxn modelId="{30AA4C23-7552-4AC5-9BA9-D70D506E9207}" srcId="{794A17EC-97CB-4B9D-B957-8892DC4292D2}" destId="{DD4EAB04-1D49-43D9-BBBD-F1B00EEAB8EF}" srcOrd="1" destOrd="0" parTransId="{E957DB44-0B73-4ED3-8418-2B79DB59F4AF}" sibTransId="{5CF910C3-B75D-4499-B7A0-84383458FFAC}"/>
    <dgm:cxn modelId="{33032E5A-69B4-45A8-B669-CFD12E92CB9C}" srcId="{794A17EC-97CB-4B9D-B957-8892DC4292D2}" destId="{E2AEAF1F-07A6-4912-B20D-5E098DA4E341}" srcOrd="4" destOrd="0" parTransId="{1609D61B-F52D-491F-BFB5-D65E5FA266AA}" sibTransId="{99A95061-6013-46E8-A01F-1A0CD595D7EF}"/>
    <dgm:cxn modelId="{6CB76C8A-DACF-F54C-B346-817641D3D603}" srcId="{794A17EC-97CB-4B9D-B957-8892DC4292D2}" destId="{B5DB0D4B-56C1-9341-9217-5E902ED03F5F}" srcOrd="5" destOrd="0" parTransId="{FB969D90-7000-0740-B82C-B85EC62A32C1}" sibTransId="{CC772956-CBB2-9541-9FAA-7A694DEB4EDD}"/>
    <dgm:cxn modelId="{4827398B-4934-1646-9A38-C456611199C6}" srcId="{794A17EC-97CB-4B9D-B957-8892DC4292D2}" destId="{5F9F6B66-70DF-E348-AD41-6208685B463C}" srcOrd="3" destOrd="0" parTransId="{8B2385D4-FF8E-8246-BA45-97FFF3B2E63A}" sibTransId="{3B821C88-036F-8643-9BD8-E3B09E1374A8}"/>
    <dgm:cxn modelId="{EBB39C98-6894-48A5-A7F5-9DD1B00F63E8}" srcId="{794A17EC-97CB-4B9D-B957-8892DC4292D2}" destId="{7F66AD03-DE2E-43ED-BBF2-DD071B7B697F}" srcOrd="2" destOrd="0" parTransId="{EE00A211-B581-4D9B-9608-BFBB78D83ABD}" sibTransId="{9052DBE8-E0F4-4222-873B-3C42E2346C79}"/>
    <dgm:cxn modelId="{44B7DABA-0B5B-4B43-8522-04F38F132B1B}" type="presOf" srcId="{794A17EC-97CB-4B9D-B957-8892DC4292D2}" destId="{1FF364A5-3908-4248-808B-06D3FFA702B4}" srcOrd="0" destOrd="0" presId="urn:microsoft.com/office/officeart/2005/8/layout/default"/>
    <dgm:cxn modelId="{F31F06BF-8E03-2643-83AB-6E6F511C9FA2}" type="presOf" srcId="{7F66AD03-DE2E-43ED-BBF2-DD071B7B697F}" destId="{F66AE01E-5663-374B-8A7C-2BE39191A235}" srcOrd="0" destOrd="0" presId="urn:microsoft.com/office/officeart/2005/8/layout/default"/>
    <dgm:cxn modelId="{12392ABF-67BF-274A-902F-D2EE05C78864}" type="presOf" srcId="{E9CB8876-AB9E-41FC-A663-A448357F678D}" destId="{A8D2EEFE-4AA9-3E41-B7E2-F173D4D33253}" srcOrd="0" destOrd="0" presId="urn:microsoft.com/office/officeart/2005/8/layout/default"/>
    <dgm:cxn modelId="{36EDCBC5-B9E5-4C9F-8B3F-96E251FEB194}" srcId="{794A17EC-97CB-4B9D-B957-8892DC4292D2}" destId="{E9CB8876-AB9E-41FC-A663-A448357F678D}" srcOrd="0" destOrd="0" parTransId="{380B5FBE-5F9F-4AFD-942E-10ACC6D29EA2}" sibTransId="{1BB5A9FE-6164-4F22-B8F9-99A5BD48B158}"/>
    <dgm:cxn modelId="{DDE10EF5-47B9-7D47-8577-986F508CE19A}" type="presOf" srcId="{DD4EAB04-1D49-43D9-BBBD-F1B00EEAB8EF}" destId="{6CB01991-FB54-5A44-BF8A-836DF168015A}" srcOrd="0" destOrd="0" presId="urn:microsoft.com/office/officeart/2005/8/layout/default"/>
    <dgm:cxn modelId="{267E09FB-8953-BF48-A70F-A8E662ABFC50}" type="presOf" srcId="{B5DB0D4B-56C1-9341-9217-5E902ED03F5F}" destId="{F4C8FECE-9D96-814F-9C14-1C2D239ED30C}" srcOrd="0" destOrd="0" presId="urn:microsoft.com/office/officeart/2005/8/layout/default"/>
    <dgm:cxn modelId="{5124DAFF-33E4-6C42-9ACB-76E0516AC9CB}" type="presOf" srcId="{E2AEAF1F-07A6-4912-B20D-5E098DA4E341}" destId="{130BC49B-536D-3440-A101-E46A7D829749}" srcOrd="0" destOrd="0" presId="urn:microsoft.com/office/officeart/2005/8/layout/default"/>
    <dgm:cxn modelId="{60D32167-ADD9-1640-851D-3882E538E707}" type="presParOf" srcId="{1FF364A5-3908-4248-808B-06D3FFA702B4}" destId="{A8D2EEFE-4AA9-3E41-B7E2-F173D4D33253}" srcOrd="0" destOrd="0" presId="urn:microsoft.com/office/officeart/2005/8/layout/default"/>
    <dgm:cxn modelId="{1EE6765E-D50E-A74F-B3AB-2B66638BA46D}" type="presParOf" srcId="{1FF364A5-3908-4248-808B-06D3FFA702B4}" destId="{D6DEE988-7EA7-0D4C-93D8-85E1A1405581}" srcOrd="1" destOrd="0" presId="urn:microsoft.com/office/officeart/2005/8/layout/default"/>
    <dgm:cxn modelId="{BA40819E-1913-5A4A-BDDA-AC9B4D3E2422}" type="presParOf" srcId="{1FF364A5-3908-4248-808B-06D3FFA702B4}" destId="{6CB01991-FB54-5A44-BF8A-836DF168015A}" srcOrd="2" destOrd="0" presId="urn:microsoft.com/office/officeart/2005/8/layout/default"/>
    <dgm:cxn modelId="{AAF08092-5ED3-974D-B48E-502115E0BF70}" type="presParOf" srcId="{1FF364A5-3908-4248-808B-06D3FFA702B4}" destId="{C197E8B0-BCFD-464E-85FF-8F192CBD6E82}" srcOrd="3" destOrd="0" presId="urn:microsoft.com/office/officeart/2005/8/layout/default"/>
    <dgm:cxn modelId="{DC71ED73-551B-6D44-9B65-FCDBB1FC3A5F}" type="presParOf" srcId="{1FF364A5-3908-4248-808B-06D3FFA702B4}" destId="{F66AE01E-5663-374B-8A7C-2BE39191A235}" srcOrd="4" destOrd="0" presId="urn:microsoft.com/office/officeart/2005/8/layout/default"/>
    <dgm:cxn modelId="{A2798D34-0498-3841-8223-F35FF1DD8C7E}" type="presParOf" srcId="{1FF364A5-3908-4248-808B-06D3FFA702B4}" destId="{BEF4DFBD-F306-2447-A59B-723EFC90D57D}" srcOrd="5" destOrd="0" presId="urn:microsoft.com/office/officeart/2005/8/layout/default"/>
    <dgm:cxn modelId="{E989E3A1-4CDA-E640-8387-B1E43EE97189}" type="presParOf" srcId="{1FF364A5-3908-4248-808B-06D3FFA702B4}" destId="{FE3CD13A-4D05-F84B-9E53-E8D4B379EE57}" srcOrd="6" destOrd="0" presId="urn:microsoft.com/office/officeart/2005/8/layout/default"/>
    <dgm:cxn modelId="{328AE843-6B10-4A43-91F6-A0D841F4A747}" type="presParOf" srcId="{1FF364A5-3908-4248-808B-06D3FFA702B4}" destId="{FDEB7424-0D59-C74B-801C-35615EF824A7}" srcOrd="7" destOrd="0" presId="urn:microsoft.com/office/officeart/2005/8/layout/default"/>
    <dgm:cxn modelId="{E7C8DB25-70D6-9D42-8D4E-276AB4A1F8EE}" type="presParOf" srcId="{1FF364A5-3908-4248-808B-06D3FFA702B4}" destId="{130BC49B-536D-3440-A101-E46A7D829749}" srcOrd="8" destOrd="0" presId="urn:microsoft.com/office/officeart/2005/8/layout/default"/>
    <dgm:cxn modelId="{0FAF11A1-327B-4C43-8785-0F4C6E0A0A93}" type="presParOf" srcId="{1FF364A5-3908-4248-808B-06D3FFA702B4}" destId="{4CDECA62-AEBE-6E48-A7E2-E729CC27FA4D}" srcOrd="9" destOrd="0" presId="urn:microsoft.com/office/officeart/2005/8/layout/default"/>
    <dgm:cxn modelId="{E6F8A9CB-137D-4F42-AE80-10914BC5B203}" type="presParOf" srcId="{1FF364A5-3908-4248-808B-06D3FFA702B4}" destId="{F4C8FECE-9D96-814F-9C14-1C2D239ED30C}"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04A8C6-93AE-3848-BC54-237E9F250869}">
      <dsp:nvSpPr>
        <dsp:cNvPr id="0" name=""/>
        <dsp:cNvSpPr/>
      </dsp:nvSpPr>
      <dsp:spPr>
        <a:xfrm>
          <a:off x="0" y="10677"/>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fr-FR" sz="1300" b="0" i="0" kern="1200" baseline="0"/>
            <a:t>Être fiable dans ses engagements</a:t>
          </a:r>
          <a:endParaRPr lang="en-US" sz="1400" kern="1200">
            <a:latin typeface="Calibri" panose="020F0502020204030204" pitchFamily="34" charset="0"/>
            <a:cs typeface="Calibri" panose="020F0502020204030204" pitchFamily="34" charset="0"/>
          </a:endParaRPr>
        </a:p>
      </dsp:txBody>
      <dsp:txXfrm>
        <a:off x="16385" y="27062"/>
        <a:ext cx="5847622" cy="302873"/>
      </dsp:txXfrm>
    </dsp:sp>
    <dsp:sp modelId="{FCBCD6B0-DC37-7D45-B5DB-ABAE501E7178}">
      <dsp:nvSpPr>
        <dsp:cNvPr id="0" name=""/>
        <dsp:cNvSpPr/>
      </dsp:nvSpPr>
      <dsp:spPr>
        <a:xfrm>
          <a:off x="0" y="372241"/>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Résoudre des problèmes : les diagnostiquer et les résoudre</a:t>
          </a:r>
          <a:endParaRPr lang="fr-FR" sz="1400" kern="1200">
            <a:latin typeface="Calibri" panose="020F0502020204030204" pitchFamily="34" charset="0"/>
            <a:cs typeface="Calibri" panose="020F0502020204030204" pitchFamily="34" charset="0"/>
          </a:endParaRPr>
        </a:p>
      </dsp:txBody>
      <dsp:txXfrm>
        <a:off x="16385" y="388626"/>
        <a:ext cx="5847622" cy="302873"/>
      </dsp:txXfrm>
    </dsp:sp>
    <dsp:sp modelId="{B4FC3ABE-D1C7-414D-B28A-D839E5AE9566}">
      <dsp:nvSpPr>
        <dsp:cNvPr id="0" name=""/>
        <dsp:cNvSpPr/>
      </dsp:nvSpPr>
      <dsp:spPr>
        <a:xfrm>
          <a:off x="0" y="733804"/>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Communiquer : capacité à écouter son </a:t>
          </a:r>
          <a:r>
            <a:rPr lang="fr-FR" sz="1400" b="0" i="0" kern="1200" err="1"/>
            <a:t>interlocuteur.rice</a:t>
          </a: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 respect, politesse </a:t>
          </a:r>
          <a:endParaRPr lang="fr-FR" sz="1400" kern="1200">
            <a:latin typeface="Calibri" panose="020F0502020204030204" pitchFamily="34" charset="0"/>
            <a:cs typeface="Calibri" panose="020F0502020204030204" pitchFamily="34" charset="0"/>
          </a:endParaRPr>
        </a:p>
      </dsp:txBody>
      <dsp:txXfrm>
        <a:off x="16385" y="750189"/>
        <a:ext cx="5847622" cy="302873"/>
      </dsp:txXfrm>
    </dsp:sp>
    <dsp:sp modelId="{DBE43CB2-555A-914D-A92D-CA7E4339C1DA}">
      <dsp:nvSpPr>
        <dsp:cNvPr id="0" name=""/>
        <dsp:cNvSpPr/>
      </dsp:nvSpPr>
      <dsp:spPr>
        <a:xfrm>
          <a:off x="0" y="1095368"/>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Avoir l’esprit d’équipe, savoir collaborer</a:t>
          </a:r>
          <a:endParaRPr lang="fr-FR" sz="1400" kern="1200">
            <a:latin typeface="Calibri" panose="020F0502020204030204" pitchFamily="34" charset="0"/>
            <a:cs typeface="Calibri" panose="020F0502020204030204" pitchFamily="34" charset="0"/>
          </a:endParaRPr>
        </a:p>
      </dsp:txBody>
      <dsp:txXfrm>
        <a:off x="16385" y="1111753"/>
        <a:ext cx="5847622" cy="302873"/>
      </dsp:txXfrm>
    </dsp:sp>
    <dsp:sp modelId="{5D39406F-27B3-D04E-B35A-69BCF1D4534B}">
      <dsp:nvSpPr>
        <dsp:cNvPr id="0" name=""/>
        <dsp:cNvSpPr/>
      </dsp:nvSpPr>
      <dsp:spPr>
        <a:xfrm>
          <a:off x="0" y="1456932"/>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S’adapter à des situations nouvelles</a:t>
          </a:r>
          <a:endParaRPr lang="fr-FR" sz="1400" kern="1200">
            <a:latin typeface="Calibri" panose="020F0502020204030204" pitchFamily="34" charset="0"/>
            <a:cs typeface="Calibri" panose="020F0502020204030204" pitchFamily="34" charset="0"/>
          </a:endParaRPr>
        </a:p>
      </dsp:txBody>
      <dsp:txXfrm>
        <a:off x="16385" y="1473317"/>
        <a:ext cx="5847622" cy="302873"/>
      </dsp:txXfrm>
    </dsp:sp>
    <dsp:sp modelId="{FC5B3AD7-9DB2-9943-A3CD-E418508468B7}">
      <dsp:nvSpPr>
        <dsp:cNvPr id="0" name=""/>
        <dsp:cNvSpPr/>
      </dsp:nvSpPr>
      <dsp:spPr>
        <a:xfrm>
          <a:off x="0" y="1818496"/>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Se conformer aux règles professionnelles</a:t>
          </a:r>
          <a:endParaRPr lang="en-US" sz="1400" kern="1200">
            <a:latin typeface="Calibri" panose="020F0502020204030204" pitchFamily="34" charset="0"/>
            <a:cs typeface="Calibri" panose="020F0502020204030204" pitchFamily="34" charset="0"/>
          </a:endParaRPr>
        </a:p>
      </dsp:txBody>
      <dsp:txXfrm>
        <a:off x="16385" y="1834881"/>
        <a:ext cx="5847622" cy="302873"/>
      </dsp:txXfrm>
    </dsp:sp>
    <dsp:sp modelId="{06050300-81BD-4447-915B-45DF7E76AEFE}">
      <dsp:nvSpPr>
        <dsp:cNvPr id="0" name=""/>
        <dsp:cNvSpPr/>
      </dsp:nvSpPr>
      <dsp:spPr>
        <a:xfrm>
          <a:off x="0" y="2180059"/>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Gérer et développer des relations interpersonnelles et des réseaux</a:t>
          </a:r>
          <a:endParaRPr lang="en-US" sz="1400" kern="1200">
            <a:latin typeface="Calibri" panose="020F0502020204030204" pitchFamily="34" charset="0"/>
            <a:cs typeface="Calibri" panose="020F0502020204030204" pitchFamily="34" charset="0"/>
          </a:endParaRPr>
        </a:p>
      </dsp:txBody>
      <dsp:txXfrm>
        <a:off x="16385" y="2196444"/>
        <a:ext cx="5847622" cy="302873"/>
      </dsp:txXfrm>
    </dsp:sp>
    <dsp:sp modelId="{CD5FF323-B060-014A-A671-01DB8CB5F6B2}">
      <dsp:nvSpPr>
        <dsp:cNvPr id="0" name=""/>
        <dsp:cNvSpPr/>
      </dsp:nvSpPr>
      <dsp:spPr>
        <a:xfrm>
          <a:off x="0" y="2541623"/>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Gérer son stress, la pression, la pénibilité</a:t>
          </a:r>
          <a:endParaRPr lang="fr-FR" sz="1400" kern="1200">
            <a:latin typeface="Calibri" panose="020F0502020204030204" pitchFamily="34" charset="0"/>
            <a:cs typeface="Calibri" panose="020F0502020204030204" pitchFamily="34" charset="0"/>
          </a:endParaRPr>
        </a:p>
      </dsp:txBody>
      <dsp:txXfrm>
        <a:off x="16385" y="2558008"/>
        <a:ext cx="5847622" cy="302873"/>
      </dsp:txXfrm>
    </dsp:sp>
    <dsp:sp modelId="{C29BAD57-3D8E-FD40-953F-3212EC6C2F71}">
      <dsp:nvSpPr>
        <dsp:cNvPr id="0" name=""/>
        <dsp:cNvSpPr/>
      </dsp:nvSpPr>
      <dsp:spPr>
        <a:xfrm>
          <a:off x="0" y="2903187"/>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Être autonome</a:t>
          </a:r>
        </a:p>
      </dsp:txBody>
      <dsp:txXfrm>
        <a:off x="16385" y="2919572"/>
        <a:ext cx="5847622" cy="302873"/>
      </dsp:txXfrm>
    </dsp:sp>
    <dsp:sp modelId="{20BF6F6C-EB1A-8E4E-B4DC-A61D27E4D768}">
      <dsp:nvSpPr>
        <dsp:cNvPr id="0" name=""/>
        <dsp:cNvSpPr/>
      </dsp:nvSpPr>
      <dsp:spPr>
        <a:xfrm>
          <a:off x="0" y="3264751"/>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Mobiliser un comportement orienté client et une posture service</a:t>
          </a:r>
          <a:endParaRPr lang="en-US" sz="1400" kern="1200">
            <a:latin typeface="Calibri" panose="020F0502020204030204" pitchFamily="34" charset="0"/>
            <a:cs typeface="Calibri" panose="020F0502020204030204" pitchFamily="34" charset="0"/>
          </a:endParaRPr>
        </a:p>
      </dsp:txBody>
      <dsp:txXfrm>
        <a:off x="16385" y="3281136"/>
        <a:ext cx="5847622" cy="302873"/>
      </dsp:txXfrm>
    </dsp:sp>
    <dsp:sp modelId="{D82F4280-A6E5-EC47-BA4D-484C0042702C}">
      <dsp:nvSpPr>
        <dsp:cNvPr id="0" name=""/>
        <dsp:cNvSpPr/>
      </dsp:nvSpPr>
      <dsp:spPr>
        <a:xfrm>
          <a:off x="0" y="3626314"/>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Être sociable, faire preuve d’empathie</a:t>
          </a:r>
          <a:endParaRPr lang="en-US" sz="1400" kern="1200">
            <a:latin typeface="Calibri" panose="020F0502020204030204" pitchFamily="34" charset="0"/>
            <a:cs typeface="Calibri" panose="020F0502020204030204" pitchFamily="34" charset="0"/>
          </a:endParaRPr>
        </a:p>
      </dsp:txBody>
      <dsp:txXfrm>
        <a:off x="16385" y="3642699"/>
        <a:ext cx="5847622" cy="302873"/>
      </dsp:txXfrm>
    </dsp:sp>
    <dsp:sp modelId="{02E9AED9-27EE-CB47-8317-04F6A5C720CA}">
      <dsp:nvSpPr>
        <dsp:cNvPr id="0" name=""/>
        <dsp:cNvSpPr/>
      </dsp:nvSpPr>
      <dsp:spPr>
        <a:xfrm>
          <a:off x="0" y="3987878"/>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Savoir se contrôler</a:t>
          </a:r>
          <a:endParaRPr lang="en-US" sz="1400" kern="1200">
            <a:latin typeface="Calibri" panose="020F0502020204030204" pitchFamily="34" charset="0"/>
            <a:cs typeface="Calibri" panose="020F0502020204030204" pitchFamily="34" charset="0"/>
          </a:endParaRPr>
        </a:p>
      </dsp:txBody>
      <dsp:txXfrm>
        <a:off x="16385" y="4004263"/>
        <a:ext cx="5847622" cy="302873"/>
      </dsp:txXfrm>
    </dsp:sp>
    <dsp:sp modelId="{5CC39BF5-AFA0-CB42-955B-3DA8E945B2DC}">
      <dsp:nvSpPr>
        <dsp:cNvPr id="0" name=""/>
        <dsp:cNvSpPr/>
      </dsp:nvSpPr>
      <dsp:spPr>
        <a:xfrm>
          <a:off x="0" y="4349442"/>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b="0" i="0" kern="1200" baseline="0">
              <a:latin typeface="Calibri" panose="020F0502020204030204" pitchFamily="34" charset="0"/>
              <a:cs typeface="Calibri" panose="020F0502020204030204" pitchFamily="34" charset="0"/>
            </a:rPr>
            <a:t>Organiser son travail, préparer, planifier une action</a:t>
          </a:r>
          <a:endParaRPr lang="en-US" sz="1400" kern="1200">
            <a:latin typeface="Calibri" panose="020F0502020204030204" pitchFamily="34" charset="0"/>
            <a:cs typeface="Calibri" panose="020F0502020204030204" pitchFamily="34" charset="0"/>
          </a:endParaRPr>
        </a:p>
      </dsp:txBody>
      <dsp:txXfrm>
        <a:off x="16385" y="4365827"/>
        <a:ext cx="5847622" cy="302873"/>
      </dsp:txXfrm>
    </dsp:sp>
    <dsp:sp modelId="{E60DEF18-E40A-5B44-BD7B-ED67826E4F06}">
      <dsp:nvSpPr>
        <dsp:cNvPr id="0" name=""/>
        <dsp:cNvSpPr/>
      </dsp:nvSpPr>
      <dsp:spPr>
        <a:xfrm>
          <a:off x="0" y="4711005"/>
          <a:ext cx="5880392" cy="335643"/>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ClrTx/>
            <a:buSzTx/>
            <a:buFontTx/>
            <a:buNone/>
          </a:pPr>
          <a:r>
            <a:rPr kumimoji="0" lang="fr-FR" sz="1400" b="0" i="0" u="none" strike="noStrike" kern="1200" cap="none" spc="0" normalizeH="0" baseline="0" noProof="0">
              <a:effectLst/>
              <a:uLnTx/>
              <a:uFillTx/>
              <a:latin typeface="Calibri" panose="020F0502020204030204" pitchFamily="34" charset="0"/>
              <a:ea typeface="+mn-ea"/>
              <a:cs typeface="Calibri" panose="020F0502020204030204" pitchFamily="34" charset="0"/>
            </a:rPr>
            <a:t>Être </a:t>
          </a:r>
          <a:r>
            <a:rPr lang="fr-FR" sz="1400" b="0" i="0" kern="1200" err="1"/>
            <a:t>rigoureux.euse</a:t>
          </a:r>
          <a:endParaRPr lang="fr-FR" sz="1300" kern="1200">
            <a:latin typeface="Calibri" panose="020F0502020204030204" pitchFamily="34" charset="0"/>
            <a:cs typeface="Calibri" panose="020F0502020204030204" pitchFamily="34" charset="0"/>
          </a:endParaRPr>
        </a:p>
      </dsp:txBody>
      <dsp:txXfrm>
        <a:off x="16385" y="4727390"/>
        <a:ext cx="5847622" cy="3028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537C4A-60C5-4CC4-B280-E440C3C1B2AF}">
      <dsp:nvSpPr>
        <dsp:cNvPr id="0" name=""/>
        <dsp:cNvSpPr/>
      </dsp:nvSpPr>
      <dsp:spPr>
        <a:xfrm>
          <a:off x="961208" y="12448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8AC1B5-4B17-4895-A3B4-DF1AE1B2D358}">
      <dsp:nvSpPr>
        <dsp:cNvPr id="0" name=""/>
        <dsp:cNvSpPr/>
      </dsp:nvSpPr>
      <dsp:spPr>
        <a:xfrm>
          <a:off x="1278099" y="1561755"/>
          <a:ext cx="853168" cy="853168"/>
        </a:xfrm>
        <a:prstGeom prst="rect">
          <a:avLst/>
        </a:prstGeom>
        <a:blipFill rotWithShape="1">
          <a:blip xmlns:r="http://schemas.openxmlformats.org/officeDocument/2006/relationships" r:embed="rId1">
            <a:duotone>
              <a:srgbClr val="5B9BD5">
                <a:shade val="45000"/>
                <a:satMod val="135000"/>
              </a:srgbClr>
              <a:prstClr val="white"/>
            </a:duotone>
            <a:extLst>
              <a:ext uri="{BEBA8EAE-BF5A-486C-A8C5-ECC9F3942E4B}">
                <a14:imgProps xmlns:a14="http://schemas.microsoft.com/office/drawing/2010/main">
                  <a14:imgLayer r:embed="rId2">
                    <a14:imgEffect>
                      <a14:artisticPhotocopy trans="0"/>
                    </a14:imgEffect>
                    <a14:imgEffect>
                      <a14:sharpenSoften amount="75000"/>
                    </a14:imgEffect>
                    <a14:imgEffect>
                      <a14:colorTemperature colorTemp="3675"/>
                    </a14:imgEffect>
                    <a14:imgEffect>
                      <a14:saturation sat="363000"/>
                    </a14:imgEffect>
                    <a14:imgEffect>
                      <a14:brightnessContrast bright="-85000" contrast="57000"/>
                    </a14:imgEffect>
                  </a14:imgLayer>
                </a14:imgProps>
              </a:ex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562CAB-9A77-4407-B4F0-5B69BD3C7ABF}">
      <dsp:nvSpPr>
        <dsp:cNvPr id="0" name=""/>
        <dsp:cNvSpPr/>
      </dsp:nvSpPr>
      <dsp:spPr>
        <a:xfrm>
          <a:off x="485871" y="3194963"/>
          <a:ext cx="243762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a:t>Vous ne pouvez </a:t>
          </a:r>
          <a:r>
            <a:rPr lang="fr-FR" sz="1600" b="1" kern="1200"/>
            <a:t>interagir qu’avec la voix</a:t>
          </a:r>
          <a:endParaRPr lang="en-US" sz="1600" kern="1200"/>
        </a:p>
      </dsp:txBody>
      <dsp:txXfrm>
        <a:off x="485871" y="3194963"/>
        <a:ext cx="2437624" cy="720000"/>
      </dsp:txXfrm>
    </dsp:sp>
    <dsp:sp modelId="{912C5D04-9820-488D-B302-EE6235F770D4}">
      <dsp:nvSpPr>
        <dsp:cNvPr id="0" name=""/>
        <dsp:cNvSpPr/>
      </dsp:nvSpPr>
      <dsp:spPr>
        <a:xfrm>
          <a:off x="3825417" y="12448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5F05D8-8918-4C7E-948C-BF59318619A0}">
      <dsp:nvSpPr>
        <dsp:cNvPr id="0" name=""/>
        <dsp:cNvSpPr/>
      </dsp:nvSpPr>
      <dsp:spPr>
        <a:xfrm>
          <a:off x="4005937" y="1357536"/>
          <a:ext cx="1096867" cy="1261606"/>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4568872-DEFC-4E0B-99AE-424C8D30FB71}">
      <dsp:nvSpPr>
        <dsp:cNvPr id="0" name=""/>
        <dsp:cNvSpPr/>
      </dsp:nvSpPr>
      <dsp:spPr>
        <a:xfrm>
          <a:off x="3350080" y="3194963"/>
          <a:ext cx="243762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dirty="0"/>
            <a:t>Parlez seulement quand l’icône </a:t>
          </a:r>
          <a:r>
            <a:rPr lang="fr-FR" sz="1600" b="1" kern="1200" dirty="0"/>
            <a:t>REC </a:t>
          </a:r>
          <a:r>
            <a:rPr lang="fr-FR" sz="1600" b="0" i="0" u="none" kern="1200" dirty="0"/>
            <a:t>apparait</a:t>
          </a:r>
          <a:r>
            <a:rPr lang="fr-FR" sz="1600" kern="1200" dirty="0"/>
            <a:t> </a:t>
          </a:r>
          <a:endParaRPr lang="en-US" sz="1600" kern="1200" dirty="0"/>
        </a:p>
      </dsp:txBody>
      <dsp:txXfrm>
        <a:off x="3350080" y="3194963"/>
        <a:ext cx="2437624" cy="720000"/>
      </dsp:txXfrm>
    </dsp:sp>
    <dsp:sp modelId="{472161BD-CDC2-4486-B129-85E44091BD36}">
      <dsp:nvSpPr>
        <dsp:cNvPr id="0" name=""/>
        <dsp:cNvSpPr/>
      </dsp:nvSpPr>
      <dsp:spPr>
        <a:xfrm>
          <a:off x="6689625" y="12448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0FEC74-6E17-4C3C-AFA0-0CA9413EF280}">
      <dsp:nvSpPr>
        <dsp:cNvPr id="0" name=""/>
        <dsp:cNvSpPr/>
      </dsp:nvSpPr>
      <dsp:spPr>
        <a:xfrm>
          <a:off x="7006517" y="1561755"/>
          <a:ext cx="853168" cy="853168"/>
        </a:xfrm>
        <a:prstGeom prst="rect">
          <a:avLst/>
        </a:prstGeom>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9699EF-61EA-48AB-ABC4-864DCA48DA35}">
      <dsp:nvSpPr>
        <dsp:cNvPr id="0" name=""/>
        <dsp:cNvSpPr/>
      </dsp:nvSpPr>
      <dsp:spPr>
        <a:xfrm>
          <a:off x="6214289" y="3194963"/>
          <a:ext cx="243762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a:t>Pensez à  regarder </a:t>
          </a:r>
          <a:r>
            <a:rPr lang="fr-FR" sz="1600" b="1" kern="1200"/>
            <a:t>AUTOUR DE VOUS </a:t>
          </a:r>
          <a:r>
            <a:rPr lang="fr-FR" sz="1600" kern="1200"/>
            <a:t>AVEC LA SOURIS</a:t>
          </a:r>
          <a:endParaRPr lang="en-US" sz="1600" kern="1200"/>
        </a:p>
      </dsp:txBody>
      <dsp:txXfrm>
        <a:off x="6214289" y="3194963"/>
        <a:ext cx="2437624" cy="720000"/>
      </dsp:txXfrm>
    </dsp:sp>
    <dsp:sp modelId="{C9CB657C-6F49-4816-8A8D-DAC054F12504}">
      <dsp:nvSpPr>
        <dsp:cNvPr id="0" name=""/>
        <dsp:cNvSpPr/>
      </dsp:nvSpPr>
      <dsp:spPr>
        <a:xfrm>
          <a:off x="9553834" y="12448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9826F3-F91B-4D81-B850-F698611FD6A8}">
      <dsp:nvSpPr>
        <dsp:cNvPr id="0" name=""/>
        <dsp:cNvSpPr/>
      </dsp:nvSpPr>
      <dsp:spPr>
        <a:xfrm>
          <a:off x="9870726" y="1561755"/>
          <a:ext cx="853168" cy="853168"/>
        </a:xfrm>
        <a:prstGeom prst="rect">
          <a:avLst/>
        </a:prstGeom>
        <a:blipFill rotWithShape="1">
          <a:blip xmlns:r="http://schemas.openxmlformats.org/officeDocument/2006/relationships" r:embed="rId6">
            <a:duotone>
              <a:srgbClr val="5B9BD5">
                <a:shade val="45000"/>
                <a:satMod val="135000"/>
              </a:srgbClr>
              <a:prstClr val="white"/>
            </a:duotone>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D3F8B46-E162-4441-9CCE-BDCDC98E6FFE}">
      <dsp:nvSpPr>
        <dsp:cNvPr id="0" name=""/>
        <dsp:cNvSpPr/>
      </dsp:nvSpPr>
      <dsp:spPr>
        <a:xfrm>
          <a:off x="9078498" y="3194963"/>
          <a:ext cx="243762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dirty="0"/>
            <a:t>Les </a:t>
          </a:r>
          <a:r>
            <a:rPr lang="fr-FR" sz="1600" b="1" kern="1200" dirty="0"/>
            <a:t>écrans de contrôle </a:t>
          </a:r>
          <a:r>
            <a:rPr lang="fr-FR" sz="1600" kern="1200" dirty="0"/>
            <a:t>sont vos PRINCIPAUX ALLIES</a:t>
          </a:r>
          <a:endParaRPr lang="en-US" sz="1600" kern="1200" dirty="0"/>
        </a:p>
      </dsp:txBody>
      <dsp:txXfrm>
        <a:off x="9078498" y="3194963"/>
        <a:ext cx="2437624"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537C4A-60C5-4CC4-B280-E440C3C1B2AF}">
      <dsp:nvSpPr>
        <dsp:cNvPr id="0" name=""/>
        <dsp:cNvSpPr/>
      </dsp:nvSpPr>
      <dsp:spPr>
        <a:xfrm>
          <a:off x="961208" y="12448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8AC1B5-4B17-4895-A3B4-DF1AE1B2D358}">
      <dsp:nvSpPr>
        <dsp:cNvPr id="0" name=""/>
        <dsp:cNvSpPr/>
      </dsp:nvSpPr>
      <dsp:spPr>
        <a:xfrm>
          <a:off x="1278099" y="1561755"/>
          <a:ext cx="853168" cy="853168"/>
        </a:xfrm>
        <a:prstGeom prst="rect">
          <a:avLst/>
        </a:prstGeom>
        <a:blipFill rotWithShape="1">
          <a:blip xmlns:r="http://schemas.openxmlformats.org/officeDocument/2006/relationships" r:embed="rId1">
            <a:duotone>
              <a:srgbClr val="5B9BD5">
                <a:shade val="45000"/>
                <a:satMod val="135000"/>
              </a:srgbClr>
              <a:prstClr val="white"/>
            </a:duotone>
            <a:extLst>
              <a:ext uri="{BEBA8EAE-BF5A-486C-A8C5-ECC9F3942E4B}">
                <a14:imgProps xmlns:a14="http://schemas.microsoft.com/office/drawing/2010/main">
                  <a14:imgLayer r:embed="rId2">
                    <a14:imgEffect>
                      <a14:artisticPhotocopy trans="0"/>
                    </a14:imgEffect>
                    <a14:imgEffect>
                      <a14:sharpenSoften amount="75000"/>
                    </a14:imgEffect>
                    <a14:imgEffect>
                      <a14:colorTemperature colorTemp="3675"/>
                    </a14:imgEffect>
                    <a14:imgEffect>
                      <a14:saturation sat="363000"/>
                    </a14:imgEffect>
                    <a14:imgEffect>
                      <a14:brightnessContrast bright="-85000" contrast="57000"/>
                    </a14:imgEffect>
                  </a14:imgLayer>
                </a14:imgProps>
              </a:ex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562CAB-9A77-4407-B4F0-5B69BD3C7ABF}">
      <dsp:nvSpPr>
        <dsp:cNvPr id="0" name=""/>
        <dsp:cNvSpPr/>
      </dsp:nvSpPr>
      <dsp:spPr>
        <a:xfrm>
          <a:off x="485871" y="3194963"/>
          <a:ext cx="243762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a:t>Vous ne pouvez </a:t>
          </a:r>
          <a:r>
            <a:rPr lang="fr-FR" sz="1600" b="1" kern="1200"/>
            <a:t>interagir qu’avec la voix</a:t>
          </a:r>
          <a:endParaRPr lang="en-US" sz="1600" kern="1200"/>
        </a:p>
      </dsp:txBody>
      <dsp:txXfrm>
        <a:off x="485871" y="3194963"/>
        <a:ext cx="2437624" cy="720000"/>
      </dsp:txXfrm>
    </dsp:sp>
    <dsp:sp modelId="{912C5D04-9820-488D-B302-EE6235F770D4}">
      <dsp:nvSpPr>
        <dsp:cNvPr id="0" name=""/>
        <dsp:cNvSpPr/>
      </dsp:nvSpPr>
      <dsp:spPr>
        <a:xfrm>
          <a:off x="3825417" y="12448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5F05D8-8918-4C7E-948C-BF59318619A0}">
      <dsp:nvSpPr>
        <dsp:cNvPr id="0" name=""/>
        <dsp:cNvSpPr/>
      </dsp:nvSpPr>
      <dsp:spPr>
        <a:xfrm>
          <a:off x="4005937" y="1357536"/>
          <a:ext cx="1096867" cy="1261606"/>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4568872-DEFC-4E0B-99AE-424C8D30FB71}">
      <dsp:nvSpPr>
        <dsp:cNvPr id="0" name=""/>
        <dsp:cNvSpPr/>
      </dsp:nvSpPr>
      <dsp:spPr>
        <a:xfrm>
          <a:off x="3350080" y="3194963"/>
          <a:ext cx="243762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dirty="0"/>
            <a:t>Parlez seulement quand l’icône </a:t>
          </a:r>
          <a:r>
            <a:rPr lang="fr-FR" sz="1600" b="1" kern="1200" dirty="0"/>
            <a:t>REC </a:t>
          </a:r>
          <a:r>
            <a:rPr lang="fr-FR" sz="1600" b="0" i="0" u="none" kern="1200" dirty="0"/>
            <a:t>apparait</a:t>
          </a:r>
          <a:r>
            <a:rPr lang="fr-FR" sz="1600" kern="1200" dirty="0"/>
            <a:t> </a:t>
          </a:r>
          <a:endParaRPr lang="en-US" sz="1600" kern="1200" dirty="0"/>
        </a:p>
      </dsp:txBody>
      <dsp:txXfrm>
        <a:off x="3350080" y="3194963"/>
        <a:ext cx="2437624" cy="720000"/>
      </dsp:txXfrm>
    </dsp:sp>
    <dsp:sp modelId="{472161BD-CDC2-4486-B129-85E44091BD36}">
      <dsp:nvSpPr>
        <dsp:cNvPr id="0" name=""/>
        <dsp:cNvSpPr/>
      </dsp:nvSpPr>
      <dsp:spPr>
        <a:xfrm>
          <a:off x="6689625" y="12448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0FEC74-6E17-4C3C-AFA0-0CA9413EF280}">
      <dsp:nvSpPr>
        <dsp:cNvPr id="0" name=""/>
        <dsp:cNvSpPr/>
      </dsp:nvSpPr>
      <dsp:spPr>
        <a:xfrm>
          <a:off x="7006517" y="1561755"/>
          <a:ext cx="853168" cy="853168"/>
        </a:xfrm>
        <a:prstGeom prst="rect">
          <a:avLst/>
        </a:prstGeom>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9699EF-61EA-48AB-ABC4-864DCA48DA35}">
      <dsp:nvSpPr>
        <dsp:cNvPr id="0" name=""/>
        <dsp:cNvSpPr/>
      </dsp:nvSpPr>
      <dsp:spPr>
        <a:xfrm>
          <a:off x="6214289" y="3194963"/>
          <a:ext cx="243762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a:t>Pensez à  regarder </a:t>
          </a:r>
          <a:r>
            <a:rPr lang="fr-FR" sz="1600" b="1" kern="1200"/>
            <a:t>AUTOUR DE VOUS </a:t>
          </a:r>
          <a:r>
            <a:rPr lang="fr-FR" sz="1600" kern="1200"/>
            <a:t>AVEC LA SOURIS</a:t>
          </a:r>
          <a:endParaRPr lang="en-US" sz="1600" kern="1200"/>
        </a:p>
      </dsp:txBody>
      <dsp:txXfrm>
        <a:off x="6214289" y="3194963"/>
        <a:ext cx="2437624" cy="720000"/>
      </dsp:txXfrm>
    </dsp:sp>
    <dsp:sp modelId="{C9CB657C-6F49-4816-8A8D-DAC054F12504}">
      <dsp:nvSpPr>
        <dsp:cNvPr id="0" name=""/>
        <dsp:cNvSpPr/>
      </dsp:nvSpPr>
      <dsp:spPr>
        <a:xfrm>
          <a:off x="9553834" y="1244864"/>
          <a:ext cx="1486951" cy="148695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9826F3-F91B-4D81-B850-F698611FD6A8}">
      <dsp:nvSpPr>
        <dsp:cNvPr id="0" name=""/>
        <dsp:cNvSpPr/>
      </dsp:nvSpPr>
      <dsp:spPr>
        <a:xfrm>
          <a:off x="9870726" y="1561755"/>
          <a:ext cx="853168" cy="853168"/>
        </a:xfrm>
        <a:prstGeom prst="rect">
          <a:avLst/>
        </a:prstGeom>
        <a:blipFill rotWithShape="1">
          <a:blip xmlns:r="http://schemas.openxmlformats.org/officeDocument/2006/relationships" r:embed="rId6">
            <a:duotone>
              <a:srgbClr val="5B9BD5">
                <a:shade val="45000"/>
                <a:satMod val="135000"/>
              </a:srgbClr>
              <a:prstClr val="white"/>
            </a:duotone>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D3F8B46-E162-4441-9CCE-BDCDC98E6FFE}">
      <dsp:nvSpPr>
        <dsp:cNvPr id="0" name=""/>
        <dsp:cNvSpPr/>
      </dsp:nvSpPr>
      <dsp:spPr>
        <a:xfrm>
          <a:off x="9078498" y="3194963"/>
          <a:ext cx="243762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fr-FR" sz="1600" kern="1200" dirty="0"/>
            <a:t>Les </a:t>
          </a:r>
          <a:r>
            <a:rPr lang="fr-FR" sz="1600" b="1" kern="1200" dirty="0"/>
            <a:t>écrans de contrôle </a:t>
          </a:r>
          <a:r>
            <a:rPr lang="fr-FR" sz="1600" kern="1200" dirty="0"/>
            <a:t>sont vos PRINCIPAUX ALLIES</a:t>
          </a:r>
          <a:endParaRPr lang="en-US" sz="1600" kern="1200" dirty="0"/>
        </a:p>
      </dsp:txBody>
      <dsp:txXfrm>
        <a:off x="9078498" y="3194963"/>
        <a:ext cx="2437624"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D2EEFE-4AA9-3E41-B7E2-F173D4D33253}">
      <dsp:nvSpPr>
        <dsp:cNvPr id="0" name=""/>
        <dsp:cNvSpPr/>
      </dsp:nvSpPr>
      <dsp:spPr>
        <a:xfrm>
          <a:off x="0" y="212870"/>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a:softEdge rad="0"/>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Onduleur :</a:t>
          </a:r>
        </a:p>
        <a:p>
          <a:pPr marL="0" lvl="0" indent="0" algn="ctr" defTabSz="711200">
            <a:lnSpc>
              <a:spcPct val="90000"/>
            </a:lnSpc>
            <a:spcBef>
              <a:spcPct val="0"/>
            </a:spcBef>
            <a:spcAft>
              <a:spcPct val="35000"/>
            </a:spcAft>
            <a:buNone/>
          </a:pPr>
          <a:r>
            <a:rPr lang="fr-FR" sz="1600" b="0" i="0" kern="1200" dirty="0"/>
            <a:t>Dispositif électronique qui convertit le courant continu provenant des batteries en courant alternatif, fournissant une alimentation de secours pour les équipements électriques lors de coupures de courant ou de fluctuations de tension.</a:t>
          </a:r>
          <a:endParaRPr lang="en-US" sz="1600" kern="1200" dirty="0"/>
        </a:p>
      </dsp:txBody>
      <dsp:txXfrm>
        <a:off x="0" y="212870"/>
        <a:ext cx="3641212" cy="2184727"/>
      </dsp:txXfrm>
    </dsp:sp>
    <dsp:sp modelId="{6CB01991-FB54-5A44-BF8A-836DF168015A}">
      <dsp:nvSpPr>
        <dsp:cNvPr id="0" name=""/>
        <dsp:cNvSpPr/>
      </dsp:nvSpPr>
      <dsp:spPr>
        <a:xfrm>
          <a:off x="4005333" y="212870"/>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GMAO :</a:t>
          </a:r>
        </a:p>
        <a:p>
          <a:pPr marL="0" lvl="0" indent="0" algn="ctr" defTabSz="711200">
            <a:lnSpc>
              <a:spcPct val="90000"/>
            </a:lnSpc>
            <a:spcBef>
              <a:spcPct val="0"/>
            </a:spcBef>
            <a:spcAft>
              <a:spcPct val="35000"/>
            </a:spcAft>
            <a:buNone/>
          </a:pPr>
          <a:r>
            <a:rPr lang="fr-FR" sz="1600" b="0" kern="1200" dirty="0"/>
            <a:t>La Gestion de la Maintenance Assistée par Ordinateur (GMAO) est une méthode de gestion de la maintenance qui utilise un logiciel pour organiser et suivre les différentes tâches de maintenance, y compris la maintenance préventive.</a:t>
          </a:r>
          <a:endParaRPr lang="en-US" sz="1600" b="0" kern="1200" dirty="0"/>
        </a:p>
      </dsp:txBody>
      <dsp:txXfrm>
        <a:off x="4005333" y="212870"/>
        <a:ext cx="3641212" cy="2184727"/>
      </dsp:txXfrm>
    </dsp:sp>
    <dsp:sp modelId="{F66AE01E-5663-374B-8A7C-2BE39191A235}">
      <dsp:nvSpPr>
        <dsp:cNvPr id="0" name=""/>
        <dsp:cNvSpPr/>
      </dsp:nvSpPr>
      <dsp:spPr>
        <a:xfrm>
          <a:off x="8010666" y="212870"/>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Posté :</a:t>
          </a:r>
        </a:p>
        <a:p>
          <a:pPr marL="0" lvl="0" indent="0" algn="ctr" defTabSz="711200">
            <a:lnSpc>
              <a:spcPct val="90000"/>
            </a:lnSpc>
            <a:spcBef>
              <a:spcPct val="0"/>
            </a:spcBef>
            <a:spcAft>
              <a:spcPct val="35000"/>
            </a:spcAft>
            <a:buNone/>
          </a:pPr>
          <a:r>
            <a:rPr lang="fr-FR" sz="1600" kern="1200" dirty="0"/>
            <a:t>Travail organisé autour d'équipes qui se relaient pour assurer une production continue. Dans la simulation, le posté est seul à son poste.</a:t>
          </a:r>
          <a:endParaRPr lang="fr-FR" sz="1600" b="1" kern="1200" dirty="0"/>
        </a:p>
        <a:p>
          <a:pPr marL="0" lvl="0" indent="0" algn="ctr" defTabSz="711200">
            <a:lnSpc>
              <a:spcPct val="90000"/>
            </a:lnSpc>
            <a:spcBef>
              <a:spcPct val="0"/>
            </a:spcBef>
            <a:spcAft>
              <a:spcPct val="35000"/>
            </a:spcAft>
            <a:buNone/>
          </a:pPr>
          <a:endParaRPr lang="en-US" sz="1600" b="1" kern="1200" dirty="0"/>
        </a:p>
      </dsp:txBody>
      <dsp:txXfrm>
        <a:off x="8010666" y="212870"/>
        <a:ext cx="3641212" cy="2184727"/>
      </dsp:txXfrm>
    </dsp:sp>
    <dsp:sp modelId="{FE3CD13A-4D05-F84B-9E53-E8D4B379EE57}">
      <dsp:nvSpPr>
        <dsp:cNvPr id="0" name=""/>
        <dsp:cNvSpPr/>
      </dsp:nvSpPr>
      <dsp:spPr>
        <a:xfrm>
          <a:off x="0" y="2761718"/>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Astreinte : </a:t>
          </a:r>
        </a:p>
        <a:p>
          <a:pPr marL="0" lvl="0" indent="0" algn="ctr" defTabSz="711200">
            <a:lnSpc>
              <a:spcPct val="90000"/>
            </a:lnSpc>
            <a:spcBef>
              <a:spcPct val="0"/>
            </a:spcBef>
            <a:spcAft>
              <a:spcPct val="35000"/>
            </a:spcAft>
            <a:buNone/>
          </a:pPr>
          <a:r>
            <a:rPr lang="fr-FR" sz="1600" b="0" kern="1200" dirty="0"/>
            <a:t>Une personne d'astreinte est disponible en dehors des heures normales de travail pour intervenir rapidement en cas d'urgence ou de besoin spécifique dans son domaine.</a:t>
          </a:r>
          <a:endParaRPr lang="fr-FR" sz="1600" b="1" kern="1200" dirty="0"/>
        </a:p>
      </dsp:txBody>
      <dsp:txXfrm>
        <a:off x="0" y="2761718"/>
        <a:ext cx="3641212" cy="2184727"/>
      </dsp:txXfrm>
    </dsp:sp>
    <dsp:sp modelId="{130BC49B-536D-3440-A101-E46A7D829749}">
      <dsp:nvSpPr>
        <dsp:cNvPr id="0" name=""/>
        <dsp:cNvSpPr/>
      </dsp:nvSpPr>
      <dsp:spPr>
        <a:xfrm>
          <a:off x="4005333" y="2761718"/>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t>Groupe de secours : </a:t>
          </a:r>
        </a:p>
        <a:p>
          <a:pPr marL="0" lvl="0" indent="0" algn="ctr" defTabSz="711200">
            <a:lnSpc>
              <a:spcPct val="90000"/>
            </a:lnSpc>
            <a:spcBef>
              <a:spcPct val="0"/>
            </a:spcBef>
            <a:spcAft>
              <a:spcPct val="35000"/>
            </a:spcAft>
            <a:buNone/>
          </a:pPr>
          <a:r>
            <a:rPr lang="fr-FR" sz="1600" kern="1200" noProof="0" dirty="0"/>
            <a:t>Un groupe de secours est un générateur autonome fournissant de l'électricité temporaire lors de coupures de courant, garantissant la continuité des opérations critiques.</a:t>
          </a:r>
        </a:p>
      </dsp:txBody>
      <dsp:txXfrm>
        <a:off x="4005333" y="2761718"/>
        <a:ext cx="3641212" cy="2184727"/>
      </dsp:txXfrm>
    </dsp:sp>
    <dsp:sp modelId="{F4C8FECE-9D96-814F-9C14-1C2D239ED30C}">
      <dsp:nvSpPr>
        <dsp:cNvPr id="0" name=""/>
        <dsp:cNvSpPr/>
      </dsp:nvSpPr>
      <dsp:spPr>
        <a:xfrm>
          <a:off x="8010666" y="2761718"/>
          <a:ext cx="3641212" cy="2184727"/>
        </a:xfrm>
        <a:prstGeom prst="rect">
          <a:avLst/>
        </a:prstGeom>
        <a:solidFill>
          <a:schemeClr val="accent1">
            <a:hueOff val="0"/>
            <a:satOff val="0"/>
            <a:lumOff val="0"/>
            <a:alphaOff val="0"/>
          </a:schemeClr>
        </a:solidFill>
        <a:ln w="95250" cap="rnd" cmpd="sng" algn="ctr">
          <a:solidFill>
            <a:srgbClr val="2E4B9D"/>
          </a:solidFill>
          <a:prstDash val="solid"/>
          <a:roun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i="0" kern="1200" dirty="0"/>
            <a:t>Détection incendie:</a:t>
          </a:r>
        </a:p>
        <a:p>
          <a:pPr marL="0" lvl="0" indent="0" algn="ctr" defTabSz="711200">
            <a:lnSpc>
              <a:spcPct val="90000"/>
            </a:lnSpc>
            <a:spcBef>
              <a:spcPct val="0"/>
            </a:spcBef>
            <a:spcAft>
              <a:spcPct val="35000"/>
            </a:spcAft>
            <a:buNone/>
          </a:pPr>
          <a:r>
            <a:rPr lang="fr-FR" sz="1600" b="0" kern="1200" dirty="0"/>
            <a:t>Système composé de capteurs qui alerte les pompiers et la salle de contrôle en cas de départ d'incendie.</a:t>
          </a:r>
        </a:p>
      </dsp:txBody>
      <dsp:txXfrm>
        <a:off x="8010666" y="2761718"/>
        <a:ext cx="3641212" cy="218472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935E64-959B-4EFD-8C22-59AC3E87E8B3}" type="datetimeFigureOut">
              <a:rPr lang="fr-FR" smtClean="0"/>
              <a:t>09/02/2026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2D69EB-0585-43E5-85E8-E93FBE05D17B}" type="slidenum">
              <a:rPr lang="fr-FR" smtClean="0"/>
              <a:t>‹#›</a:t>
            </a:fld>
            <a:endParaRPr lang="fr-FR"/>
          </a:p>
        </p:txBody>
      </p:sp>
    </p:spTree>
    <p:extLst>
      <p:ext uri="{BB962C8B-B14F-4D97-AF65-F5344CB8AC3E}">
        <p14:creationId xmlns:p14="http://schemas.microsoft.com/office/powerpoint/2010/main" val="1563231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3:notes"/>
          <p:cNvSpPr>
            <a:spLocks noGrp="1" noRot="1" noChangeAspect="1"/>
          </p:cNvSpPr>
          <p:nvPr>
            <p:ph type="sldImg" idx="2"/>
          </p:nvPr>
        </p:nvSpPr>
        <p:spPr>
          <a:xfrm>
            <a:off x="106363" y="739775"/>
            <a:ext cx="6584950" cy="37036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3:notes"/>
          <p:cNvSpPr txBox="1">
            <a:spLocks noGrp="1"/>
          </p:cNvSpPr>
          <p:nvPr>
            <p:ph type="body" idx="1"/>
          </p:nvPr>
        </p:nvSpPr>
        <p:spPr>
          <a:xfrm>
            <a:off x="679768" y="4689516"/>
            <a:ext cx="5438140" cy="444269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59926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19</a:t>
            </a:fld>
            <a:endParaRPr lang="fr-FR"/>
          </a:p>
        </p:txBody>
      </p:sp>
    </p:spTree>
    <p:extLst>
      <p:ext uri="{BB962C8B-B14F-4D97-AF65-F5344CB8AC3E}">
        <p14:creationId xmlns:p14="http://schemas.microsoft.com/office/powerpoint/2010/main" val="2263909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B2D69EB-0585-43E5-85E8-E93FBE05D17B}" type="slidenum">
              <a:rPr lang="fr-FR" smtClean="0"/>
              <a:t>24</a:t>
            </a:fld>
            <a:endParaRPr lang="fr-FR"/>
          </a:p>
        </p:txBody>
      </p:sp>
    </p:spTree>
    <p:extLst>
      <p:ext uri="{BB962C8B-B14F-4D97-AF65-F5344CB8AC3E}">
        <p14:creationId xmlns:p14="http://schemas.microsoft.com/office/powerpoint/2010/main" val="885451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Slide de présentation du module </a:t>
            </a:r>
          </a:p>
        </p:txBody>
      </p:sp>
      <p:sp>
        <p:nvSpPr>
          <p:cNvPr id="4" name="Espace réservé du numéro de diapositive 3"/>
          <p:cNvSpPr>
            <a:spLocks noGrp="1"/>
          </p:cNvSpPr>
          <p:nvPr>
            <p:ph type="sldNum" sz="quarter" idx="5"/>
          </p:nvPr>
        </p:nvSpPr>
        <p:spPr/>
        <p:txBody>
          <a:bodyPr/>
          <a:lstStyle/>
          <a:p>
            <a:fld id="{6B2D69EB-0585-43E5-85E8-E93FBE05D17B}" type="slidenum">
              <a:rPr lang="fr-FR" smtClean="0"/>
              <a:t>26</a:t>
            </a:fld>
            <a:endParaRPr lang="fr-FR"/>
          </a:p>
        </p:txBody>
      </p:sp>
    </p:spTree>
    <p:extLst>
      <p:ext uri="{BB962C8B-B14F-4D97-AF65-F5344CB8AC3E}">
        <p14:creationId xmlns:p14="http://schemas.microsoft.com/office/powerpoint/2010/main" val="878816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None/>
            </a:pPr>
            <a:endParaRPr lang="fr-FR" dirty="0">
              <a:solidFill>
                <a:schemeClr val="bg1"/>
              </a:solidFill>
            </a:endParaRP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27</a:t>
            </a:fld>
            <a:endParaRPr lang="fr-FR"/>
          </a:p>
        </p:txBody>
      </p:sp>
    </p:spTree>
    <p:extLst>
      <p:ext uri="{BB962C8B-B14F-4D97-AF65-F5344CB8AC3E}">
        <p14:creationId xmlns:p14="http://schemas.microsoft.com/office/powerpoint/2010/main" val="2891574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Le CEA Grenoble: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Installé au cœur d'un environnement scientifique, industriel et universitaire très riche, le centre CEA-Grenoble consacre l'essentiel de ses recherches au développement de solutions innovantes dans les domaines de l'énergie, de la santé, et de l'information et de la communication.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Des batteries électriques aux nanotechnologies en passant par les matériaux et les biotechnologies, le centre CEA-Grenoble, qui réunit plus de 4 500 collaborateurs, est à la pointe de la recherche technologique et participe activement au transfert de ces connaissances vers l'industrie, appuyé sur un socle scientifique d’excellence.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Il est à l’origine du premier pôle d’excellence européen en micro et nanotechnologies,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Minatec</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et est également membre et fondateur du campus d'innovation Giant.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Pour atteindre cet objectif de R&amp;D, les équipes disposent sur le site de Grenoble de plus de 700 machines réparties sur 11 000 mètres carrés, et la salle fonctionne quasiment en continu, 24h/24 et 7j/7.</a:t>
            </a:r>
            <a:endParaRPr lang="fr-FR" noProof="0"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28</a:t>
            </a:fld>
            <a:endParaRPr lang="fr-FR"/>
          </a:p>
        </p:txBody>
      </p:sp>
    </p:spTree>
    <p:extLst>
      <p:ext uri="{BB962C8B-B14F-4D97-AF65-F5344CB8AC3E}">
        <p14:creationId xmlns:p14="http://schemas.microsoft.com/office/powerpoint/2010/main" val="3186903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Expliquer les procédés en utilisant l’image du wafer comme support. Le terme "wafer" est abordé dans la simulation, donc les </a:t>
            </a:r>
            <a:r>
              <a:rPr lang="fr-FR" dirty="0" err="1"/>
              <a:t>apprenant·e·s</a:t>
            </a:r>
            <a:r>
              <a:rPr lang="fr-FR" dirty="0"/>
              <a:t> doivent avoir une idée de ce que c’est.</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Notes générales de la diapo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À l’abri d’un grand édifice beige aux allures futuristes, immense bâtisse de laquelle émergent de gros tuyaux d’aération, sont installées les salles blanches du CEA.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Ici, l’objectif n’est pas la production industrielle, mais la mise au point de prototypes innovants pour différents partenaires industriels dans l’automobile, l’industrie 4.0 ou la santé.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Le CEA a fait de la mise au point de puces électroniques innovantes l’une de ses spécialités, grâce aux infrastructures indispensables que sont les salles blanches, permettant de traiter les plaques de silicium dans un environnement ultra-propre et ultra-contrôlé.</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Dans les salles blanches du CEA-Grenoble, les équipements sont regroupés selon leur température de fonctionnement : d’un côté, ceux liés aux procédés chauds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T</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&gt; 1000°C) et de l’autre, les procédés froids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T</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 200°C), comme la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photo-lithographie</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qui se fait sous lumière jaune. Ces procédés permettent de traiter des plaques de silicium de 300 mm, aussi appelées wafers, sur lesquelles plusieurs centaines de puces électroniques seront gravées.</a:t>
            </a:r>
          </a:p>
          <a:p>
            <a:pPr marL="0" marR="0" lvl="0" indent="0" algn="just" defTabSz="914400" rtl="0" eaLnBrk="1" fontAlgn="auto" latinLnBrk="0" hangingPunct="1">
              <a:lnSpc>
                <a:spcPct val="90000"/>
              </a:lnSpc>
              <a:spcBef>
                <a:spcPts val="0"/>
              </a:spcBef>
              <a:spcAft>
                <a:spcPts val="600"/>
              </a:spcAft>
              <a:buClrTx/>
              <a:buSzTx/>
              <a:buFontTx/>
              <a:buNone/>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Au CEA-Grenoble les salles blanches ne sont pas utilisé pour faire de la production industrielle de masse, a contrario comme les salles blanches d’autres acteurs/entreprise comme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STMicro</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et bien d’autres.</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29</a:t>
            </a:fld>
            <a:endParaRPr lang="fr-FR"/>
          </a:p>
        </p:txBody>
      </p:sp>
    </p:spTree>
    <p:extLst>
      <p:ext uri="{BB962C8B-B14F-4D97-AF65-F5344CB8AC3E}">
        <p14:creationId xmlns:p14="http://schemas.microsoft.com/office/powerpoint/2010/main" val="2831007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Il est important d’expliquer ce qu’est la GMAO car la simulation y fait référence.</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Construire la procédure en cas d’incident comme suit avec les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aprenants</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Détection de l’incident.</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Notification de l’incident aux différentes parties prenantes (responsable sécurité, </a:t>
            </a:r>
            <a:r>
              <a:rPr kumimoji="0" lang="fr-FR" sz="1200" b="0" i="0" u="none" strike="noStrike" kern="1200" cap="none" spc="0" normalizeH="0" baseline="0" noProof="0" dirty="0" err="1">
                <a:ln>
                  <a:noFill/>
                </a:ln>
                <a:solidFill>
                  <a:prstClr val="white"/>
                </a:solidFill>
                <a:effectLst/>
                <a:uLnTx/>
                <a:uFillTx/>
                <a:latin typeface="RobotoSlab-Regular"/>
                <a:ea typeface="+mn-ea"/>
                <a:cs typeface="+mn-cs"/>
              </a:rPr>
              <a:t>chef.fe</a:t>
            </a: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d’exploitation, managers ).</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Evaluation les risques liés à l’incident.</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Communication de l’état d’avancement du diagnostic.</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Intervention par la personne d’astreinte.</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Vérification et réarmement des systèmes </a:t>
            </a:r>
            <a:r>
              <a:rPr kumimoji="0" lang="fr-FR" sz="1200" b="1" i="0" u="sng" strike="noStrike" kern="1200" cap="none" spc="0" normalizeH="0" baseline="0" noProof="0" dirty="0">
                <a:ln>
                  <a:noFill/>
                </a:ln>
                <a:solidFill>
                  <a:prstClr val="white"/>
                </a:solidFill>
                <a:effectLst/>
                <a:uLnTx/>
                <a:uFillTx/>
                <a:latin typeface="RobotoSlab-Regular"/>
                <a:ea typeface="+mn-ea"/>
                <a:cs typeface="+mn-cs"/>
              </a:rPr>
              <a:t>en accord avec le client (Fanny)</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 Analyse poste incident et documentation.</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Notes générales sur la diapo : </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kumimoji="0" lang="fr-FR" sz="1200" b="0" i="0" u="none" strike="noStrike" kern="1200" cap="none" spc="0" normalizeH="0" baseline="0" noProof="0" dirty="0">
              <a:ln>
                <a:noFill/>
              </a:ln>
              <a:solidFill>
                <a:prstClr val="white"/>
              </a:solidFill>
              <a:effectLst/>
              <a:uLnTx/>
              <a:uFillTx/>
              <a:latin typeface="RobotoSlab-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white"/>
                </a:solidFill>
                <a:effectLst/>
                <a:uLnTx/>
                <a:uFillTx/>
                <a:latin typeface="RobotoSlab-Regular"/>
                <a:ea typeface="+mn-ea"/>
                <a:cs typeface="+mn-cs"/>
              </a:rPr>
              <a:t>Pour assurer le maintien en condition de fonctionnement des unités de production des salles blanches, le CEA fait appel aux services de sociétés de prestation de maintenance et de gestion des unités de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La société ENGIE Solutions intervient dans ce cadre depuis plusieurs années sur les différentes salles blanches du site du CEA Grenoble.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Les équipes de techniciens ENGIE interviennent au quotidien sur l’ensemble des organes vitaux nécessaires au bon fonctionnement des salles blanches : flux d’air, fluides, alimentation électrique, etc.</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30</a:t>
            </a:fld>
            <a:endParaRPr lang="fr-FR"/>
          </a:p>
        </p:txBody>
      </p:sp>
    </p:spTree>
    <p:extLst>
      <p:ext uri="{BB962C8B-B14F-4D97-AF65-F5344CB8AC3E}">
        <p14:creationId xmlns:p14="http://schemas.microsoft.com/office/powerpoint/2010/main" val="40232186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Description de chaque personnage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lang="fr-FR" dirty="0"/>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Olivier : 	   Chef des équipes ENGIE Solutions au CEA (n+2 de l'</a:t>
            </a:r>
            <a:r>
              <a:rPr lang="fr-FR" dirty="0" err="1"/>
              <a:t>apprenant·e</a:t>
            </a:r>
            <a:r>
              <a:rPr lang="fr-FR" dirty="0"/>
              <a:t> et de Léa) et manager d'astreinte dans la simulation.</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Antoine : 	   Le manager direct de l’</a:t>
            </a:r>
            <a:r>
              <a:rPr lang="fr-FR" dirty="0" err="1"/>
              <a:t>apprenant·e</a:t>
            </a:r>
            <a:r>
              <a:rPr lang="fr-FR" dirty="0"/>
              <a:t> et de ses équipiers.</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Léa :	   Technicienne d'exploitation, employé Engie (Astreinte Technique dans notre simulation) </a:t>
            </a:r>
            <a:r>
              <a:rPr lang="fr-FR" b="0" i="0" dirty="0">
                <a:solidFill>
                  <a:srgbClr val="1F1F1F"/>
                </a:solidFill>
                <a:effectLst/>
                <a:highlight>
                  <a:srgbClr val="FFFFFF"/>
                </a:highlight>
                <a:latin typeface="Google Sans"/>
              </a:rPr>
              <a:t>⚠ Léa n’est pas sur place lors de l’incident. Elle est chez elle en tant que personne d’astreinte en cas de problème technique.</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kumimoji="0" lang="fr-FR" sz="1200" b="0" i="0" strike="noStrike" kern="1200" cap="none" spc="0" normalizeH="0" baseline="0" noProof="0" dirty="0">
                <a:ln>
                  <a:noFill/>
                </a:ln>
                <a:effectLst/>
                <a:uLnTx/>
                <a:uFillTx/>
                <a:latin typeface="Calibri" panose="020F0502020204030204"/>
                <a:ea typeface="+mn-ea"/>
                <a:cs typeface="+mn-cs"/>
              </a:rPr>
              <a:t> Honoré &amp; Marc :  Vos coéquipiers</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lang="fr-FR" dirty="0"/>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lang="fr-FR"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31</a:t>
            </a:fld>
            <a:endParaRPr lang="fr-FR"/>
          </a:p>
        </p:txBody>
      </p:sp>
    </p:spTree>
    <p:extLst>
      <p:ext uri="{BB962C8B-B14F-4D97-AF65-F5344CB8AC3E}">
        <p14:creationId xmlns:p14="http://schemas.microsoft.com/office/powerpoint/2010/main" val="1212737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 Description des personnages :	</a:t>
            </a:r>
          </a:p>
          <a:p>
            <a:pPr marL="628650" lvl="1" indent="-171450">
              <a:buFont typeface="Symbol" pitchFamily="2" charset="2"/>
              <a:buChar char="Þ"/>
            </a:pPr>
            <a:r>
              <a:rPr lang="fr-FR" dirty="0"/>
              <a:t> Patrick : Pompier, chef de piquet, titulaire du CEA.</a:t>
            </a:r>
          </a:p>
          <a:p>
            <a:pPr marL="628650" lvl="1" indent="-171450">
              <a:buFont typeface="Symbol" pitchFamily="2" charset="2"/>
              <a:buChar char="Þ"/>
            </a:pPr>
            <a:r>
              <a:rPr lang="fr-FR" dirty="0"/>
              <a:t> Fanny :  Responsable d'exploitation des salles blanches, titulaire du CEA (cliente de l’</a:t>
            </a:r>
            <a:r>
              <a:rPr lang="fr-FR" dirty="0" err="1"/>
              <a:t>apprenant·e</a:t>
            </a:r>
            <a:r>
              <a:rPr lang="fr-FR" dirty="0"/>
              <a:t>).</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endParaRPr lang="fr-FR" dirty="0"/>
          </a:p>
          <a:p>
            <a:r>
              <a:rPr lang="fr-FR" dirty="0"/>
              <a:t>Faire réagir et réfléchir les </a:t>
            </a:r>
            <a:r>
              <a:rPr lang="fr-FR" dirty="0" err="1"/>
              <a:t>apprenant·e·s</a:t>
            </a:r>
            <a:r>
              <a:rPr lang="fr-FR" dirty="0"/>
              <a:t> sur les différents enjeux des interlocuteurs du CEA (ex. : Pompier = sécurité, Responsable d'exploitation = pertes financières).</a:t>
            </a:r>
          </a:p>
          <a:p>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u="sng" dirty="0">
                <a:effectLst/>
                <a:highlight>
                  <a:srgbClr val="808000"/>
                </a:highlight>
                <a:latin typeface="Calibri" panose="020F0502020204030204" pitchFamily="34" charset="0"/>
                <a:ea typeface="Calibri" panose="020F0502020204030204" pitchFamily="34" charset="0"/>
                <a:cs typeface="Times New Roman" panose="02020603050405020304" pitchFamily="18" charset="0"/>
              </a:rPr>
              <a:t>Suggestion :</a:t>
            </a:r>
            <a:r>
              <a:rPr lang="fr-FR" sz="1200" u="none" dirty="0">
                <a:effectLst/>
                <a:highlight>
                  <a:srgbClr val="808000"/>
                </a:highlight>
                <a:latin typeface="Calibri" panose="020F0502020204030204" pitchFamily="34" charset="0"/>
                <a:ea typeface="Calibri" panose="020F0502020204030204" pitchFamily="34" charset="0"/>
                <a:cs typeface="Times New Roman" panose="02020603050405020304" pitchFamily="18" charset="0"/>
              </a:rPr>
              <a:t> Pour vérifier ce que les </a:t>
            </a:r>
            <a:r>
              <a:rPr lang="fr-FR" dirty="0" err="1"/>
              <a:t>apprenant·e·s</a:t>
            </a:r>
            <a:r>
              <a:rPr lang="fr-FR" sz="1200" u="none" dirty="0">
                <a:effectLst/>
                <a:highlight>
                  <a:srgbClr val="808000"/>
                </a:highlight>
                <a:latin typeface="Calibri" panose="020F0502020204030204" pitchFamily="34" charset="0"/>
                <a:ea typeface="Calibri" panose="020F0502020204030204" pitchFamily="34" charset="0"/>
                <a:cs typeface="Times New Roman" panose="02020603050405020304" pitchFamily="18" charset="0"/>
              </a:rPr>
              <a:t> ont compris, demandez-leur de réaliser un schéma récapitulatif des missions de chacun et des interactions.</a:t>
            </a:r>
            <a:endParaRPr lang="fr-FR" u="none"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32</a:t>
            </a:fld>
            <a:endParaRPr lang="fr-FR"/>
          </a:p>
        </p:txBody>
      </p:sp>
    </p:spTree>
    <p:extLst>
      <p:ext uri="{BB962C8B-B14F-4D97-AF65-F5344CB8AC3E}">
        <p14:creationId xmlns:p14="http://schemas.microsoft.com/office/powerpoint/2010/main" val="28592134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None/>
            </a:pPr>
            <a:r>
              <a:rPr lang="fr-FR" dirty="0">
                <a:solidFill>
                  <a:schemeClr val="bg1"/>
                </a:solidFill>
              </a:rPr>
              <a:t>1</a:t>
            </a:r>
            <a:r>
              <a:rPr lang="fr-FR" baseline="30000" dirty="0">
                <a:solidFill>
                  <a:schemeClr val="bg1"/>
                </a:solidFill>
              </a:rPr>
              <a:t>er</a:t>
            </a:r>
            <a:r>
              <a:rPr lang="fr-FR" dirty="0">
                <a:solidFill>
                  <a:schemeClr val="bg1"/>
                </a:solidFill>
              </a:rPr>
              <a:t>  scénario d’entraînement : Prendre en main l’outil.</a:t>
            </a:r>
          </a:p>
          <a:p>
            <a:pPr marL="0" indent="0">
              <a:buNone/>
            </a:pPr>
            <a:endParaRPr lang="fr-FR" dirty="0">
              <a:solidFill>
                <a:schemeClr val="bg1"/>
              </a:solidFill>
            </a:endParaRPr>
          </a:p>
          <a:p>
            <a:pPr marL="0" indent="0">
              <a:buNone/>
            </a:pPr>
            <a:r>
              <a:rPr lang="fr-FR" dirty="0">
                <a:solidFill>
                  <a:schemeClr val="bg1"/>
                </a:solidFill>
              </a:rPr>
              <a:t>2</a:t>
            </a:r>
            <a:r>
              <a:rPr lang="fr-FR" baseline="30000" dirty="0">
                <a:solidFill>
                  <a:schemeClr val="bg1"/>
                </a:solidFill>
              </a:rPr>
              <a:t>ème</a:t>
            </a:r>
            <a:r>
              <a:rPr lang="fr-FR" dirty="0">
                <a:solidFill>
                  <a:schemeClr val="bg1"/>
                </a:solidFill>
              </a:rPr>
              <a:t>  scénario d’entraînement : Comprendre le contexte de la simulation.</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33</a:t>
            </a:fld>
            <a:endParaRPr lang="fr-FR"/>
          </a:p>
        </p:txBody>
      </p:sp>
    </p:spTree>
    <p:extLst>
      <p:ext uri="{BB962C8B-B14F-4D97-AF65-F5344CB8AC3E}">
        <p14:creationId xmlns:p14="http://schemas.microsoft.com/office/powerpoint/2010/main" val="926503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B2D69EB-0585-43E5-85E8-E93FBE05D17B}" type="slidenum">
              <a:rPr lang="fr-FR" smtClean="0"/>
              <a:t>3</a:t>
            </a:fld>
            <a:endParaRPr lang="fr-FR"/>
          </a:p>
        </p:txBody>
      </p:sp>
    </p:spTree>
    <p:extLst>
      <p:ext uri="{BB962C8B-B14F-4D97-AF65-F5344CB8AC3E}">
        <p14:creationId xmlns:p14="http://schemas.microsoft.com/office/powerpoint/2010/main" val="1724915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91A87-0B02-7BF2-C821-7A8B78561B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56CF43-DD8C-8E22-84DC-77813867096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F271393-A005-2CE2-FA35-C22A4F0A2C37}"/>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a:solidFill>
                  <a:schemeClr val="bg1"/>
                </a:solidFill>
              </a:rPr>
              <a:t>Point </a:t>
            </a:r>
            <a:r>
              <a:rPr lang="fr-FR" dirty="0">
                <a:solidFill>
                  <a:schemeClr val="bg1"/>
                </a:solidFill>
              </a:rPr>
              <a:t>d’attention avant de commencer la simulation principale : demander aux étudiants s'ils ont bien compris:</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 De bien regarder à </a:t>
            </a:r>
            <a:r>
              <a:rPr lang="fr-FR" b="1" dirty="0">
                <a:solidFill>
                  <a:schemeClr val="bg1"/>
                </a:solidFill>
              </a:rPr>
              <a:t>droite</a:t>
            </a:r>
            <a:r>
              <a:rPr lang="fr-FR" dirty="0">
                <a:solidFill>
                  <a:schemeClr val="bg1"/>
                </a:solidFill>
              </a:rPr>
              <a:t> et à </a:t>
            </a:r>
            <a:r>
              <a:rPr lang="fr-FR" b="1" dirty="0">
                <a:solidFill>
                  <a:schemeClr val="bg1"/>
                </a:solidFill>
              </a:rPr>
              <a:t>gauche</a:t>
            </a:r>
            <a:r>
              <a:rPr lang="fr-FR" dirty="0">
                <a:solidFill>
                  <a:schemeClr val="bg1"/>
                </a:solidFill>
              </a:rPr>
              <a:t>, car l’interlocuteur qui parle n’est pas forcément toujours dans l’axe de vision.</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 Quand devront-ils parler (c’est-à-dire, quand le logiciel enregistre-t-il leur voix).  Ne parlait seulement quand  "  REC " apparait. </a:t>
            </a:r>
          </a:p>
        </p:txBody>
      </p:sp>
      <p:sp>
        <p:nvSpPr>
          <p:cNvPr id="4" name="Espace réservé du numéro de diapositive 3">
            <a:extLst>
              <a:ext uri="{FF2B5EF4-FFF2-40B4-BE49-F238E27FC236}">
                <a16:creationId xmlns:a16="http://schemas.microsoft.com/office/drawing/2014/main" id="{088F42B6-66AC-2956-6B38-D813782E6F21}"/>
              </a:ext>
            </a:extLst>
          </p:cNvPr>
          <p:cNvSpPr>
            <a:spLocks noGrp="1"/>
          </p:cNvSpPr>
          <p:nvPr>
            <p:ph type="sldNum" sz="quarter" idx="5"/>
          </p:nvPr>
        </p:nvSpPr>
        <p:spPr/>
        <p:txBody>
          <a:bodyPr/>
          <a:lstStyle/>
          <a:p>
            <a:fld id="{82E7DC42-06CA-4094-8873-C57CDD789DE4}" type="slidenum">
              <a:rPr lang="fr-FR" smtClean="0"/>
              <a:t>34</a:t>
            </a:fld>
            <a:endParaRPr lang="fr-FR"/>
          </a:p>
        </p:txBody>
      </p:sp>
    </p:spTree>
    <p:extLst>
      <p:ext uri="{BB962C8B-B14F-4D97-AF65-F5344CB8AC3E}">
        <p14:creationId xmlns:p14="http://schemas.microsoft.com/office/powerpoint/2010/main" val="2502688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None/>
            </a:pPr>
            <a:r>
              <a:rPr lang="fr-FR" dirty="0">
                <a:solidFill>
                  <a:schemeClr val="bg1"/>
                </a:solidFill>
              </a:rPr>
              <a:t>1</a:t>
            </a:r>
            <a:r>
              <a:rPr lang="fr-FR" baseline="30000" dirty="0">
                <a:solidFill>
                  <a:schemeClr val="bg1"/>
                </a:solidFill>
              </a:rPr>
              <a:t>er</a:t>
            </a:r>
            <a:r>
              <a:rPr lang="fr-FR" dirty="0">
                <a:solidFill>
                  <a:schemeClr val="bg1"/>
                </a:solidFill>
              </a:rPr>
              <a:t>  scénario d’entraînement : Prendre en main l’outil.</a:t>
            </a:r>
          </a:p>
          <a:p>
            <a:pPr marL="0" indent="0">
              <a:buNone/>
            </a:pPr>
            <a:endParaRPr lang="fr-FR" dirty="0">
              <a:solidFill>
                <a:schemeClr val="bg1"/>
              </a:solidFill>
            </a:endParaRPr>
          </a:p>
          <a:p>
            <a:pPr marL="0" indent="0">
              <a:buNone/>
            </a:pPr>
            <a:r>
              <a:rPr lang="fr-FR" dirty="0">
                <a:solidFill>
                  <a:schemeClr val="bg1"/>
                </a:solidFill>
              </a:rPr>
              <a:t>2</a:t>
            </a:r>
            <a:r>
              <a:rPr lang="fr-FR" baseline="30000" dirty="0">
                <a:solidFill>
                  <a:schemeClr val="bg1"/>
                </a:solidFill>
              </a:rPr>
              <a:t>ème</a:t>
            </a:r>
            <a:r>
              <a:rPr lang="fr-FR" dirty="0">
                <a:solidFill>
                  <a:schemeClr val="bg1"/>
                </a:solidFill>
              </a:rPr>
              <a:t>  scénario d’entraînement : Comprendre le contexte de la simulation.</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35</a:t>
            </a:fld>
            <a:endParaRPr lang="fr-FR"/>
          </a:p>
        </p:txBody>
      </p:sp>
    </p:spTree>
    <p:extLst>
      <p:ext uri="{BB962C8B-B14F-4D97-AF65-F5344CB8AC3E}">
        <p14:creationId xmlns:p14="http://schemas.microsoft.com/office/powerpoint/2010/main" val="19231696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t>Même diapositive pour revoir les consignes de base avec les apprenants afin de valider leur bonne compréhension.</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Point d’attention avant de commencer la simulation principale : demander aux étudiants s'ils ont bien compris:</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 De bien regarder à </a:t>
            </a:r>
            <a:r>
              <a:rPr lang="fr-FR" b="1" dirty="0">
                <a:solidFill>
                  <a:schemeClr val="bg1"/>
                </a:solidFill>
              </a:rPr>
              <a:t>droite</a:t>
            </a:r>
            <a:r>
              <a:rPr lang="fr-FR" dirty="0">
                <a:solidFill>
                  <a:schemeClr val="bg1"/>
                </a:solidFill>
              </a:rPr>
              <a:t> et à </a:t>
            </a:r>
            <a:r>
              <a:rPr lang="fr-FR" b="1" dirty="0">
                <a:solidFill>
                  <a:schemeClr val="bg1"/>
                </a:solidFill>
              </a:rPr>
              <a:t>gauche</a:t>
            </a:r>
            <a:r>
              <a:rPr lang="fr-FR" dirty="0">
                <a:solidFill>
                  <a:schemeClr val="bg1"/>
                </a:solidFill>
              </a:rPr>
              <a:t>, car l’interlocuteur qui parle n’est pas forcément toujours dans l’axe de vision.</a:t>
            </a:r>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dirty="0">
                <a:solidFill>
                  <a:schemeClr val="bg1"/>
                </a:solidFill>
              </a:rPr>
              <a:t> Quand devront-ils parler (c’est-à-dire, quand le logiciel enregistre-t-il leur voix).  Ne parlait seulement quand  "  REC " apparait. </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36</a:t>
            </a:fld>
            <a:endParaRPr lang="fr-FR"/>
          </a:p>
        </p:txBody>
      </p:sp>
    </p:spTree>
    <p:extLst>
      <p:ext uri="{BB962C8B-B14F-4D97-AF65-F5344CB8AC3E}">
        <p14:creationId xmlns:p14="http://schemas.microsoft.com/office/powerpoint/2010/main" val="322088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 typeface="Symbol" pitchFamily="2" charset="2"/>
              <a:buChar char="Þ"/>
            </a:pPr>
            <a:r>
              <a:rPr lang="fr-FR" dirty="0"/>
              <a:t> Vérifier que les apprenants maîtrisent le poste de contrôle et comprennent la signification de chaque écran (zone) :</a:t>
            </a:r>
          </a:p>
          <a:p>
            <a:pPr marL="171450" indent="-171450">
              <a:buFont typeface="Symbol" pitchFamily="2" charset="2"/>
              <a:buChar char="Þ"/>
            </a:pPr>
            <a:endParaRPr lang="fr-FR" dirty="0"/>
          </a:p>
          <a:p>
            <a:pPr marL="628650" marR="0" lvl="1" indent="-171450" algn="l" defTabSz="914400" rtl="0" eaLnBrk="1" fontAlgn="auto" latinLnBrk="0" hangingPunct="1">
              <a:lnSpc>
                <a:spcPct val="100000"/>
              </a:lnSpc>
              <a:spcBef>
                <a:spcPts val="0"/>
              </a:spcBef>
              <a:spcAft>
                <a:spcPts val="0"/>
              </a:spcAft>
              <a:buClrTx/>
              <a:buSzTx/>
              <a:buFont typeface="Symbol" pitchFamily="2" charset="2"/>
              <a:buChar char="Þ"/>
              <a:tabLst/>
              <a:defRPr/>
            </a:pPr>
            <a:r>
              <a:rPr lang="fr-FR" b="1" dirty="0"/>
              <a:t>ZONE 1 :</a:t>
            </a:r>
            <a:r>
              <a:rPr lang="fr-FR" dirty="0"/>
              <a:t> La partie de gauche donne une vue d'ensemble des différents organes vitaux. En fonction de leurs couleurs, on peut en déduire un état de santé :</a:t>
            </a:r>
            <a:endParaRPr lang="fr-FR" b="1" dirty="0"/>
          </a:p>
          <a:p>
            <a:pPr lvl="2">
              <a:buFont typeface="Arial" panose="020B0604020202020204" pitchFamily="34" charset="0"/>
              <a:buChar char="•"/>
            </a:pPr>
            <a:r>
              <a:rPr lang="fr-FR" b="1" dirty="0"/>
              <a:t> Vert :</a:t>
            </a:r>
            <a:r>
              <a:rPr lang="fr-FR" dirty="0"/>
              <a:t>    Tout va bien.</a:t>
            </a:r>
          </a:p>
          <a:p>
            <a:pPr lvl="2">
              <a:buFont typeface="Arial" panose="020B0604020202020204" pitchFamily="34" charset="0"/>
              <a:buChar char="•"/>
            </a:pPr>
            <a:r>
              <a:rPr lang="fr-FR" b="1" dirty="0"/>
              <a:t> Jaune :</a:t>
            </a:r>
            <a:r>
              <a:rPr lang="fr-FR" dirty="0"/>
              <a:t> Il y a possiblement un dysfonctionnement.</a:t>
            </a:r>
          </a:p>
          <a:p>
            <a:pPr lvl="2">
              <a:buFont typeface="Arial" panose="020B0604020202020204" pitchFamily="34" charset="0"/>
              <a:buChar char="•"/>
            </a:pPr>
            <a:r>
              <a:rPr lang="fr-FR" b="1" dirty="0"/>
              <a:t> Rouge :</a:t>
            </a:r>
            <a:r>
              <a:rPr lang="fr-FR" dirty="0"/>
              <a:t> Ça ne fonctionne pas.</a:t>
            </a:r>
          </a:p>
          <a:p>
            <a:pPr lvl="2">
              <a:buFont typeface="Arial" panose="020B0604020202020204" pitchFamily="34" charset="0"/>
              <a:buChar char="•"/>
            </a:pPr>
            <a:endParaRPr lang="fr-FR" dirty="0"/>
          </a:p>
          <a:p>
            <a:pPr marL="628650" lvl="1" indent="-171450">
              <a:buFont typeface="Symbol" pitchFamily="2" charset="2"/>
              <a:buChar char="Þ"/>
            </a:pPr>
            <a:r>
              <a:rPr lang="fr-FR" dirty="0"/>
              <a:t> </a:t>
            </a:r>
            <a:r>
              <a:rPr lang="fr-FR" b="1" dirty="0"/>
              <a:t>ZONE 2</a:t>
            </a:r>
            <a:r>
              <a:rPr lang="fr-FR" dirty="0"/>
              <a:t> : Panneau de messages d'alerte : Des notifications de l'état de santé de tous les systèmes apparaissent ici au format textuel, par exemple lorsqu'une machine s'arrête ou redémarre.</a:t>
            </a:r>
          </a:p>
          <a:p>
            <a:pPr marL="628650" lvl="1" indent="-171450">
              <a:buFont typeface="Symbol" pitchFamily="2" charset="2"/>
              <a:buChar char="Þ"/>
            </a:pPr>
            <a:endParaRPr lang="fr-FR" dirty="0"/>
          </a:p>
          <a:p>
            <a:pPr marL="628650" lvl="1" indent="-171450">
              <a:buFont typeface="Symbol" pitchFamily="2" charset="2"/>
              <a:buChar char="Þ"/>
            </a:pPr>
            <a:r>
              <a:rPr lang="fr-FR" b="1" dirty="0"/>
              <a:t> ZONE 3 </a:t>
            </a:r>
            <a:r>
              <a:rPr lang="fr-FR" b="0" dirty="0"/>
              <a:t>: Écran de détection d'incendie (plus de détails sur la diapositive suivante).</a:t>
            </a:r>
          </a:p>
          <a:p>
            <a:pPr marL="628650" lvl="1" indent="-171450">
              <a:buFont typeface="Symbol" pitchFamily="2" charset="2"/>
              <a:buChar char="Þ"/>
            </a:pPr>
            <a:endParaRPr lang="fr-FR" dirty="0"/>
          </a:p>
          <a:p>
            <a:pPr marL="628650" lvl="1" indent="-171450">
              <a:buFont typeface="Symbol" pitchFamily="2" charset="2"/>
              <a:buChar char="Þ"/>
            </a:pPr>
            <a:r>
              <a:rPr lang="fr-FR" b="1" dirty="0"/>
              <a:t> ZONE 4:</a:t>
            </a:r>
            <a:r>
              <a:rPr lang="fr-FR" b="0" dirty="0"/>
              <a:t> Les appels téléphoniques apparaissent sur cet écran.</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37</a:t>
            </a:fld>
            <a:endParaRPr lang="fr-FR"/>
          </a:p>
        </p:txBody>
      </p:sp>
    </p:spTree>
    <p:extLst>
      <p:ext uri="{BB962C8B-B14F-4D97-AF65-F5344CB8AC3E}">
        <p14:creationId xmlns:p14="http://schemas.microsoft.com/office/powerpoint/2010/main" val="18698063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r>
              <a:rPr lang="fr-FR" b="0" i="0" dirty="0">
                <a:solidFill>
                  <a:srgbClr val="FFF8E2"/>
                </a:solidFill>
                <a:effectLst/>
                <a:highlight>
                  <a:srgbClr val="373633"/>
                </a:highlight>
                <a:latin typeface="ui-sans-serif"/>
              </a:rPr>
              <a:t>Chaque organe est représenté avec trois voyants à droite :</a:t>
            </a:r>
          </a:p>
          <a:p>
            <a:pPr lvl="1" algn="l"/>
            <a:r>
              <a:rPr lang="fr-FR" b="0" i="0" dirty="0">
                <a:solidFill>
                  <a:srgbClr val="FFF8E2"/>
                </a:solidFill>
                <a:effectLst/>
                <a:highlight>
                  <a:srgbClr val="373633"/>
                </a:highlight>
                <a:latin typeface="ui-sans-serif"/>
              </a:rPr>
              <a:t>- Quand le fonctionnement est nominal, un voyant vert est allumé en face de chaque système, et les deux autres voyants sont éteints (grisés). Si le voyant vert s'éteint, cela signifie que la connexion avec le capteur est rompue.</a:t>
            </a:r>
          </a:p>
          <a:p>
            <a:pPr lvl="1" algn="l"/>
            <a:r>
              <a:rPr lang="fr-FR" b="0" i="0" dirty="0">
                <a:solidFill>
                  <a:srgbClr val="FFF8E2"/>
                </a:solidFill>
                <a:effectLst/>
                <a:highlight>
                  <a:srgbClr val="373633"/>
                </a:highlight>
                <a:latin typeface="ui-sans-serif"/>
              </a:rPr>
              <a:t>- Quand le voyant tout à droite s’allume et clignote en rouge, cela indique une détection d’incendie sur l’organe concerné.</a:t>
            </a:r>
          </a:p>
          <a:p>
            <a:pPr lvl="1" algn="l"/>
            <a:r>
              <a:rPr lang="fr-FR" b="0" i="0" dirty="0">
                <a:solidFill>
                  <a:srgbClr val="FFF8E2"/>
                </a:solidFill>
                <a:effectLst/>
                <a:highlight>
                  <a:srgbClr val="373633"/>
                </a:highlight>
                <a:latin typeface="ui-sans-serif"/>
              </a:rPr>
              <a:t>- Le voyant du milieu sert en cas de réarmement. Il clignote en orange lorsqu’une procédure de réarmement est enclenchée.</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38</a:t>
            </a:fld>
            <a:endParaRPr lang="fr-FR"/>
          </a:p>
        </p:txBody>
      </p:sp>
    </p:spTree>
    <p:extLst>
      <p:ext uri="{BB962C8B-B14F-4D97-AF65-F5344CB8AC3E}">
        <p14:creationId xmlns:p14="http://schemas.microsoft.com/office/powerpoint/2010/main" val="1436955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None/>
            </a:pPr>
            <a:endParaRPr lang="fr-FR">
              <a:solidFill>
                <a:schemeClr val="bg1"/>
              </a:solidFill>
            </a:endParaRP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39</a:t>
            </a:fld>
            <a:endParaRPr lang="fr-FR"/>
          </a:p>
        </p:txBody>
      </p:sp>
    </p:spTree>
    <p:extLst>
      <p:ext uri="{BB962C8B-B14F-4D97-AF65-F5344CB8AC3E}">
        <p14:creationId xmlns:p14="http://schemas.microsoft.com/office/powerpoint/2010/main" val="459823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endParaRPr lang="fr-FR" sz="1200" b="0"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40</a:t>
            </a:fld>
            <a:endParaRPr lang="fr-FR"/>
          </a:p>
        </p:txBody>
      </p:sp>
    </p:spTree>
    <p:extLst>
      <p:ext uri="{BB962C8B-B14F-4D97-AF65-F5344CB8AC3E}">
        <p14:creationId xmlns:p14="http://schemas.microsoft.com/office/powerpoint/2010/main" val="35229542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B2D69EB-0585-43E5-85E8-E93FBE05D17B}" type="slidenum">
              <a:rPr lang="fr-FR" smtClean="0"/>
              <a:t>41</a:t>
            </a:fld>
            <a:endParaRPr lang="fr-FR"/>
          </a:p>
        </p:txBody>
      </p:sp>
    </p:spTree>
    <p:extLst>
      <p:ext uri="{BB962C8B-B14F-4D97-AF65-F5344CB8AC3E}">
        <p14:creationId xmlns:p14="http://schemas.microsoft.com/office/powerpoint/2010/main" val="16385518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effectLst/>
                <a:highlight>
                  <a:srgbClr val="808000"/>
                </a:highlight>
                <a:latin typeface="Calibri" panose="020F0502020204030204" pitchFamily="34" charset="0"/>
                <a:ea typeface="Calibri" panose="020F0502020204030204" pitchFamily="34" charset="0"/>
                <a:cs typeface="Times New Roman" panose="02020603050405020304" pitchFamily="18" charset="0"/>
              </a:rPr>
              <a:t>Suggestion : </a:t>
            </a:r>
          </a:p>
          <a:p>
            <a:r>
              <a:rPr lang="fr-FR" dirty="0"/>
              <a:t>Il est également possible de réfléchir aux caractéristiques des personnages et de demander avec lequel ils se sont sentis le plus ou le moins à l’aise, et pourquoi.</a:t>
            </a:r>
          </a:p>
        </p:txBody>
      </p:sp>
      <p:sp>
        <p:nvSpPr>
          <p:cNvPr id="4" name="Espace réservé du numéro de diapositive 3"/>
          <p:cNvSpPr>
            <a:spLocks noGrp="1"/>
          </p:cNvSpPr>
          <p:nvPr>
            <p:ph type="sldNum" sz="quarter" idx="5"/>
          </p:nvPr>
        </p:nvSpPr>
        <p:spPr/>
        <p:txBody>
          <a:bodyPr/>
          <a:lstStyle/>
          <a:p>
            <a:fld id="{6B2D69EB-0585-43E5-85E8-E93FBE05D17B}" type="slidenum">
              <a:rPr lang="fr-FR" smtClean="0"/>
              <a:t>43</a:t>
            </a:fld>
            <a:endParaRPr lang="fr-FR"/>
          </a:p>
        </p:txBody>
      </p:sp>
    </p:spTree>
    <p:extLst>
      <p:ext uri="{BB962C8B-B14F-4D97-AF65-F5344CB8AC3E}">
        <p14:creationId xmlns:p14="http://schemas.microsoft.com/office/powerpoint/2010/main" val="24958119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44</a:t>
            </a:fld>
            <a:endParaRPr lang="fr-FR"/>
          </a:p>
        </p:txBody>
      </p:sp>
    </p:spTree>
    <p:extLst>
      <p:ext uri="{BB962C8B-B14F-4D97-AF65-F5344CB8AC3E}">
        <p14:creationId xmlns:p14="http://schemas.microsoft.com/office/powerpoint/2010/main" val="1833077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6</a:t>
            </a:fld>
            <a:endParaRPr lang="fr-FR"/>
          </a:p>
        </p:txBody>
      </p:sp>
    </p:spTree>
    <p:extLst>
      <p:ext uri="{BB962C8B-B14F-4D97-AF65-F5344CB8AC3E}">
        <p14:creationId xmlns:p14="http://schemas.microsoft.com/office/powerpoint/2010/main" val="676530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B2D69EB-0585-43E5-85E8-E93FBE05D17B}" type="slidenum">
              <a:rPr lang="fr-FR" smtClean="0"/>
              <a:t>8</a:t>
            </a:fld>
            <a:endParaRPr lang="fr-FR"/>
          </a:p>
        </p:txBody>
      </p:sp>
    </p:spTree>
    <p:extLst>
      <p:ext uri="{BB962C8B-B14F-4D97-AF65-F5344CB8AC3E}">
        <p14:creationId xmlns:p14="http://schemas.microsoft.com/office/powerpoint/2010/main" val="3860787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B2D69EB-0585-43E5-85E8-E93FBE05D17B}" type="slidenum">
              <a:rPr lang="fr-FR" smtClean="0"/>
              <a:t>9</a:t>
            </a:fld>
            <a:endParaRPr lang="fr-FR"/>
          </a:p>
        </p:txBody>
      </p:sp>
    </p:spTree>
    <p:extLst>
      <p:ext uri="{BB962C8B-B14F-4D97-AF65-F5344CB8AC3E}">
        <p14:creationId xmlns:p14="http://schemas.microsoft.com/office/powerpoint/2010/main" val="3424128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B2D69EB-0585-43E5-85E8-E93FBE05D17B}" type="slidenum">
              <a:rPr lang="fr-FR" smtClean="0"/>
              <a:t>10</a:t>
            </a:fld>
            <a:endParaRPr lang="fr-FR"/>
          </a:p>
        </p:txBody>
      </p:sp>
    </p:spTree>
    <p:extLst>
      <p:ext uri="{BB962C8B-B14F-4D97-AF65-F5344CB8AC3E}">
        <p14:creationId xmlns:p14="http://schemas.microsoft.com/office/powerpoint/2010/main" val="3625311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11</a:t>
            </a:fld>
            <a:endParaRPr lang="fr-FR"/>
          </a:p>
        </p:txBody>
      </p:sp>
    </p:spTree>
    <p:extLst>
      <p:ext uri="{BB962C8B-B14F-4D97-AF65-F5344CB8AC3E}">
        <p14:creationId xmlns:p14="http://schemas.microsoft.com/office/powerpoint/2010/main" val="1165149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13</a:t>
            </a:fld>
            <a:endParaRPr lang="fr-FR"/>
          </a:p>
        </p:txBody>
      </p:sp>
    </p:spTree>
    <p:extLst>
      <p:ext uri="{BB962C8B-B14F-4D97-AF65-F5344CB8AC3E}">
        <p14:creationId xmlns:p14="http://schemas.microsoft.com/office/powerpoint/2010/main" val="2113201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Jacques TARDIF</a:t>
            </a: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18</a:t>
            </a:fld>
            <a:endParaRPr lang="fr-FR"/>
          </a:p>
        </p:txBody>
      </p:sp>
    </p:spTree>
    <p:extLst>
      <p:ext uri="{BB962C8B-B14F-4D97-AF65-F5344CB8AC3E}">
        <p14:creationId xmlns:p14="http://schemas.microsoft.com/office/powerpoint/2010/main" val="8371891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grenoble-em.com/" TargetMode="External"/><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verture avec photo">
    <p:spTree>
      <p:nvGrpSpPr>
        <p:cNvPr id="1" name=""/>
        <p:cNvGrpSpPr/>
        <p:nvPr/>
      </p:nvGrpSpPr>
      <p:grpSpPr>
        <a:xfrm>
          <a:off x="0" y="0"/>
          <a:ext cx="0" cy="0"/>
          <a:chOff x="0" y="0"/>
          <a:chExt cx="0" cy="0"/>
        </a:xfrm>
      </p:grpSpPr>
      <p:sp>
        <p:nvSpPr>
          <p:cNvPr id="20" name="Espace réservé pour une image  19"/>
          <p:cNvSpPr>
            <a:spLocks noGrp="1"/>
          </p:cNvSpPr>
          <p:nvPr>
            <p:ph type="pic" sz="quarter" idx="22"/>
          </p:nvPr>
        </p:nvSpPr>
        <p:spPr>
          <a:xfrm>
            <a:off x="0" y="0"/>
            <a:ext cx="12192000" cy="6858000"/>
          </a:xfrm>
          <a:prstGeom prst="rect">
            <a:avLst/>
          </a:prstGeom>
        </p:spPr>
        <p:txBody>
          <a:bodyPr/>
          <a:lstStyle>
            <a:lvl1pPr marL="0" indent="0">
              <a:buFontTx/>
              <a:buNone/>
              <a:defRPr b="1"/>
            </a:lvl1pPr>
          </a:lstStyle>
          <a:p>
            <a:endParaRPr lang="fr-FR"/>
          </a:p>
        </p:txBody>
      </p:sp>
      <p:pic>
        <p:nvPicPr>
          <p:cNvPr id="15" name="Image 12"/>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54931" y="3853755"/>
            <a:ext cx="141965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Espace réservé du texte 12"/>
          <p:cNvSpPr>
            <a:spLocks noGrp="1"/>
          </p:cNvSpPr>
          <p:nvPr>
            <p:ph type="body" sz="quarter" idx="21"/>
          </p:nvPr>
        </p:nvSpPr>
        <p:spPr>
          <a:xfrm>
            <a:off x="4450690" y="2643866"/>
            <a:ext cx="7201309" cy="1100369"/>
          </a:xfrm>
          <a:prstGeom prst="rect">
            <a:avLst/>
          </a:prstGeom>
        </p:spPr>
        <p:txBody>
          <a:bodyPr lIns="0" tIns="0" rIns="0" bIns="0"/>
          <a:lstStyle>
            <a:lvl1pPr marL="0" indent="0" algn="r">
              <a:buNone/>
              <a:defRPr sz="4800" b="1" i="0" cap="all" baseline="0">
                <a:solidFill>
                  <a:schemeClr val="bg1"/>
                </a:solidFill>
                <a:latin typeface="Arial" panose="020B0604020202020204" pitchFamily="34" charset="0"/>
                <a:cs typeface="Arial"/>
              </a:defRPr>
            </a:lvl1pPr>
            <a:lvl2pPr>
              <a:defRPr sz="4267">
                <a:solidFill>
                  <a:schemeClr val="bg1"/>
                </a:solidFill>
              </a:defRPr>
            </a:lvl2pPr>
            <a:lvl3pPr>
              <a:defRPr sz="1467" baseline="0">
                <a:solidFill>
                  <a:schemeClr val="bg1"/>
                </a:solidFill>
              </a:defRPr>
            </a:lvl3pPr>
          </a:lstStyle>
          <a:p>
            <a:pPr lvl="0"/>
            <a:r>
              <a:rPr lang="fr-FR"/>
              <a:t>Modifiez les styles du texte du masque</a:t>
            </a:r>
          </a:p>
        </p:txBody>
      </p:sp>
    </p:spTree>
    <p:extLst>
      <p:ext uri="{BB962C8B-B14F-4D97-AF65-F5344CB8AC3E}">
        <p14:creationId xmlns:p14="http://schemas.microsoft.com/office/powerpoint/2010/main" val="4016896525"/>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e 2 colonnes ">
    <p:spTree>
      <p:nvGrpSpPr>
        <p:cNvPr id="1" name=""/>
        <p:cNvGrpSpPr/>
        <p:nvPr/>
      </p:nvGrpSpPr>
      <p:grpSpPr>
        <a:xfrm>
          <a:off x="0" y="0"/>
          <a:ext cx="0" cy="0"/>
          <a:chOff x="0" y="0"/>
          <a:chExt cx="0" cy="0"/>
        </a:xfrm>
      </p:grpSpPr>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11" hasCustomPrompt="1"/>
          </p:nvPr>
        </p:nvSpPr>
        <p:spPr>
          <a:xfrm>
            <a:off x="6366001" y="1602350"/>
            <a:ext cx="5285999" cy="4715650"/>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0" cap="none" baseline="0">
                <a:latin typeface="KG Blank Space Solid" panose="02000000000000000000" pitchFamily="2" charset="0"/>
              </a:defRPr>
            </a:lvl1pPr>
          </a:lstStyle>
          <a:p>
            <a:r>
              <a:rPr lang="fr-FR"/>
              <a:t>Modifiez le style du titre</a:t>
            </a:r>
          </a:p>
        </p:txBody>
      </p:sp>
      <p:sp>
        <p:nvSpPr>
          <p:cNvPr id="13" name="Espace réservé du contenu 3">
            <a:extLst>
              <a:ext uri="{FF2B5EF4-FFF2-40B4-BE49-F238E27FC236}">
                <a16:creationId xmlns:a16="http://schemas.microsoft.com/office/drawing/2014/main" id="{97138148-A3EF-4385-895F-914BF413C76B}"/>
              </a:ext>
            </a:extLst>
          </p:cNvPr>
          <p:cNvSpPr>
            <a:spLocks noGrp="1"/>
          </p:cNvSpPr>
          <p:nvPr>
            <p:ph sz="half" idx="12" hasCustomPrompt="1"/>
          </p:nvPr>
        </p:nvSpPr>
        <p:spPr>
          <a:xfrm>
            <a:off x="540000" y="1602350"/>
            <a:ext cx="5285999" cy="4715650"/>
          </a:xfrm>
          <a:prstGeom prst="roundRect">
            <a:avLst/>
          </a:prstGeom>
          <a:ln>
            <a:solidFill>
              <a:schemeClr val="accent1"/>
            </a:solidFill>
          </a:ln>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3372554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e 3 colonnes ">
    <p:spTree>
      <p:nvGrpSpPr>
        <p:cNvPr id="1" name=""/>
        <p:cNvGrpSpPr/>
        <p:nvPr/>
      </p:nvGrpSpPr>
      <p:grpSpPr>
        <a:xfrm>
          <a:off x="0" y="0"/>
          <a:ext cx="0" cy="0"/>
          <a:chOff x="0" y="0"/>
          <a:chExt cx="0" cy="0"/>
        </a:xfrm>
      </p:grpSpPr>
      <p:sp>
        <p:nvSpPr>
          <p:cNvPr id="13" name="Espace réservé du contenu 3">
            <a:extLst>
              <a:ext uri="{FF2B5EF4-FFF2-40B4-BE49-F238E27FC236}">
                <a16:creationId xmlns:a16="http://schemas.microsoft.com/office/drawing/2014/main" id="{97138148-A3EF-4385-895F-914BF413C76B}"/>
              </a:ext>
            </a:extLst>
          </p:cNvPr>
          <p:cNvSpPr>
            <a:spLocks noGrp="1"/>
          </p:cNvSpPr>
          <p:nvPr>
            <p:ph sz="half" idx="10" hasCustomPrompt="1"/>
          </p:nvPr>
        </p:nvSpPr>
        <p:spPr>
          <a:xfrm>
            <a:off x="4421674" y="1589816"/>
            <a:ext cx="3348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0"/>
            <a:r>
              <a:rPr lang="fr-FR"/>
              <a:t>Mise en avant Arial </a:t>
            </a:r>
            <a:r>
              <a:rPr lang="fr-FR" err="1"/>
              <a:t>bold</a:t>
            </a:r>
            <a:r>
              <a:rPr lang="fr-FR"/>
              <a:t> 18pt</a:t>
            </a:r>
          </a:p>
          <a:p>
            <a:pPr lvl="0"/>
            <a:r>
              <a:rPr lang="fr-FR"/>
              <a:t>Sous-titre Arial Bold 22pt</a:t>
            </a:r>
          </a:p>
        </p:txBody>
      </p:sp>
      <p:sp>
        <p:nvSpPr>
          <p:cNvPr id="19" name="Espace réservé du contenu 3">
            <a:extLst>
              <a:ext uri="{FF2B5EF4-FFF2-40B4-BE49-F238E27FC236}">
                <a16:creationId xmlns:a16="http://schemas.microsoft.com/office/drawing/2014/main" id="{97138148-A3EF-4385-895F-914BF413C76B}"/>
              </a:ext>
            </a:extLst>
          </p:cNvPr>
          <p:cNvSpPr>
            <a:spLocks noGrp="1"/>
          </p:cNvSpPr>
          <p:nvPr>
            <p:ph sz="half" idx="11"/>
          </p:nvPr>
        </p:nvSpPr>
        <p:spPr>
          <a:xfrm>
            <a:off x="8303349" y="1589816"/>
            <a:ext cx="3348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buFontTx/>
              <a:buNone/>
              <a:defRPr sz="1800" b="0" i="0" baseline="0">
                <a:latin typeface="Arial" panose="020B0604020202020204" pitchFamily="34" charset="0"/>
                <a:cs typeface="Arial" panose="020B0604020202020204" pitchFamily="34" charset="0"/>
              </a:defRPr>
            </a:lvl2pPr>
            <a:lvl3pPr marL="0" indent="0">
              <a:lnSpc>
                <a:spcPct val="100000"/>
              </a:lnSpc>
              <a:spcBef>
                <a:spcPts val="0"/>
              </a:spcBef>
              <a:buFontTx/>
              <a:buNone/>
              <a:defRPr sz="1800" b="0" i="0"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Modifier les styles du texte du masque</a:t>
            </a:r>
          </a:p>
          <a:p>
            <a:pPr lvl="1"/>
            <a:r>
              <a:rPr lang="fr-FR"/>
              <a:t>Deuxième niveau</a:t>
            </a:r>
          </a:p>
          <a:p>
            <a:pPr lvl="2"/>
            <a:r>
              <a:rPr lang="fr-FR"/>
              <a:t>Troisième niveau</a:t>
            </a: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Arial" panose="020B0604020202020204" pitchFamily="34" charset="0"/>
              </a:defRPr>
            </a:lvl1pPr>
          </a:lstStyle>
          <a:p>
            <a:r>
              <a:rPr lang="fr-FR"/>
              <a:t>Modifiez le style du titre</a:t>
            </a:r>
          </a:p>
        </p:txBody>
      </p:sp>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12" hasCustomPrompt="1"/>
          </p:nvPr>
        </p:nvSpPr>
        <p:spPr>
          <a:xfrm>
            <a:off x="550401" y="1589816"/>
            <a:ext cx="3348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0"/>
            <a:r>
              <a:rPr lang="fr-FR"/>
              <a:t>Mise en avant Arial </a:t>
            </a:r>
            <a:r>
              <a:rPr lang="fr-FR" err="1"/>
              <a:t>bold</a:t>
            </a:r>
            <a:r>
              <a:rPr lang="fr-FR"/>
              <a:t> 18pt</a:t>
            </a:r>
          </a:p>
          <a:p>
            <a:pPr lvl="0"/>
            <a:r>
              <a:rPr lang="fr-FR"/>
              <a:t>Sous-titre Arial Bold 22pt</a:t>
            </a:r>
          </a:p>
        </p:txBody>
      </p:sp>
    </p:spTree>
    <p:extLst>
      <p:ext uri="{BB962C8B-B14F-4D97-AF65-F5344CB8AC3E}">
        <p14:creationId xmlns:p14="http://schemas.microsoft.com/office/powerpoint/2010/main" val="1637388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4 colonnes ">
    <p:spTree>
      <p:nvGrpSpPr>
        <p:cNvPr id="1" name=""/>
        <p:cNvGrpSpPr/>
        <p:nvPr/>
      </p:nvGrpSpPr>
      <p:grpSpPr>
        <a:xfrm>
          <a:off x="0" y="0"/>
          <a:ext cx="0" cy="0"/>
          <a:chOff x="0" y="0"/>
          <a:chExt cx="0" cy="0"/>
        </a:xfrm>
      </p:grpSpPr>
      <p:sp>
        <p:nvSpPr>
          <p:cNvPr id="11" name="Espace réservé du contenu 3">
            <a:extLst>
              <a:ext uri="{FF2B5EF4-FFF2-40B4-BE49-F238E27FC236}">
                <a16:creationId xmlns:a16="http://schemas.microsoft.com/office/drawing/2014/main" id="{97138148-A3EF-4385-895F-914BF413C76B}"/>
              </a:ext>
            </a:extLst>
          </p:cNvPr>
          <p:cNvSpPr>
            <a:spLocks noGrp="1"/>
          </p:cNvSpPr>
          <p:nvPr userDrawn="1">
            <p:ph sz="half" idx="2" hasCustomPrompt="1"/>
          </p:nvPr>
        </p:nvSpPr>
        <p:spPr>
          <a:xfrm>
            <a:off x="539999" y="1589816"/>
            <a:ext cx="2376000" cy="4715650"/>
          </a:xfrm>
          <a:prstGeom prst="rect">
            <a:avLst/>
          </a:prstGeom>
          <a:ln>
            <a:noFill/>
          </a:ln>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20" name="Espace réservé du contenu 3">
            <a:extLst>
              <a:ext uri="{FF2B5EF4-FFF2-40B4-BE49-F238E27FC236}">
                <a16:creationId xmlns:a16="http://schemas.microsoft.com/office/drawing/2014/main" id="{97138148-A3EF-4385-895F-914BF413C76B}"/>
              </a:ext>
            </a:extLst>
          </p:cNvPr>
          <p:cNvSpPr>
            <a:spLocks noGrp="1"/>
          </p:cNvSpPr>
          <p:nvPr>
            <p:ph sz="half" idx="10" hasCustomPrompt="1"/>
          </p:nvPr>
        </p:nvSpPr>
        <p:spPr>
          <a:xfrm>
            <a:off x="3452000" y="1589816"/>
            <a:ext cx="2376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
        <p:nvSpPr>
          <p:cNvPr id="21" name="Espace réservé du contenu 3">
            <a:extLst>
              <a:ext uri="{FF2B5EF4-FFF2-40B4-BE49-F238E27FC236}">
                <a16:creationId xmlns:a16="http://schemas.microsoft.com/office/drawing/2014/main" id="{97138148-A3EF-4385-895F-914BF413C76B}"/>
              </a:ext>
            </a:extLst>
          </p:cNvPr>
          <p:cNvSpPr>
            <a:spLocks noGrp="1"/>
          </p:cNvSpPr>
          <p:nvPr>
            <p:ph sz="half" idx="11" hasCustomPrompt="1"/>
          </p:nvPr>
        </p:nvSpPr>
        <p:spPr>
          <a:xfrm>
            <a:off x="6364001" y="1589816"/>
            <a:ext cx="2376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
        <p:nvSpPr>
          <p:cNvPr id="22" name="Espace réservé du contenu 3">
            <a:extLst>
              <a:ext uri="{FF2B5EF4-FFF2-40B4-BE49-F238E27FC236}">
                <a16:creationId xmlns:a16="http://schemas.microsoft.com/office/drawing/2014/main" id="{97138148-A3EF-4385-895F-914BF413C76B}"/>
              </a:ext>
            </a:extLst>
          </p:cNvPr>
          <p:cNvSpPr>
            <a:spLocks noGrp="1"/>
          </p:cNvSpPr>
          <p:nvPr>
            <p:ph sz="half" idx="12" hasCustomPrompt="1"/>
          </p:nvPr>
        </p:nvSpPr>
        <p:spPr>
          <a:xfrm>
            <a:off x="9276001" y="1589816"/>
            <a:ext cx="2376000" cy="4715650"/>
          </a:xfrm>
          <a:prstGeom prst="rect">
            <a:avLst/>
          </a:prstGeom>
        </p:spPr>
        <p:txBody>
          <a:bodyPr lIns="0" tIns="0" rIns="0" bIns="0"/>
          <a:lstStyle>
            <a:lvl1pPr marL="0" indent="0">
              <a:lnSpc>
                <a:spcPct val="100000"/>
              </a:lnSpc>
              <a:spcBef>
                <a:spcPts val="0"/>
              </a:spcBef>
              <a:buFontTx/>
              <a:buNone/>
              <a:defRPr sz="1800" b="0" i="0" cap="none" baseline="0">
                <a:solidFill>
                  <a:schemeClr val="tx1"/>
                </a:solidFill>
                <a:latin typeface="Arial" panose="020B0604020202020204" pitchFamily="34" charset="0"/>
                <a:cs typeface="Arial" panose="020B0604020202020204" pitchFamily="34" charset="0"/>
              </a:defRPr>
            </a:lvl1pPr>
            <a:lvl2pPr marL="0">
              <a:lnSpc>
                <a:spcPct val="100000"/>
              </a:lnSpc>
              <a:spcBef>
                <a:spcPts val="0"/>
              </a:spcBef>
              <a:defRPr sz="1800" b="0" i="0" baseline="0">
                <a:latin typeface="+mn-lt"/>
                <a:cs typeface="Arial" panose="020B0604020202020204" pitchFamily="34" charset="0"/>
              </a:defRPr>
            </a:lvl2pPr>
            <a:lvl3pPr marL="0">
              <a:lnSpc>
                <a:spcPct val="100000"/>
              </a:lnSpc>
              <a:spcBef>
                <a:spcPts val="0"/>
              </a:spcBef>
              <a:defRPr sz="1800" b="0" i="0" baseline="0">
                <a:latin typeface="+mn-lt"/>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a:t>
            </a:r>
            <a:br>
              <a:rPr lang="fr-FR"/>
            </a:br>
            <a:r>
              <a:rPr lang="fr-FR"/>
              <a:t>Arial 18pt</a:t>
            </a:r>
          </a:p>
          <a:p>
            <a:pPr lvl="0"/>
            <a:endParaRPr lang="fr-FR"/>
          </a:p>
          <a:p>
            <a:pPr lvl="0"/>
            <a:r>
              <a:rPr lang="fr-FR"/>
              <a:t>Mise en avant</a:t>
            </a:r>
            <a:br>
              <a:rPr lang="fr-FR"/>
            </a:br>
            <a:r>
              <a:rPr lang="fr-FR"/>
              <a:t>Arial </a:t>
            </a:r>
            <a:r>
              <a:rPr lang="fr-FR" err="1"/>
              <a:t>bold</a:t>
            </a:r>
            <a:r>
              <a:rPr lang="fr-FR"/>
              <a:t> 18pt</a:t>
            </a:r>
          </a:p>
          <a:p>
            <a:pPr lvl="0"/>
            <a:endParaRPr lang="fr-FR"/>
          </a:p>
          <a:p>
            <a:pPr lvl="0"/>
            <a:r>
              <a:rPr lang="fr-FR"/>
              <a:t>Sous-titre</a:t>
            </a:r>
            <a:br>
              <a:rPr lang="fr-FR"/>
            </a:br>
            <a:r>
              <a:rPr lang="fr-FR"/>
              <a:t>Arial Bold 22pt</a:t>
            </a:r>
          </a:p>
        </p:txBody>
      </p:sp>
    </p:spTree>
    <p:extLst>
      <p:ext uri="{BB962C8B-B14F-4D97-AF65-F5344CB8AC3E}">
        <p14:creationId xmlns:p14="http://schemas.microsoft.com/office/powerpoint/2010/main" val="13952295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rtrait">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1" y="3092944"/>
            <a:ext cx="4995199" cy="672112"/>
          </a:xfrm>
          <a:prstGeom prst="rect">
            <a:avLst/>
          </a:prstGeom>
        </p:spPr>
        <p:txBody>
          <a:bodyPr lIns="0" tIns="0" rIns="0" bIns="0" anchor="b"/>
          <a:lstStyle>
            <a:lvl1pPr marL="0" indent="0">
              <a:spcBef>
                <a:spcPts val="0"/>
              </a:spcBef>
              <a:spcAft>
                <a:spcPts val="600"/>
              </a:spcAft>
              <a:buFontTx/>
              <a:buNone/>
              <a:defRPr sz="1800" b="0" cap="none" baseline="0">
                <a:solidFill>
                  <a:schemeClr val="tx1"/>
                </a:solidFill>
                <a:latin typeface="Arial" panose="020B0604020202020204" pitchFamily="34" charset="0"/>
              </a:defRPr>
            </a:lvl1pPr>
            <a:lvl2pPr marL="0" indent="0">
              <a:spcBef>
                <a:spcPts val="0"/>
              </a:spcBef>
              <a:buFontTx/>
              <a:buNone/>
              <a:defRPr sz="1800">
                <a:latin typeface="Arial" panose="020B0604020202020204" pitchFamily="34" charset="0"/>
                <a:cs typeface="Arial" panose="020B0604020202020204" pitchFamily="34" charset="0"/>
              </a:defRPr>
            </a:lvl2pPr>
            <a:lvl3pPr marL="180000">
              <a:defRPr sz="16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Prénom NOM</a:t>
            </a:r>
          </a:p>
          <a:p>
            <a:pPr lvl="1"/>
            <a:r>
              <a:rPr lang="fr-FR"/>
              <a:t>Descriptif</a:t>
            </a:r>
          </a:p>
        </p:txBody>
      </p:sp>
    </p:spTree>
    <p:extLst>
      <p:ext uri="{BB962C8B-B14F-4D97-AF65-F5344CB8AC3E}">
        <p14:creationId xmlns:p14="http://schemas.microsoft.com/office/powerpoint/2010/main" val="393664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itation">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1" y="5645888"/>
            <a:ext cx="4995199" cy="672112"/>
          </a:xfrm>
          <a:prstGeom prst="rect">
            <a:avLst/>
          </a:prstGeom>
        </p:spPr>
        <p:txBody>
          <a:bodyPr lIns="0" tIns="0" rIns="0" bIns="0" anchor="b"/>
          <a:lstStyle>
            <a:lvl1pPr marL="0" indent="0">
              <a:spcBef>
                <a:spcPts val="0"/>
              </a:spcBef>
              <a:spcAft>
                <a:spcPts val="600"/>
              </a:spcAft>
              <a:buFontTx/>
              <a:buNone/>
              <a:defRPr sz="1800" b="0" cap="none" baseline="0">
                <a:solidFill>
                  <a:schemeClr val="tx1"/>
                </a:solidFill>
                <a:latin typeface="Arial" panose="020B0604020202020204" pitchFamily="34" charset="0"/>
                <a:cs typeface="Arial" panose="020B0604020202020204" pitchFamily="34" charset="0"/>
              </a:defRPr>
            </a:lvl1pPr>
            <a:lvl2pPr marL="0" indent="0">
              <a:spcBef>
                <a:spcPts val="0"/>
              </a:spcBef>
              <a:buFontTx/>
              <a:buNone/>
              <a:defRPr sz="1800">
                <a:latin typeface="Arial" panose="020B0604020202020204" pitchFamily="34" charset="0"/>
                <a:cs typeface="Arial" panose="020B0604020202020204" pitchFamily="34" charset="0"/>
              </a:defRPr>
            </a:lvl2pPr>
            <a:lvl3pPr marL="180000">
              <a:defRPr sz="16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Prénom NOM</a:t>
            </a:r>
          </a:p>
          <a:p>
            <a:pPr lvl="1"/>
            <a:r>
              <a:rPr lang="fr-FR"/>
              <a:t>Descriptif</a:t>
            </a:r>
          </a:p>
        </p:txBody>
      </p:sp>
      <p:sp>
        <p:nvSpPr>
          <p:cNvPr id="11" name="Espace réservé du texte 10"/>
          <p:cNvSpPr>
            <a:spLocks noGrp="1"/>
          </p:cNvSpPr>
          <p:nvPr>
            <p:ph type="body" sz="quarter" idx="11" hasCustomPrompt="1"/>
          </p:nvPr>
        </p:nvSpPr>
        <p:spPr>
          <a:xfrm>
            <a:off x="6646400" y="540001"/>
            <a:ext cx="5005849" cy="4578099"/>
          </a:xfrm>
          <a:prstGeom prst="rect">
            <a:avLst/>
          </a:prstGeom>
        </p:spPr>
        <p:txBody>
          <a:bodyPr/>
          <a:lstStyle>
            <a:lvl1pPr marL="0" indent="0">
              <a:buFontTx/>
              <a:buNone/>
              <a:defRPr sz="1800" i="1" cap="none">
                <a:solidFill>
                  <a:srgbClr val="000000"/>
                </a:solidFill>
                <a:latin typeface="Arial" panose="020B0604020202020204" pitchFamily="34" charset="0"/>
                <a:cs typeface="Arial" panose="020B0604020202020204" pitchFamily="34" charset="0"/>
              </a:defRPr>
            </a:lvl1pPr>
          </a:lstStyle>
          <a:p>
            <a:pPr lvl="0"/>
            <a:r>
              <a:rPr lang="fr-FR"/>
              <a:t>« Citation »</a:t>
            </a:r>
          </a:p>
        </p:txBody>
      </p:sp>
    </p:spTree>
    <p:extLst>
      <p:ext uri="{BB962C8B-B14F-4D97-AF65-F5344CB8AC3E}">
        <p14:creationId xmlns:p14="http://schemas.microsoft.com/office/powerpoint/2010/main" val="24388317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2" name="Espace réservé du numéro de diapositive 5">
            <a:extLst>
              <a:ext uri="{FF2B5EF4-FFF2-40B4-BE49-F238E27FC236}">
                <a16:creationId xmlns:a16="http://schemas.microsoft.com/office/drawing/2014/main" id="{AB6C4E1F-1FF4-A33C-DBD8-200E7191EC8F}"/>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a:t>
            </a:fld>
            <a:endParaRPr lang="fr-FR"/>
          </a:p>
        </p:txBody>
      </p:sp>
    </p:spTree>
    <p:extLst>
      <p:ext uri="{BB962C8B-B14F-4D97-AF65-F5344CB8AC3E}">
        <p14:creationId xmlns:p14="http://schemas.microsoft.com/office/powerpoint/2010/main" val="1841747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6957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Arial" panose="020B0604020202020204" pitchFamily="34" charset="0"/>
              </a:defRPr>
            </a:lvl1pPr>
          </a:lstStyle>
          <a:p>
            <a:r>
              <a:rPr lang="fr-FR"/>
              <a:t>Modifiez le style du titre</a:t>
            </a:r>
          </a:p>
        </p:txBody>
      </p:sp>
    </p:spTree>
    <p:extLst>
      <p:ext uri="{BB962C8B-B14F-4D97-AF65-F5344CB8AC3E}">
        <p14:creationId xmlns:p14="http://schemas.microsoft.com/office/powerpoint/2010/main" val="32721825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age de fin">
    <p:bg>
      <p:bgPr>
        <a:solidFill>
          <a:schemeClr val="accent1"/>
        </a:solidFill>
        <a:effectLst/>
      </p:bgPr>
    </p:bg>
    <p:spTree>
      <p:nvGrpSpPr>
        <p:cNvPr id="1" name=""/>
        <p:cNvGrpSpPr/>
        <p:nvPr/>
      </p:nvGrpSpPr>
      <p:grpSpPr>
        <a:xfrm>
          <a:off x="0" y="0"/>
          <a:ext cx="0" cy="0"/>
          <a:chOff x="0" y="0"/>
          <a:chExt cx="0" cy="0"/>
        </a:xfrm>
      </p:grpSpPr>
      <p:sp>
        <p:nvSpPr>
          <p:cNvPr id="2" name="ZoneTexte 1">
            <a:hlinkClick r:id="rId2"/>
          </p:cNvPr>
          <p:cNvSpPr txBox="1"/>
          <p:nvPr userDrawn="1"/>
        </p:nvSpPr>
        <p:spPr>
          <a:xfrm>
            <a:off x="2914621" y="5030747"/>
            <a:ext cx="4390768" cy="1554272"/>
          </a:xfrm>
          <a:prstGeom prst="rect">
            <a:avLst/>
          </a:prstGeom>
          <a:noFill/>
          <a:ln>
            <a:noFill/>
          </a:ln>
        </p:spPr>
        <p:txBody>
          <a:bodyPr wrap="square" lIns="0" tIns="0" rIns="0" bIns="0" rtlCol="0">
            <a:spAutoFit/>
          </a:bodyPr>
          <a:lstStyle/>
          <a:p>
            <a:r>
              <a:rPr lang="fr-FR" sz="1000">
                <a:solidFill>
                  <a:schemeClr val="bg1"/>
                </a:solidFill>
              </a:rPr>
              <a:t>12</a:t>
            </a:r>
            <a:r>
              <a:rPr lang="fr-FR" sz="1000" baseline="0">
                <a:solidFill>
                  <a:schemeClr val="bg1"/>
                </a:solidFill>
              </a:rPr>
              <a:t> rue </a:t>
            </a:r>
            <a:r>
              <a:rPr lang="fr-FR" sz="1000" baseline="0">
                <a:solidFill>
                  <a:schemeClr val="bg1"/>
                </a:solidFill>
                <a:latin typeface="Arial" panose="020B0604020202020204" pitchFamily="34" charset="0"/>
                <a:cs typeface="Arial" panose="020B0604020202020204" pitchFamily="34" charset="0"/>
              </a:rPr>
              <a:t>Pierre</a:t>
            </a:r>
            <a:r>
              <a:rPr lang="fr-FR" sz="1000" baseline="0">
                <a:solidFill>
                  <a:schemeClr val="bg1"/>
                </a:solidFill>
              </a:rPr>
              <a:t> Sémard</a:t>
            </a:r>
          </a:p>
          <a:p>
            <a:r>
              <a:rPr lang="fr-FR" sz="1000" baseline="0">
                <a:solidFill>
                  <a:schemeClr val="bg1"/>
                </a:solidFill>
              </a:rPr>
              <a:t>38000 Grenoble – France</a:t>
            </a:r>
          </a:p>
          <a:p>
            <a:pPr>
              <a:spcAft>
                <a:spcPts val="300"/>
              </a:spcAft>
            </a:pPr>
            <a:r>
              <a:rPr lang="fr-FR" sz="1000" baseline="0">
                <a:solidFill>
                  <a:schemeClr val="bg1"/>
                </a:solidFill>
              </a:rPr>
              <a:t>+33 4 76 70 60 60</a:t>
            </a:r>
          </a:p>
          <a:p>
            <a:r>
              <a:rPr lang="fr-FR" sz="1000" baseline="0">
                <a:solidFill>
                  <a:schemeClr val="bg1"/>
                </a:solidFill>
              </a:rPr>
              <a:t>98 rue Didot</a:t>
            </a:r>
          </a:p>
          <a:p>
            <a:pPr>
              <a:spcAft>
                <a:spcPts val="300"/>
              </a:spcAft>
            </a:pPr>
            <a:r>
              <a:rPr lang="fr-FR" sz="1000" baseline="0">
                <a:solidFill>
                  <a:schemeClr val="bg1"/>
                </a:solidFill>
              </a:rPr>
              <a:t>75014 Paris</a:t>
            </a:r>
          </a:p>
          <a:p>
            <a:r>
              <a:rPr lang="fr-FR" sz="1000" baseline="0">
                <a:solidFill>
                  <a:schemeClr val="bg1"/>
                </a:solidFill>
              </a:rPr>
              <a:t>info@grenoble-em.com</a:t>
            </a:r>
          </a:p>
          <a:p>
            <a:endParaRPr lang="fr-FR" sz="1000" baseline="0">
              <a:solidFill>
                <a:schemeClr val="bg1"/>
              </a:solidFill>
            </a:endParaRPr>
          </a:p>
          <a:p>
            <a:r>
              <a:rPr lang="fr-FR" sz="1200" b="1" baseline="0">
                <a:solidFill>
                  <a:schemeClr val="bg1"/>
                </a:solidFill>
                <a:latin typeface="Arial" panose="020B0604020202020204" pitchFamily="34" charset="0"/>
              </a:rPr>
              <a:t>grenoble-em.com</a:t>
            </a:r>
            <a:r>
              <a:rPr lang="fr-FR" sz="1000" b="1" baseline="0">
                <a:solidFill>
                  <a:schemeClr val="bg1"/>
                </a:solidFill>
                <a:latin typeface="Arial" panose="020B0604020202020204" pitchFamily="34" charset="0"/>
              </a:rPr>
              <a:t> </a:t>
            </a:r>
          </a:p>
          <a:p>
            <a:endParaRPr lang="fr-FR" sz="1400">
              <a:solidFill>
                <a:schemeClr val="bg1"/>
              </a:solidFill>
            </a:endParaRPr>
          </a:p>
        </p:txBody>
      </p:sp>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14478" y="5030747"/>
            <a:ext cx="2160000" cy="335062"/>
          </a:xfrm>
          <a:prstGeom prst="rect">
            <a:avLst/>
          </a:prstGeom>
        </p:spPr>
      </p:pic>
      <p:pic>
        <p:nvPicPr>
          <p:cNvPr id="6" name="Image 5"/>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14478" y="5664875"/>
            <a:ext cx="864000" cy="337418"/>
          </a:xfrm>
          <a:prstGeom prst="rect">
            <a:avLst/>
          </a:prstGeom>
        </p:spPr>
      </p:pic>
      <p:cxnSp>
        <p:nvCxnSpPr>
          <p:cNvPr id="8" name="Connecteur droit 7"/>
          <p:cNvCxnSpPr/>
          <p:nvPr userDrawn="1"/>
        </p:nvCxnSpPr>
        <p:spPr>
          <a:xfrm>
            <a:off x="2914621" y="4759557"/>
            <a:ext cx="1677927"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userDrawn="1"/>
        </p:nvCxnSpPr>
        <p:spPr>
          <a:xfrm>
            <a:off x="5414478" y="4759558"/>
            <a:ext cx="2160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Image 12"/>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554931" y="3853755"/>
            <a:ext cx="141965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Image 15"/>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635270" y="5117873"/>
            <a:ext cx="2088000" cy="1436488"/>
          </a:xfrm>
          <a:prstGeom prst="rect">
            <a:avLst/>
          </a:prstGeom>
        </p:spPr>
      </p:pic>
    </p:spTree>
    <p:extLst>
      <p:ext uri="{BB962C8B-B14F-4D97-AF65-F5344CB8AC3E}">
        <p14:creationId xmlns:p14="http://schemas.microsoft.com/office/powerpoint/2010/main" val="37573069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G noir 1">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259677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uverture sans photo">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pic>
        <p:nvPicPr>
          <p:cNvPr id="10" name="Imag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45814" y="-9144"/>
            <a:ext cx="7946186" cy="6879844"/>
          </a:xfrm>
          <a:prstGeom prst="rect">
            <a:avLst/>
          </a:prstGeom>
        </p:spPr>
      </p:pic>
      <p:pic>
        <p:nvPicPr>
          <p:cNvPr id="9" name="Imag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auto">
          <a:xfrm>
            <a:off x="554932" y="3853755"/>
            <a:ext cx="1420561"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Espace réservé du texte 12"/>
          <p:cNvSpPr>
            <a:spLocks noGrp="1"/>
          </p:cNvSpPr>
          <p:nvPr>
            <p:ph type="body" sz="quarter" idx="21"/>
          </p:nvPr>
        </p:nvSpPr>
        <p:spPr>
          <a:xfrm>
            <a:off x="4450690" y="2643866"/>
            <a:ext cx="7201309" cy="1100369"/>
          </a:xfrm>
          <a:prstGeom prst="rect">
            <a:avLst/>
          </a:prstGeom>
        </p:spPr>
        <p:txBody>
          <a:bodyPr lIns="0" tIns="0" rIns="0" bIns="0"/>
          <a:lstStyle>
            <a:lvl1pPr marL="0" indent="0" algn="r">
              <a:buNone/>
              <a:defRPr sz="4800" b="1" i="0" cap="all" baseline="0">
                <a:solidFill>
                  <a:schemeClr val="bg1"/>
                </a:solidFill>
                <a:latin typeface="Arial" panose="020B0604020202020204" pitchFamily="34" charset="0"/>
                <a:cs typeface="Arial"/>
              </a:defRPr>
            </a:lvl1pPr>
            <a:lvl2pPr>
              <a:defRPr sz="4267">
                <a:solidFill>
                  <a:schemeClr val="bg1"/>
                </a:solidFill>
              </a:defRPr>
            </a:lvl2pPr>
            <a:lvl3pPr>
              <a:defRPr sz="1467" baseline="0">
                <a:solidFill>
                  <a:schemeClr val="bg1"/>
                </a:solidFill>
              </a:defRPr>
            </a:lvl3pPr>
          </a:lstStyle>
          <a:p>
            <a:pPr lvl="0"/>
            <a:r>
              <a:rPr lang="fr-FR"/>
              <a:t>Modifiez les styles du texte du masque</a:t>
            </a:r>
          </a:p>
        </p:txBody>
      </p:sp>
      <p:pic>
        <p:nvPicPr>
          <p:cNvPr id="11" name="Image 1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699065" y="5167490"/>
            <a:ext cx="2016000" cy="1386954"/>
          </a:xfrm>
          <a:prstGeom prst="rect">
            <a:avLst/>
          </a:prstGeom>
        </p:spPr>
      </p:pic>
    </p:spTree>
    <p:extLst>
      <p:ext uri="{BB962C8B-B14F-4D97-AF65-F5344CB8AC3E}">
        <p14:creationId xmlns:p14="http://schemas.microsoft.com/office/powerpoint/2010/main" val="2692104887"/>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Contenu pleine page">
    <p:spTree>
      <p:nvGrpSpPr>
        <p:cNvPr id="1" name=""/>
        <p:cNvGrpSpPr/>
        <p:nvPr/>
      </p:nvGrpSpPr>
      <p:grpSpPr>
        <a:xfrm>
          <a:off x="0" y="0"/>
          <a:ext cx="0" cy="0"/>
          <a:chOff x="0" y="0"/>
          <a:chExt cx="0" cy="0"/>
        </a:xfrm>
      </p:grpSpPr>
      <p:sp>
        <p:nvSpPr>
          <p:cNvPr id="1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b="1">
                <a:latin typeface="+mj-lt"/>
              </a:defRPr>
            </a:lvl1pPr>
          </a:lstStyle>
          <a:p>
            <a:r>
              <a:rPr lang="fr-FR"/>
              <a:t>Modifiez le style du titre</a:t>
            </a:r>
          </a:p>
        </p:txBody>
      </p:sp>
      <p:sp>
        <p:nvSpPr>
          <p:cNvPr id="3" name="Espace réservé du contenu 2"/>
          <p:cNvSpPr>
            <a:spLocks noGrp="1"/>
          </p:cNvSpPr>
          <p:nvPr>
            <p:ph sz="quarter" idx="10"/>
          </p:nvPr>
        </p:nvSpPr>
        <p:spPr>
          <a:xfrm>
            <a:off x="550865" y="1589088"/>
            <a:ext cx="11101387" cy="4729162"/>
          </a:xfrm>
          <a:prstGeom prst="rect">
            <a:avLst/>
          </a:prstGeom>
          <a:noFill/>
        </p:spPr>
        <p:txBody>
          <a:bodyPr lIns="0" tIns="0" rIns="0" bIns="0"/>
          <a:lstStyle>
            <a:lvl1pPr>
              <a:defRPr sz="1800" cap="none">
                <a:solidFill>
                  <a:schemeClr val="tx1"/>
                </a:solidFill>
                <a:latin typeface="+mn-lt"/>
              </a:defRPr>
            </a:lvl1pPr>
          </a:lstStyle>
          <a:p>
            <a:pPr lvl="0"/>
            <a:r>
              <a:rPr lang="fr-FR"/>
              <a:t>Modifier les styles du texte du masque</a:t>
            </a:r>
          </a:p>
        </p:txBody>
      </p:sp>
      <p:sp>
        <p:nvSpPr>
          <p:cNvPr id="8"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b="1">
                <a:latin typeface="+mj-lt"/>
              </a:defRPr>
            </a:lvl1pPr>
          </a:lstStyle>
          <a:p>
            <a:r>
              <a:rPr lang="fr-FR"/>
              <a:t>Modifiez le style du titre</a:t>
            </a:r>
          </a:p>
        </p:txBody>
      </p:sp>
    </p:spTree>
    <p:extLst>
      <p:ext uri="{BB962C8B-B14F-4D97-AF65-F5344CB8AC3E}">
        <p14:creationId xmlns:p14="http://schemas.microsoft.com/office/powerpoint/2010/main" val="5813469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2" name="Espace réservé du numéro de diapositive 5">
            <a:extLst>
              <a:ext uri="{FF2B5EF4-FFF2-40B4-BE49-F238E27FC236}">
                <a16:creationId xmlns:a16="http://schemas.microsoft.com/office/drawing/2014/main" id="{0FFCB4FD-7DFC-4842-BC08-024EBF4C1320}"/>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a:t>
            </a:fld>
            <a:endParaRPr lang="fr-FR" dirty="0"/>
          </a:p>
        </p:txBody>
      </p:sp>
    </p:spTree>
    <p:extLst>
      <p:ext uri="{BB962C8B-B14F-4D97-AF65-F5344CB8AC3E}">
        <p14:creationId xmlns:p14="http://schemas.microsoft.com/office/powerpoint/2010/main" val="25364220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oto + texte">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9" cy="4284484"/>
          </a:xfrm>
          <a:prstGeom prst="rect">
            <a:avLst/>
          </a:prstGeom>
        </p:spPr>
        <p:txBody>
          <a:bodyPr lIns="0" tIns="0" rIns="0" bIns="0"/>
          <a:lstStyle>
            <a:lvl1pPr marL="0" indent="0">
              <a:buFontTx/>
              <a:buNone/>
              <a:defRPr lang="fr-FR" sz="135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350" b="1" baseline="0" dirty="0" smtClean="0">
                <a:latin typeface="Arial" panose="020B0604020202020204" pitchFamily="34" charset="0"/>
                <a:cs typeface="Arial" panose="020B0604020202020204" pitchFamily="34" charset="0"/>
              </a:defRPr>
            </a:lvl2pPr>
            <a:lvl3pPr marL="0" marR="0" indent="0" algn="l" defTabSz="685800" rtl="0" eaLnBrk="1" fontAlgn="auto" latinLnBrk="0" hangingPunct="1">
              <a:lnSpc>
                <a:spcPct val="90000"/>
              </a:lnSpc>
              <a:spcBef>
                <a:spcPts val="375"/>
              </a:spcBef>
              <a:spcAft>
                <a:spcPts val="0"/>
              </a:spcAft>
              <a:buClrTx/>
              <a:buSzTx/>
              <a:buFontTx/>
              <a:buNone/>
              <a:tabLst/>
              <a:defRPr lang="fr-FR" sz="165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685800" rtl="0" eaLnBrk="1" fontAlgn="auto" latinLnBrk="0" hangingPunct="1">
              <a:lnSpc>
                <a:spcPct val="90000"/>
              </a:lnSpc>
              <a:spcBef>
                <a:spcPts val="375"/>
              </a:spcBef>
              <a:spcAft>
                <a:spcPts val="0"/>
              </a:spcAft>
              <a:buClrTx/>
              <a:buSzTx/>
              <a:buFontTx/>
              <a:buNone/>
              <a:tabLst/>
              <a:defRPr/>
            </a:pPr>
            <a:r>
              <a:rPr lang="fr-FR"/>
              <a:t>Sous-titre Arial Bold 22pt</a:t>
            </a: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50" y="537434"/>
            <a:ext cx="4990151" cy="363561"/>
          </a:xfrm>
          <a:prstGeom prst="rect">
            <a:avLst/>
          </a:prstGeom>
        </p:spPr>
        <p:txBody>
          <a:bodyPr vert="horz" wrap="square" lIns="0" tIns="0" rIns="0" bIns="0" rtlCol="0" anchor="t" anchorCtr="0">
            <a:spAutoFit/>
          </a:bodyPr>
          <a:lstStyle>
            <a:lvl1pPr>
              <a:defRPr sz="2625" b="1" cap="none" baseline="0">
                <a:latin typeface="Arial" panose="020B0604020202020204" pitchFamily="34"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9" y="6317999"/>
            <a:ext cx="360000" cy="360000"/>
          </a:xfrm>
          <a:prstGeom prst="rect">
            <a:avLst/>
          </a:prstGeom>
        </p:spPr>
      </p:pic>
    </p:spTree>
    <p:extLst>
      <p:ext uri="{BB962C8B-B14F-4D97-AF65-F5344CB8AC3E}">
        <p14:creationId xmlns:p14="http://schemas.microsoft.com/office/powerpoint/2010/main" val="1963502464"/>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Espace réservé du numéro de diapositive 5">
            <a:extLst>
              <a:ext uri="{FF2B5EF4-FFF2-40B4-BE49-F238E27FC236}">
                <a16:creationId xmlns:a16="http://schemas.microsoft.com/office/drawing/2014/main" id="{71D5606E-D17A-F375-EF16-BA15A7260393}"/>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a:t>
            </a:fld>
            <a:endParaRPr lang="fr-FR"/>
          </a:p>
        </p:txBody>
      </p:sp>
    </p:spTree>
    <p:extLst>
      <p:ext uri="{BB962C8B-B14F-4D97-AF65-F5344CB8AC3E}">
        <p14:creationId xmlns:p14="http://schemas.microsoft.com/office/powerpoint/2010/main" val="167259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Photo + texte">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9" cy="4284484"/>
          </a:xfrm>
          <a:prstGeom prst="rect">
            <a:avLst/>
          </a:prstGeom>
        </p:spPr>
        <p:txBody>
          <a:bodyPr lIns="0" tIns="0" rIns="0" bIns="0"/>
          <a:lstStyle>
            <a:lvl1pPr marL="0" indent="0">
              <a:buFontTx/>
              <a:buNone/>
              <a:defRPr lang="fr-FR" sz="135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350" b="1" baseline="0" dirty="0" smtClean="0">
                <a:latin typeface="Arial" panose="020B0604020202020204" pitchFamily="34" charset="0"/>
                <a:cs typeface="Arial" panose="020B0604020202020204" pitchFamily="34" charset="0"/>
              </a:defRPr>
            </a:lvl2pPr>
            <a:lvl3pPr marL="0" marR="0" indent="0" algn="l" defTabSz="685800" rtl="0" eaLnBrk="1" fontAlgn="auto" latinLnBrk="0" hangingPunct="1">
              <a:lnSpc>
                <a:spcPct val="90000"/>
              </a:lnSpc>
              <a:spcBef>
                <a:spcPts val="375"/>
              </a:spcBef>
              <a:spcAft>
                <a:spcPts val="0"/>
              </a:spcAft>
              <a:buClrTx/>
              <a:buSzTx/>
              <a:buFontTx/>
              <a:buNone/>
              <a:tabLst/>
              <a:defRPr lang="fr-FR" sz="165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685800" rtl="0" eaLnBrk="1" fontAlgn="auto" latinLnBrk="0" hangingPunct="1">
              <a:lnSpc>
                <a:spcPct val="90000"/>
              </a:lnSpc>
              <a:spcBef>
                <a:spcPts val="375"/>
              </a:spcBef>
              <a:spcAft>
                <a:spcPts val="0"/>
              </a:spcAft>
              <a:buClrTx/>
              <a:buSzTx/>
              <a:buFontTx/>
              <a:buNone/>
              <a:tabLst/>
              <a:defRPr/>
            </a:pPr>
            <a:r>
              <a:rPr lang="fr-FR"/>
              <a:t>Sous-titre Arial Bold 22pt</a:t>
            </a: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50" y="537434"/>
            <a:ext cx="4990151" cy="363561"/>
          </a:xfrm>
          <a:prstGeom prst="rect">
            <a:avLst/>
          </a:prstGeom>
        </p:spPr>
        <p:txBody>
          <a:bodyPr vert="horz" wrap="square" lIns="0" tIns="0" rIns="0" bIns="0" rtlCol="0" anchor="t" anchorCtr="0">
            <a:spAutoFit/>
          </a:bodyPr>
          <a:lstStyle>
            <a:lvl1pPr>
              <a:defRPr sz="2625" b="1" cap="none" baseline="0">
                <a:latin typeface="Arial" panose="020B0604020202020204" pitchFamily="34"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9779" y="6317999"/>
            <a:ext cx="360000" cy="360000"/>
          </a:xfrm>
          <a:prstGeom prst="rect">
            <a:avLst/>
          </a:prstGeom>
        </p:spPr>
      </p:pic>
      <p:sp>
        <p:nvSpPr>
          <p:cNvPr id="2" name="Espace réservé du numéro de diapositive 5">
            <a:extLst>
              <a:ext uri="{FF2B5EF4-FFF2-40B4-BE49-F238E27FC236}">
                <a16:creationId xmlns:a16="http://schemas.microsoft.com/office/drawing/2014/main" id="{E97A9BEC-1F6A-AF26-AC24-7165204D6823}"/>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a:t>
            </a:fld>
            <a:endParaRPr lang="fr-FR"/>
          </a:p>
        </p:txBody>
      </p:sp>
    </p:spTree>
    <p:extLst>
      <p:ext uri="{BB962C8B-B14F-4D97-AF65-F5344CB8AC3E}">
        <p14:creationId xmlns:p14="http://schemas.microsoft.com/office/powerpoint/2010/main" val="3724766502"/>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ouverture avec photo">
    <p:spTree>
      <p:nvGrpSpPr>
        <p:cNvPr id="1" name=""/>
        <p:cNvGrpSpPr/>
        <p:nvPr/>
      </p:nvGrpSpPr>
      <p:grpSpPr>
        <a:xfrm>
          <a:off x="0" y="0"/>
          <a:ext cx="0" cy="0"/>
          <a:chOff x="0" y="0"/>
          <a:chExt cx="0" cy="0"/>
        </a:xfrm>
      </p:grpSpPr>
      <p:sp>
        <p:nvSpPr>
          <p:cNvPr id="20" name="Espace réservé pour une image  19"/>
          <p:cNvSpPr>
            <a:spLocks noGrp="1"/>
          </p:cNvSpPr>
          <p:nvPr>
            <p:ph type="pic" sz="quarter" idx="22"/>
          </p:nvPr>
        </p:nvSpPr>
        <p:spPr>
          <a:xfrm>
            <a:off x="0" y="0"/>
            <a:ext cx="12192000" cy="6858000"/>
          </a:xfrm>
          <a:prstGeom prst="rect">
            <a:avLst/>
          </a:prstGeom>
        </p:spPr>
        <p:txBody>
          <a:bodyPr/>
          <a:lstStyle>
            <a:lvl1pPr marL="0" indent="0">
              <a:buFontTx/>
              <a:buNone/>
              <a:defRPr b="1"/>
            </a:lvl1pPr>
          </a:lstStyle>
          <a:p>
            <a:endParaRPr lang="fr-FR"/>
          </a:p>
        </p:txBody>
      </p:sp>
      <p:pic>
        <p:nvPicPr>
          <p:cNvPr id="15" name="Image 12"/>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54931" y="3853755"/>
            <a:ext cx="141965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699065" y="5167490"/>
            <a:ext cx="2016000" cy="1386954"/>
          </a:xfrm>
          <a:prstGeom prst="rect">
            <a:avLst/>
          </a:prstGeom>
        </p:spPr>
      </p:pic>
      <p:sp>
        <p:nvSpPr>
          <p:cNvPr id="16" name="Espace réservé du texte 12"/>
          <p:cNvSpPr>
            <a:spLocks noGrp="1"/>
          </p:cNvSpPr>
          <p:nvPr>
            <p:ph type="body" sz="quarter" idx="21"/>
          </p:nvPr>
        </p:nvSpPr>
        <p:spPr>
          <a:xfrm>
            <a:off x="4450690" y="2643866"/>
            <a:ext cx="7201309" cy="1100369"/>
          </a:xfrm>
          <a:prstGeom prst="rect">
            <a:avLst/>
          </a:prstGeom>
        </p:spPr>
        <p:txBody>
          <a:bodyPr lIns="0" tIns="0" rIns="0" bIns="0"/>
          <a:lstStyle>
            <a:lvl1pPr marL="0" indent="0" algn="r">
              <a:buNone/>
              <a:defRPr sz="4800" b="1" i="0" cap="all" baseline="0">
                <a:solidFill>
                  <a:schemeClr val="bg1"/>
                </a:solidFill>
                <a:latin typeface="Arial" panose="020B0604020202020204" pitchFamily="34" charset="0"/>
                <a:cs typeface="Arial"/>
              </a:defRPr>
            </a:lvl1pPr>
            <a:lvl2pPr>
              <a:defRPr sz="4267">
                <a:solidFill>
                  <a:schemeClr val="bg1"/>
                </a:solidFill>
              </a:defRPr>
            </a:lvl2pPr>
            <a:lvl3pPr>
              <a:defRPr sz="1467" baseline="0">
                <a:solidFill>
                  <a:schemeClr val="bg1"/>
                </a:solidFill>
              </a:defRPr>
            </a:lvl3pPr>
          </a:lstStyle>
          <a:p>
            <a:pPr lvl="0"/>
            <a:r>
              <a:rPr lang="fr-FR"/>
              <a:t>Modifiez les styles du texte du masque</a:t>
            </a:r>
          </a:p>
        </p:txBody>
      </p:sp>
      <p:sp>
        <p:nvSpPr>
          <p:cNvPr id="2" name="Espace réservé du numéro de diapositive 5">
            <a:extLst>
              <a:ext uri="{FF2B5EF4-FFF2-40B4-BE49-F238E27FC236}">
                <a16:creationId xmlns:a16="http://schemas.microsoft.com/office/drawing/2014/main" id="{21D511F9-C6BD-E7CC-B430-30CB67CB92AE}"/>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a:t>
            </a:fld>
            <a:endParaRPr lang="fr-FR"/>
          </a:p>
        </p:txBody>
      </p:sp>
    </p:spTree>
    <p:extLst>
      <p:ext uri="{BB962C8B-B14F-4D97-AF65-F5344CB8AC3E}">
        <p14:creationId xmlns:p14="http://schemas.microsoft.com/office/powerpoint/2010/main" val="2071357878"/>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re sans phot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sp>
        <p:nvSpPr>
          <p:cNvPr id="7"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all" baseline="0">
                <a:solidFill>
                  <a:schemeClr val="bg1"/>
                </a:solidFill>
                <a:latin typeface="Arial" panose="020B0604020202020204" pitchFamily="34" charset="0"/>
              </a:defRPr>
            </a:lvl1pPr>
          </a:lstStyle>
          <a:p>
            <a:r>
              <a:rPr lang="fr-FR"/>
              <a:t>Modifiez le style du titre</a:t>
            </a:r>
          </a:p>
        </p:txBody>
      </p:sp>
      <p:pic>
        <p:nvPicPr>
          <p:cNvPr id="10" name="Imag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Tree>
    <p:extLst>
      <p:ext uri="{BB962C8B-B14F-4D97-AF65-F5344CB8AC3E}">
        <p14:creationId xmlns:p14="http://schemas.microsoft.com/office/powerpoint/2010/main" val="6241949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itre uniquement">
    <p:spTree>
      <p:nvGrpSpPr>
        <p:cNvPr id="1" name=""/>
        <p:cNvGrpSpPr/>
        <p:nvPr/>
      </p:nvGrpSpPr>
      <p:grpSpPr>
        <a:xfrm>
          <a:off x="0" y="0"/>
          <a:ext cx="0" cy="0"/>
          <a:chOff x="0" y="0"/>
          <a:chExt cx="0" cy="0"/>
        </a:xfrm>
      </p:grpSpPr>
      <p:sp>
        <p:nvSpPr>
          <p:cNvPr id="4"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2" name="Espace réservé du numéro de diapositive 5">
            <a:extLst>
              <a:ext uri="{FF2B5EF4-FFF2-40B4-BE49-F238E27FC236}">
                <a16:creationId xmlns:a16="http://schemas.microsoft.com/office/drawing/2014/main" id="{830A628C-4AF1-FCEC-C993-40E076468D0D}"/>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a:t>
            </a:fld>
            <a:endParaRPr lang="fr-FR"/>
          </a:p>
        </p:txBody>
      </p:sp>
    </p:spTree>
    <p:extLst>
      <p:ext uri="{BB962C8B-B14F-4D97-AF65-F5344CB8AC3E}">
        <p14:creationId xmlns:p14="http://schemas.microsoft.com/office/powerpoint/2010/main" val="14405084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Diapositive de titre" type="title">
  <p:cSld name="Diapositive de titr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extLst>
      <p:ext uri="{BB962C8B-B14F-4D97-AF65-F5344CB8AC3E}">
        <p14:creationId xmlns:p14="http://schemas.microsoft.com/office/powerpoint/2010/main" val="9179707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Diapositive de titre">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rot="20114663">
            <a:off x="1524000" y="2370869"/>
            <a:ext cx="9144000" cy="1139094"/>
          </a:xfrm>
        </p:spPr>
        <p:txBody>
          <a:bodyPr anchor="b"/>
          <a:lstStyle>
            <a:lvl1pPr algn="ctr">
              <a:defRPr sz="6000">
                <a:solidFill>
                  <a:schemeClr val="accent1">
                    <a:lumMod val="75000"/>
                  </a:schemeClr>
                </a:solidFill>
              </a:defRPr>
            </a:lvl1pPr>
          </a:lstStyle>
          <a:p>
            <a:r>
              <a:rPr lang="fr-FR"/>
              <a:t>Version 1 – Déc 23</a:t>
            </a:r>
          </a:p>
        </p:txBody>
      </p:sp>
    </p:spTree>
    <p:extLst>
      <p:ext uri="{BB962C8B-B14F-4D97-AF65-F5344CB8AC3E}">
        <p14:creationId xmlns:p14="http://schemas.microsoft.com/office/powerpoint/2010/main" val="2415836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avec photo">
    <p:spTree>
      <p:nvGrpSpPr>
        <p:cNvPr id="1" name=""/>
        <p:cNvGrpSpPr/>
        <p:nvPr/>
      </p:nvGrpSpPr>
      <p:grpSpPr>
        <a:xfrm>
          <a:off x="0" y="0"/>
          <a:ext cx="0" cy="0"/>
          <a:chOff x="0" y="0"/>
          <a:chExt cx="0" cy="0"/>
        </a:xfrm>
      </p:grpSpPr>
      <p:sp>
        <p:nvSpPr>
          <p:cNvPr id="6" name="Espace réservé pour une image  5"/>
          <p:cNvSpPr>
            <a:spLocks noGrp="1"/>
          </p:cNvSpPr>
          <p:nvPr>
            <p:ph type="pic" sz="quarter" idx="10"/>
          </p:nvPr>
        </p:nvSpPr>
        <p:spPr>
          <a:xfrm>
            <a:off x="0" y="0"/>
            <a:ext cx="12192000" cy="6858000"/>
          </a:xfrm>
          <a:prstGeom prst="rect">
            <a:avLst/>
          </a:prstGeom>
        </p:spPr>
        <p:txBody>
          <a:bodyPr/>
          <a:lstStyle>
            <a:lvl1pPr marL="0" indent="0">
              <a:buFontTx/>
              <a:buNone/>
              <a:defRPr/>
            </a:lvl1pPr>
          </a:lstStyle>
          <a:p>
            <a:endParaRPr lang="fr-FR"/>
          </a:p>
        </p:txBody>
      </p:sp>
      <p:sp>
        <p:nvSpPr>
          <p:cNvPr id="2"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none" baseline="0">
                <a:latin typeface="KG Blank Space Solid" panose="02000000000000000000" pitchFamily="2" charset="0"/>
              </a:defRPr>
            </a:lvl1pPr>
          </a:lstStyle>
          <a:p>
            <a:r>
              <a:rPr lang="fr-FR"/>
              <a:t>Modifiez le style du titre</a:t>
            </a:r>
          </a:p>
        </p:txBody>
      </p:sp>
      <p:pic>
        <p:nvPicPr>
          <p:cNvPr id="5" name="Imag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Tree>
    <p:extLst>
      <p:ext uri="{BB962C8B-B14F-4D97-AF65-F5344CB8AC3E}">
        <p14:creationId xmlns:p14="http://schemas.microsoft.com/office/powerpoint/2010/main" val="36407709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4D93F6-344F-40B3-A36D-CB36A5DE19F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CE99CFD-42F6-45E2-A85C-6C4F5A7AD09A}"/>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9925F-343F-4F32-BA13-BE60BCD2F28C}"/>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DBD6E6B0-0CCA-4E73-BF67-B9812877F15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6F800D3-E7BA-44D7-BDB2-7B14B9CC8CA8}"/>
              </a:ext>
            </a:extLst>
          </p:cNvPr>
          <p:cNvSpPr>
            <a:spLocks noGrp="1"/>
          </p:cNvSpPr>
          <p:nvPr>
            <p:ph type="sldNum" sz="quarter" idx="12"/>
          </p:nvPr>
        </p:nvSpPr>
        <p:spPr/>
        <p:txBody>
          <a:bodyPr/>
          <a:lstStyle/>
          <a:p>
            <a:fld id="{5033D1C2-823B-4BB8-A694-E9452FC947B3}" type="slidenum">
              <a:rPr lang="fr-FR" smtClean="0"/>
              <a:t>‹#›</a:t>
            </a:fld>
            <a:endParaRPr lang="fr-FR"/>
          </a:p>
        </p:txBody>
      </p:sp>
    </p:spTree>
    <p:extLst>
      <p:ext uri="{BB962C8B-B14F-4D97-AF65-F5344CB8AC3E}">
        <p14:creationId xmlns:p14="http://schemas.microsoft.com/office/powerpoint/2010/main" val="3093643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sans phot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p>
        </p:txBody>
      </p:sp>
      <p:sp>
        <p:nvSpPr>
          <p:cNvPr id="7" name="Titre 1">
            <a:extLst>
              <a:ext uri="{FF2B5EF4-FFF2-40B4-BE49-F238E27FC236}">
                <a16:creationId xmlns:a16="http://schemas.microsoft.com/office/drawing/2014/main" id="{E65C9B65-27A4-42FE-970C-44B6E3708000}"/>
              </a:ext>
            </a:extLst>
          </p:cNvPr>
          <p:cNvSpPr>
            <a:spLocks noGrp="1"/>
          </p:cNvSpPr>
          <p:nvPr>
            <p:ph type="ctrTitle"/>
          </p:nvPr>
        </p:nvSpPr>
        <p:spPr>
          <a:xfrm>
            <a:off x="1524000" y="2551837"/>
            <a:ext cx="10128000" cy="1754326"/>
          </a:xfrm>
          <a:prstGeom prst="rect">
            <a:avLst/>
          </a:prstGeom>
        </p:spPr>
        <p:txBody>
          <a:bodyPr lIns="0" tIns="0" rIns="0" bIns="0" anchor="ctr"/>
          <a:lstStyle>
            <a:lvl1pPr algn="r">
              <a:defRPr sz="4800" b="1" cap="all" baseline="0">
                <a:solidFill>
                  <a:schemeClr val="bg1"/>
                </a:solidFill>
                <a:latin typeface="Arial" panose="020B0604020202020204" pitchFamily="34" charset="0"/>
              </a:defRPr>
            </a:lvl1pPr>
          </a:lstStyle>
          <a:p>
            <a:r>
              <a:rPr lang="fr-FR"/>
              <a:t>Modifiez le style du titre</a:t>
            </a:r>
          </a:p>
        </p:txBody>
      </p:sp>
      <p:pic>
        <p:nvPicPr>
          <p:cNvPr id="10" name="Imag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2200" y="5777999"/>
            <a:ext cx="720000" cy="720000"/>
          </a:xfrm>
          <a:prstGeom prst="rect">
            <a:avLst/>
          </a:prstGeom>
        </p:spPr>
      </p:pic>
    </p:spTree>
    <p:extLst>
      <p:ext uri="{BB962C8B-B14F-4D97-AF65-F5344CB8AC3E}">
        <p14:creationId xmlns:p14="http://schemas.microsoft.com/office/powerpoint/2010/main" val="3616969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e + photo">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6096000" y="0"/>
            <a:ext cx="6096000" cy="68580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11"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0401" y="552534"/>
            <a:ext cx="4990920" cy="969496"/>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13"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550401" y="2033516"/>
            <a:ext cx="4995198" cy="4284484"/>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123129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lement + texte">
    <p:spTree>
      <p:nvGrpSpPr>
        <p:cNvPr id="1" name=""/>
        <p:cNvGrpSpPr/>
        <p:nvPr/>
      </p:nvGrpSpPr>
      <p:grpSpPr>
        <a:xfrm>
          <a:off x="0" y="0"/>
          <a:ext cx="0" cy="0"/>
          <a:chOff x="0" y="0"/>
          <a:chExt cx="0" cy="0"/>
        </a:xfrm>
      </p:grpSpPr>
      <p:sp>
        <p:nvSpPr>
          <p:cNvPr id="2" name="Rectangle 1"/>
          <p:cNvSpPr/>
          <p:nvPr userDrawn="1"/>
        </p:nvSpPr>
        <p:spPr>
          <a:xfrm>
            <a:off x="0" y="0"/>
            <a:ext cx="6096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6661849" y="537433"/>
            <a:ext cx="4990151" cy="969496"/>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6" name="Espace réservé du contenu 5"/>
          <p:cNvSpPr>
            <a:spLocks noGrp="1"/>
          </p:cNvSpPr>
          <p:nvPr>
            <p:ph sz="quarter" idx="10" hasCustomPrompt="1"/>
          </p:nvPr>
        </p:nvSpPr>
        <p:spPr>
          <a:xfrm>
            <a:off x="1814513" y="1319213"/>
            <a:ext cx="2466975" cy="2286000"/>
          </a:xfrm>
          <a:prstGeom prst="rect">
            <a:avLst/>
          </a:prstGeom>
        </p:spPr>
        <p:txBody>
          <a:bodyPr/>
          <a:lstStyle>
            <a:lvl1pPr marL="0" indent="0">
              <a:buFontTx/>
              <a:buNone/>
              <a:defRPr cap="none" baseline="0">
                <a:solidFill>
                  <a:schemeClr val="tx1"/>
                </a:solidFill>
              </a:defRPr>
            </a:lvl1pPr>
          </a:lstStyle>
          <a:p>
            <a:pPr lvl="0"/>
            <a:r>
              <a:rPr lang="fr-FR"/>
              <a:t>Chiffre ou info clé</a:t>
            </a:r>
          </a:p>
        </p:txBody>
      </p:sp>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6656802" y="2033516"/>
            <a:ext cx="4995198" cy="4284484"/>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1054534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e + élément">
    <p:spTree>
      <p:nvGrpSpPr>
        <p:cNvPr id="1" name=""/>
        <p:cNvGrpSpPr/>
        <p:nvPr/>
      </p:nvGrpSpPr>
      <p:grpSpPr>
        <a:xfrm>
          <a:off x="0" y="0"/>
          <a:ext cx="0" cy="0"/>
          <a:chOff x="0" y="0"/>
          <a:chExt cx="0" cy="0"/>
        </a:xfrm>
      </p:grpSpPr>
      <p:sp>
        <p:nvSpPr>
          <p:cNvPr id="2" name="Rectangle 1"/>
          <p:cNvSpPr/>
          <p:nvPr userDrawn="1"/>
        </p:nvSpPr>
        <p:spPr>
          <a:xfrm>
            <a:off x="6096000" y="0"/>
            <a:ext cx="6096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552925" y="537433"/>
            <a:ext cx="4990151" cy="969496"/>
          </a:xfrm>
          <a:prstGeom prst="rect">
            <a:avLst/>
          </a:prstGeom>
        </p:spPr>
        <p:txBody>
          <a:bodyPr vert="horz" wrap="square" lIns="0" tIns="0" rIns="0" bIns="0" rtlCol="0" anchor="t" anchorCtr="0">
            <a:spAutoFit/>
          </a:bodyPr>
          <a:lstStyle>
            <a:lvl1pPr>
              <a:defRPr sz="3500" b="1" cap="none" baseline="0">
                <a:latin typeface="Arial" panose="020B0604020202020204" pitchFamily="34" charset="0"/>
              </a:defRPr>
            </a:lvl1pPr>
          </a:lstStyle>
          <a:p>
            <a:r>
              <a:rPr lang="fr-FR"/>
              <a:t>Modifiez le style du titre</a:t>
            </a:r>
          </a:p>
        </p:txBody>
      </p:sp>
      <p:sp>
        <p:nvSpPr>
          <p:cNvPr id="6" name="Espace réservé du contenu 5"/>
          <p:cNvSpPr>
            <a:spLocks noGrp="1"/>
          </p:cNvSpPr>
          <p:nvPr>
            <p:ph sz="quarter" idx="10" hasCustomPrompt="1"/>
          </p:nvPr>
        </p:nvSpPr>
        <p:spPr>
          <a:xfrm>
            <a:off x="7910513" y="1319213"/>
            <a:ext cx="2466975" cy="2286000"/>
          </a:xfrm>
          <a:prstGeom prst="rect">
            <a:avLst/>
          </a:prstGeom>
        </p:spPr>
        <p:txBody>
          <a:bodyPr/>
          <a:lstStyle>
            <a:lvl1pPr marL="0" indent="0">
              <a:buFontTx/>
              <a:buNone/>
              <a:defRPr cap="none" baseline="0">
                <a:solidFill>
                  <a:schemeClr val="tx1"/>
                </a:solidFill>
              </a:defRPr>
            </a:lvl1pPr>
          </a:lstStyle>
          <a:p>
            <a:pPr lvl="0"/>
            <a:r>
              <a:rPr lang="fr-FR"/>
              <a:t>Chiffre ou info clé</a:t>
            </a:r>
          </a:p>
        </p:txBody>
      </p:sp>
      <p:sp>
        <p:nvSpPr>
          <p:cNvPr id="12"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550401" y="2033516"/>
            <a:ext cx="4995198" cy="4284484"/>
          </a:xfrm>
          <a:prstGeom prst="rect">
            <a:avLst/>
          </a:prstGeom>
        </p:spPr>
        <p:txBody>
          <a:bodyPr lIns="0" tIns="0" rIns="0" bIns="0"/>
          <a:lstStyle>
            <a:lvl1pPr marL="0" indent="0">
              <a:buFontTx/>
              <a:buNone/>
              <a:defRPr lang="fr-FR" sz="1800"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800" b="1" baseline="0" dirty="0" smtClean="0">
                <a:latin typeface="Arial" panose="020B0604020202020204" pitchFamily="34" charset="0"/>
                <a:cs typeface="Arial" panose="020B0604020202020204" pitchFamily="34" charset="0"/>
              </a:defRPr>
            </a:lvl2pPr>
            <a:lvl3pPr marL="0" marR="0" indent="0" algn="l" defTabSz="914400" rtl="0" eaLnBrk="1" fontAlgn="auto" latinLnBrk="0" hangingPunct="1">
              <a:lnSpc>
                <a:spcPct val="90000"/>
              </a:lnSpc>
              <a:spcBef>
                <a:spcPts val="500"/>
              </a:spcBef>
              <a:spcAft>
                <a:spcPts val="0"/>
              </a:spcAft>
              <a:buClrTx/>
              <a:buSzTx/>
              <a:buFontTx/>
              <a:buNone/>
              <a:tabLst/>
              <a:defRPr lang="fr-FR" sz="2200"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914400" rtl="0" eaLnBrk="1" fontAlgn="auto" latinLnBrk="0" hangingPunct="1">
              <a:lnSpc>
                <a:spcPct val="90000"/>
              </a:lnSpc>
              <a:spcBef>
                <a:spcPts val="500"/>
              </a:spcBef>
              <a:spcAft>
                <a:spcPts val="0"/>
              </a:spcAft>
              <a:buClrTx/>
              <a:buSzTx/>
              <a:buFontTx/>
              <a:buNone/>
              <a:tabLst/>
              <a:defRPr/>
            </a:pPr>
            <a:r>
              <a:rPr lang="fr-FR"/>
              <a:t>Sous-titre Arial Bold 22pt</a:t>
            </a:r>
          </a:p>
        </p:txBody>
      </p:sp>
    </p:spTree>
    <p:extLst>
      <p:ext uri="{BB962C8B-B14F-4D97-AF65-F5344CB8AC3E}">
        <p14:creationId xmlns:p14="http://schemas.microsoft.com/office/powerpoint/2010/main" val="734387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pleine page">
    <p:spTree>
      <p:nvGrpSpPr>
        <p:cNvPr id="1" name=""/>
        <p:cNvGrpSpPr/>
        <p:nvPr/>
      </p:nvGrpSpPr>
      <p:grpSpPr>
        <a:xfrm>
          <a:off x="0" y="0"/>
          <a:ext cx="0" cy="0"/>
          <a:chOff x="0" y="0"/>
          <a:chExt cx="0" cy="0"/>
        </a:xfrm>
      </p:grpSpPr>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3" name="Espace réservé du contenu 2"/>
          <p:cNvSpPr>
            <a:spLocks noGrp="1"/>
          </p:cNvSpPr>
          <p:nvPr>
            <p:ph sz="quarter" idx="10"/>
          </p:nvPr>
        </p:nvSpPr>
        <p:spPr>
          <a:xfrm>
            <a:off x="550863" y="1589088"/>
            <a:ext cx="11101387" cy="4729162"/>
          </a:xfrm>
          <a:prstGeom prst="rect">
            <a:avLst/>
          </a:prstGeom>
          <a:noFill/>
        </p:spPr>
        <p:txBody>
          <a:bodyPr lIns="0" tIns="0" rIns="0" bIns="0"/>
          <a:lstStyle>
            <a:lvl1pPr marL="0" indent="0">
              <a:buFontTx/>
              <a:buNone/>
              <a:defRPr sz="1800" cap="none">
                <a:solidFill>
                  <a:schemeClr val="tx1"/>
                </a:solidFill>
                <a:latin typeface="Arial" panose="020B0604020202020204" pitchFamily="34" charset="0"/>
                <a:cs typeface="Arial" panose="020B0604020202020204" pitchFamily="34" charset="0"/>
              </a:defRPr>
            </a:lvl1pPr>
          </a:lstStyle>
          <a:p>
            <a:pPr lvl="0"/>
            <a:endParaRPr lang="fr-FR"/>
          </a:p>
        </p:txBody>
      </p:sp>
    </p:spTree>
    <p:extLst>
      <p:ext uri="{BB962C8B-B14F-4D97-AF65-F5344CB8AC3E}">
        <p14:creationId xmlns:p14="http://schemas.microsoft.com/office/powerpoint/2010/main" val="2399366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u pleine page - fond gris">
    <p:spTree>
      <p:nvGrpSpPr>
        <p:cNvPr id="1" name=""/>
        <p:cNvGrpSpPr/>
        <p:nvPr/>
      </p:nvGrpSpPr>
      <p:grpSpPr>
        <a:xfrm>
          <a:off x="0" y="0"/>
          <a:ext cx="0" cy="0"/>
          <a:chOff x="0" y="0"/>
          <a:chExt cx="0" cy="0"/>
        </a:xfrm>
      </p:grpSpPr>
      <p:sp>
        <p:nvSpPr>
          <p:cNvPr id="2" name="Rectangle 1"/>
          <p:cNvSpPr/>
          <p:nvPr userDrawn="1"/>
        </p:nvSpPr>
        <p:spPr>
          <a:xfrm>
            <a:off x="550863" y="1589087"/>
            <a:ext cx="11101849" cy="47289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space réservé du titre 1">
            <a:extLst>
              <a:ext uri="{FF2B5EF4-FFF2-40B4-BE49-F238E27FC236}">
                <a16:creationId xmlns:a16="http://schemas.microsoft.com/office/drawing/2014/main" id="{9EB3279A-C1D0-4F97-A3D6-30152B82C90C}"/>
              </a:ext>
            </a:extLst>
          </p:cNvPr>
          <p:cNvSpPr>
            <a:spLocks noGrp="1"/>
          </p:cNvSpPr>
          <p:nvPr userDrawn="1">
            <p:ph type="title"/>
          </p:nvPr>
        </p:nvSpPr>
        <p:spPr>
          <a:xfrm>
            <a:off x="550401" y="552534"/>
            <a:ext cx="11101600" cy="484748"/>
          </a:xfrm>
          <a:prstGeom prst="rect">
            <a:avLst/>
          </a:prstGeom>
        </p:spPr>
        <p:txBody>
          <a:bodyPr vert="horz" wrap="square" lIns="0" tIns="0" rIns="0" bIns="0" rtlCol="0" anchor="t" anchorCtr="0">
            <a:spAutoFit/>
          </a:bodyPr>
          <a:lstStyle>
            <a:lvl1pPr>
              <a:defRPr sz="3500" b="1" cap="none" baseline="0">
                <a:latin typeface="KG Blank Space Solid" panose="02000000000000000000" pitchFamily="2" charset="0"/>
              </a:defRPr>
            </a:lvl1pPr>
          </a:lstStyle>
          <a:p>
            <a:r>
              <a:rPr lang="fr-FR"/>
              <a:t>Modifiez le style du titre</a:t>
            </a:r>
          </a:p>
        </p:txBody>
      </p:sp>
      <p:sp>
        <p:nvSpPr>
          <p:cNvPr id="3" name="Espace réservé du contenu 2"/>
          <p:cNvSpPr>
            <a:spLocks noGrp="1"/>
          </p:cNvSpPr>
          <p:nvPr>
            <p:ph sz="quarter" idx="10"/>
          </p:nvPr>
        </p:nvSpPr>
        <p:spPr>
          <a:xfrm>
            <a:off x="550863" y="1589088"/>
            <a:ext cx="11101849" cy="4728910"/>
          </a:xfrm>
          <a:prstGeom prst="rect">
            <a:avLst/>
          </a:prstGeom>
          <a:noFill/>
        </p:spPr>
        <p:txBody>
          <a:bodyPr lIns="180000" tIns="180000" rIns="180000"/>
          <a:lstStyle>
            <a:lvl1pPr marL="0" indent="0">
              <a:buFontTx/>
              <a:buNone/>
              <a:defRPr sz="1800" cap="none">
                <a:solidFill>
                  <a:schemeClr val="tx1"/>
                </a:solidFill>
                <a:latin typeface="Arial" panose="020B0604020202020204" pitchFamily="34" charset="0"/>
                <a:cs typeface="Arial" panose="020B0604020202020204" pitchFamily="34" charset="0"/>
              </a:defRPr>
            </a:lvl1pPr>
          </a:lstStyle>
          <a:p>
            <a:pPr lvl="0"/>
            <a:endParaRPr lang="fr-FR"/>
          </a:p>
        </p:txBody>
      </p:sp>
    </p:spTree>
    <p:extLst>
      <p:ext uri="{BB962C8B-B14F-4D97-AF65-F5344CB8AC3E}">
        <p14:creationId xmlns:p14="http://schemas.microsoft.com/office/powerpoint/2010/main" val="3019877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Slide Number Placeholder 4">
            <a:extLst>
              <a:ext uri="{FF2B5EF4-FFF2-40B4-BE49-F238E27FC236}">
                <a16:creationId xmlns:a16="http://schemas.microsoft.com/office/drawing/2014/main" id="{AC540515-FCCC-843B-7D10-EE53E3E577AC}"/>
              </a:ext>
            </a:extLst>
          </p:cNvPr>
          <p:cNvSpPr>
            <a:spLocks noGrp="1"/>
          </p:cNvSpPr>
          <p:nvPr>
            <p:ph type="sldNum" sz="quarter" idx="4"/>
          </p:nvPr>
        </p:nvSpPr>
        <p:spPr>
          <a:xfrm>
            <a:off x="8610600" y="6356352"/>
            <a:ext cx="2743200" cy="365125"/>
          </a:xfrm>
          <a:prstGeom prst="rect">
            <a:avLst/>
          </a:prstGeom>
        </p:spPr>
        <p:txBody>
          <a:bodyPr/>
          <a:lstStyle/>
          <a:p>
            <a:fld id="{3FBE8A2E-CD68-4CDE-A548-5EA1D230D446}" type="slidenum">
              <a:rPr lang="fr-FR" smtClean="0"/>
              <a:t>‹#›</a:t>
            </a:fld>
            <a:endParaRPr lang="fr-FR"/>
          </a:p>
        </p:txBody>
      </p:sp>
    </p:spTree>
    <p:extLst>
      <p:ext uri="{BB962C8B-B14F-4D97-AF65-F5344CB8AC3E}">
        <p14:creationId xmlns:p14="http://schemas.microsoft.com/office/powerpoint/2010/main" val="12025087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 id="2147483690" r:id="rId22"/>
    <p:sldLayoutId id="2147483691" r:id="rId23"/>
    <p:sldLayoutId id="2147483692" r:id="rId24"/>
    <p:sldLayoutId id="2147483693" r:id="rId25"/>
    <p:sldLayoutId id="2147483694" r:id="rId26"/>
    <p:sldLayoutId id="2147483695" r:id="rId27"/>
    <p:sldLayoutId id="2147483708" r:id="rId28"/>
    <p:sldLayoutId id="2147483709" r:id="rId29"/>
    <p:sldLayoutId id="2147483710" r:id="rId30"/>
  </p:sldLayoutIdLst>
  <p:txStyles>
    <p:titleStyle>
      <a:lvl1pPr algn="l" defTabSz="914400" rtl="0" eaLnBrk="1" latinLnBrk="0" hangingPunct="1">
        <a:lnSpc>
          <a:spcPct val="90000"/>
        </a:lnSpc>
        <a:spcBef>
          <a:spcPct val="0"/>
        </a:spcBef>
        <a:buNone/>
        <a:defRPr kumimoji="0" lang="fr-FR" sz="3600" b="1" i="0" u="none" strike="noStrike" kern="1200" cap="none" spc="0" normalizeH="0" baseline="0" noProof="0" dirty="0" smtClean="0">
          <a:ln>
            <a:noFill/>
          </a:ln>
          <a:solidFill>
            <a:srgbClr val="ED7D31"/>
          </a:solidFill>
          <a:effectLst/>
          <a:uLnTx/>
          <a:uFillTx/>
          <a:latin typeface="KG Blank Space Solid"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70C0"/>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70C0"/>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70C0"/>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8.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3.png"/><Relationship Id="rId7" Type="http://schemas.openxmlformats.org/officeDocument/2006/relationships/diagramQuickStyle" Target="../diagrams/quickStyle1.xml"/><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4.png"/><Relationship Id="rId9" Type="http://schemas.microsoft.com/office/2007/relationships/diagramDrawing" Target="../diagrams/drawin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5.xml"/><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30.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30.xml"/><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30.xm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2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2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microsoft.com/office/2007/relationships/hdphoto" Target="../media/hdphoto2.wdp"/></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png"/><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3.png"/><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4.png"/><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5.png"/><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6.png"/><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7.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8.png"/><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29.xml"/><Relationship Id="rId5" Type="http://schemas.openxmlformats.org/officeDocument/2006/relationships/image" Target="../media/image61.png"/><Relationship Id="rId4" Type="http://schemas.openxmlformats.org/officeDocument/2006/relationships/image" Target="../media/image71.png"/></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72.png"/><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73.png"/><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72.pn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4.png"/><Relationship Id="rId1" Type="http://schemas.openxmlformats.org/officeDocument/2006/relationships/slideLayout" Target="../slideLayouts/slideLayout29.xml"/><Relationship Id="rId4" Type="http://schemas.openxmlformats.org/officeDocument/2006/relationships/image" Target="../media/image70.svg"/></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5.png"/><Relationship Id="rId1" Type="http://schemas.openxmlformats.org/officeDocument/2006/relationships/slideLayout" Target="../slideLayouts/slideLayout29.xml"/><Relationship Id="rId5" Type="http://schemas.openxmlformats.org/officeDocument/2006/relationships/image" Target="../media/image61.png"/><Relationship Id="rId4" Type="http://schemas.openxmlformats.org/officeDocument/2006/relationships/image" Target="../media/image70.svg"/></Relationships>
</file>

<file path=ppt/slides/_rels/slide6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76.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https://www.google.com/imgres?q=uptale&amp;imgurl=https%3A%2F%2Fpimenko.com%2Fcontent%2Fuploads%2F2024%2F09%2Fuptale-logo.png.webp&amp;imgrefurl=https%3A%2F%2Fpimenko.com%2Fuptale-formation-realite-virtuelle-augmentee%2F&amp;docid=DG0tr6e1LtqprM&amp;tbnid=GbogvbfOx_tIMM&amp;vet=12ahUKEwjOurWvuL6OAxUIbfUHHcx4DPMQM3oECGsQAA..i&amp;w=1249&amp;h=865&amp;hcb=2&amp;ved=2ahUKEwjOurWvuL6OAxUIbfUHHcx4DPMQM3oECGsQAA" TargetMode="External"/><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285419" y="-498264"/>
            <a:ext cx="9144000" cy="2387600"/>
          </a:xfrm>
        </p:spPr>
        <p:txBody>
          <a:bodyPr>
            <a:normAutofit/>
          </a:bodyPr>
          <a:lstStyle/>
          <a:p>
            <a:r>
              <a:rPr lang="fr-FR" sz="8800" b="1" dirty="0">
                <a:solidFill>
                  <a:schemeClr val="tx1">
                    <a:lumMod val="75000"/>
                    <a:lumOff val="25000"/>
                  </a:schemeClr>
                </a:solidFill>
                <a:latin typeface="Adelle Sans" pitchFamily="2" charset="77"/>
                <a:cs typeface="Damascus" pitchFamily="2" charset="-78"/>
              </a:rPr>
              <a:t>PIA 3</a:t>
            </a:r>
          </a:p>
        </p:txBody>
      </p:sp>
      <p:sp>
        <p:nvSpPr>
          <p:cNvPr id="4" name="Rectangle 3"/>
          <p:cNvSpPr/>
          <p:nvPr/>
        </p:nvSpPr>
        <p:spPr>
          <a:xfrm>
            <a:off x="602750" y="776734"/>
            <a:ext cx="205327" cy="841071"/>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03A97C1-9ECC-094D-8887-17D3453181A9}"/>
              </a:ext>
            </a:extLst>
          </p:cNvPr>
          <p:cNvSpPr txBox="1"/>
          <p:nvPr/>
        </p:nvSpPr>
        <p:spPr>
          <a:xfrm>
            <a:off x="-79513" y="2922104"/>
            <a:ext cx="184731" cy="369332"/>
          </a:xfrm>
          <a:prstGeom prst="rect">
            <a:avLst/>
          </a:prstGeom>
          <a:noFill/>
        </p:spPr>
        <p:txBody>
          <a:bodyPr wrap="none" rtlCol="0">
            <a:spAutoFit/>
          </a:bodyPr>
          <a:lstStyle/>
          <a:p>
            <a:endParaRPr lang="fr-FR" dirty="0"/>
          </a:p>
        </p:txBody>
      </p:sp>
      <p:pic>
        <p:nvPicPr>
          <p:cNvPr id="9" name="Picture 1" descr="Une image contenant texte, Police, capture d’écran&#10;&#10;Le contenu généré par l’IA peut être incorrect.">
            <a:extLst>
              <a:ext uri="{FF2B5EF4-FFF2-40B4-BE49-F238E27FC236}">
                <a16:creationId xmlns:a16="http://schemas.microsoft.com/office/drawing/2014/main" id="{24A02D52-6A22-27B8-342A-3C25C18266A4}"/>
              </a:ext>
            </a:extLst>
          </p:cNvPr>
          <p:cNvPicPr>
            <a:picLocks noChangeAspect="1"/>
          </p:cNvPicPr>
          <p:nvPr/>
        </p:nvPicPr>
        <p:blipFill>
          <a:blip r:embed="rId2"/>
          <a:stretch>
            <a:fillRect/>
          </a:stretch>
        </p:blipFill>
        <p:spPr>
          <a:xfrm>
            <a:off x="2114877" y="4750382"/>
            <a:ext cx="5513926" cy="1434364"/>
          </a:xfrm>
          <a:prstGeom prst="rect">
            <a:avLst/>
          </a:prstGeom>
          <a:ln w="38100">
            <a:solidFill>
              <a:srgbClr val="FFC000"/>
            </a:solidFill>
          </a:ln>
        </p:spPr>
      </p:pic>
      <p:grpSp>
        <p:nvGrpSpPr>
          <p:cNvPr id="10" name="Groupe 9">
            <a:extLst>
              <a:ext uri="{FF2B5EF4-FFF2-40B4-BE49-F238E27FC236}">
                <a16:creationId xmlns:a16="http://schemas.microsoft.com/office/drawing/2014/main" id="{66B436A1-13CA-0EC1-C1DE-3460D94318AA}"/>
              </a:ext>
            </a:extLst>
          </p:cNvPr>
          <p:cNvGrpSpPr/>
          <p:nvPr/>
        </p:nvGrpSpPr>
        <p:grpSpPr>
          <a:xfrm>
            <a:off x="8052478" y="4750382"/>
            <a:ext cx="2024645" cy="1456600"/>
            <a:chOff x="0" y="0"/>
            <a:chExt cx="2178548" cy="1403728"/>
          </a:xfrm>
        </p:grpSpPr>
        <p:sp>
          <p:nvSpPr>
            <p:cNvPr id="13" name="Rectangle 12">
              <a:extLst>
                <a:ext uri="{FF2B5EF4-FFF2-40B4-BE49-F238E27FC236}">
                  <a16:creationId xmlns:a16="http://schemas.microsoft.com/office/drawing/2014/main" id="{1104DD41-DA42-9BC9-4E34-4EC9BB958926}"/>
                </a:ext>
              </a:extLst>
            </p:cNvPr>
            <p:cNvSpPr/>
            <p:nvPr/>
          </p:nvSpPr>
          <p:spPr>
            <a:xfrm flipH="1">
              <a:off x="0" y="0"/>
              <a:ext cx="2178548" cy="1403728"/>
            </a:xfrm>
            <a:prstGeom prst="rect">
              <a:avLst/>
            </a:prstGeom>
            <a:solidFill>
              <a:srgbClr val="FFC000">
                <a:alpha val="0"/>
              </a:srgbClr>
            </a:solidFill>
            <a:ln w="38100" cap="rnd">
              <a:solidFill>
                <a:srgbClr val="FFC000"/>
              </a:solidFill>
              <a:round/>
            </a:ln>
          </p:spPr>
          <p:style>
            <a:lnRef idx="2">
              <a:schemeClr val="dk1">
                <a:shade val="50000"/>
              </a:schemeClr>
            </a:lnRef>
            <a:fillRef idx="1">
              <a:schemeClr val="dk1"/>
            </a:fillRef>
            <a:effectRef idx="0">
              <a:schemeClr val="dk1"/>
            </a:effectRef>
            <a:fontRef idx="minor">
              <a:schemeClr val="lt1"/>
            </a:fontRef>
          </p:style>
          <p:txBody>
            <a:bodyPr rtlCol="0" anchor="ctr"/>
            <a:lstStyle/>
            <a:p>
              <a:endParaRPr lang="fr-FR"/>
            </a:p>
          </p:txBody>
        </p:sp>
        <p:pic>
          <p:nvPicPr>
            <p:cNvPr id="14" name="Picture 6">
              <a:extLst>
                <a:ext uri="{FF2B5EF4-FFF2-40B4-BE49-F238E27FC236}">
                  <a16:creationId xmlns:a16="http://schemas.microsoft.com/office/drawing/2014/main" id="{5D99AE5B-7679-79BA-4BF4-B3E58E06F9D1}"/>
                </a:ext>
              </a:extLst>
            </p:cNvPr>
            <p:cNvPicPr>
              <a:picLocks noChangeAspect="1"/>
            </p:cNvPicPr>
            <p:nvPr/>
          </p:nvPicPr>
          <p:blipFill>
            <a:blip r:embed="rId3"/>
            <a:stretch>
              <a:fillRect/>
            </a:stretch>
          </p:blipFill>
          <p:spPr>
            <a:xfrm>
              <a:off x="1084581" y="733568"/>
              <a:ext cx="946785" cy="173990"/>
            </a:xfrm>
            <a:prstGeom prst="rect">
              <a:avLst/>
            </a:prstGeom>
          </p:spPr>
        </p:pic>
        <p:pic>
          <p:nvPicPr>
            <p:cNvPr id="15" name="Picture 4">
              <a:extLst>
                <a:ext uri="{FF2B5EF4-FFF2-40B4-BE49-F238E27FC236}">
                  <a16:creationId xmlns:a16="http://schemas.microsoft.com/office/drawing/2014/main" id="{279139E7-44E7-56D7-9897-794559483109}"/>
                </a:ext>
              </a:extLst>
            </p:cNvPr>
            <p:cNvPicPr>
              <a:picLocks noChangeAspect="1"/>
            </p:cNvPicPr>
            <p:nvPr/>
          </p:nvPicPr>
          <p:blipFill rotWithShape="1">
            <a:blip r:embed="rId4"/>
            <a:srcRect l="5098" t="2790" r="8393" b="1"/>
            <a:stretch>
              <a:fillRect/>
            </a:stretch>
          </p:blipFill>
          <p:spPr bwMode="auto">
            <a:xfrm>
              <a:off x="1078273" y="151261"/>
              <a:ext cx="946785" cy="525145"/>
            </a:xfrm>
            <a:prstGeom prst="rect">
              <a:avLst/>
            </a:prstGeom>
            <a:ln>
              <a:noFill/>
            </a:ln>
            <a:extLst>
              <a:ext uri="{53640926-AAD7-44D8-BBD7-CCE9431645EC}">
                <a14:shadowObscured xmlns:a14="http://schemas.microsoft.com/office/drawing/2010/main"/>
              </a:ext>
            </a:extLst>
          </p:spPr>
        </p:pic>
        <p:pic>
          <p:nvPicPr>
            <p:cNvPr id="16" name="Picture 5">
              <a:extLst>
                <a:ext uri="{FF2B5EF4-FFF2-40B4-BE49-F238E27FC236}">
                  <a16:creationId xmlns:a16="http://schemas.microsoft.com/office/drawing/2014/main" id="{2C1176AE-076D-4953-246A-9F4500178201}"/>
                </a:ext>
              </a:extLst>
            </p:cNvPr>
            <p:cNvPicPr>
              <a:picLocks noChangeAspect="1"/>
            </p:cNvPicPr>
            <p:nvPr/>
          </p:nvPicPr>
          <p:blipFill>
            <a:blip r:embed="rId5"/>
            <a:stretch>
              <a:fillRect/>
            </a:stretch>
          </p:blipFill>
          <p:spPr>
            <a:xfrm>
              <a:off x="94505" y="750351"/>
              <a:ext cx="854710" cy="525145"/>
            </a:xfrm>
            <a:prstGeom prst="rect">
              <a:avLst/>
            </a:prstGeom>
          </p:spPr>
        </p:pic>
        <p:pic>
          <p:nvPicPr>
            <p:cNvPr id="17" name="Picture 2">
              <a:extLst>
                <a:ext uri="{FF2B5EF4-FFF2-40B4-BE49-F238E27FC236}">
                  <a16:creationId xmlns:a16="http://schemas.microsoft.com/office/drawing/2014/main" id="{94AEB213-8617-2790-048D-1CD686D472AF}"/>
                </a:ext>
              </a:extLst>
            </p:cNvPr>
            <p:cNvPicPr>
              <a:picLocks noChangeAspect="1"/>
            </p:cNvPicPr>
            <p:nvPr/>
          </p:nvPicPr>
          <p:blipFill>
            <a:blip r:embed="rId6"/>
            <a:stretch>
              <a:fillRect/>
            </a:stretch>
          </p:blipFill>
          <p:spPr>
            <a:xfrm>
              <a:off x="1050470" y="970668"/>
              <a:ext cx="974589" cy="305435"/>
            </a:xfrm>
            <a:prstGeom prst="rect">
              <a:avLst/>
            </a:prstGeom>
          </p:spPr>
        </p:pic>
        <p:pic>
          <p:nvPicPr>
            <p:cNvPr id="18" name="Picture 3">
              <a:extLst>
                <a:ext uri="{FF2B5EF4-FFF2-40B4-BE49-F238E27FC236}">
                  <a16:creationId xmlns:a16="http://schemas.microsoft.com/office/drawing/2014/main" id="{2A328A5E-7C76-ECD6-9CA3-999E8B951DA6}"/>
                </a:ext>
              </a:extLst>
            </p:cNvPr>
            <p:cNvPicPr>
              <a:picLocks noChangeAspect="1"/>
            </p:cNvPicPr>
            <p:nvPr/>
          </p:nvPicPr>
          <p:blipFill>
            <a:blip r:embed="rId7"/>
            <a:stretch>
              <a:fillRect/>
            </a:stretch>
          </p:blipFill>
          <p:spPr>
            <a:xfrm>
              <a:off x="113424" y="151261"/>
              <a:ext cx="854075" cy="525145"/>
            </a:xfrm>
            <a:prstGeom prst="rect">
              <a:avLst/>
            </a:prstGeom>
          </p:spPr>
        </p:pic>
      </p:grpSp>
      <p:sp>
        <p:nvSpPr>
          <p:cNvPr id="25" name="Sous-titre 2">
            <a:extLst>
              <a:ext uri="{FF2B5EF4-FFF2-40B4-BE49-F238E27FC236}">
                <a16:creationId xmlns:a16="http://schemas.microsoft.com/office/drawing/2014/main" id="{C989260C-9E2D-7835-AB6F-D2B8B5FC0A8F}"/>
              </a:ext>
            </a:extLst>
          </p:cNvPr>
          <p:cNvSpPr txBox="1">
            <a:spLocks/>
          </p:cNvSpPr>
          <p:nvPr/>
        </p:nvSpPr>
        <p:spPr>
          <a:xfrm>
            <a:off x="1155403" y="1703711"/>
            <a:ext cx="9448800" cy="197879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5400" b="1" dirty="0">
                <a:solidFill>
                  <a:schemeClr val="tx1">
                    <a:lumMod val="75000"/>
                    <a:lumOff val="25000"/>
                  </a:schemeClr>
                </a:solidFill>
                <a:latin typeface="Sen" pitchFamily="2" charset="0"/>
              </a:rPr>
              <a:t>SMART ENERGY </a:t>
            </a:r>
          </a:p>
          <a:p>
            <a:r>
              <a:rPr lang="fr-FR" sz="5400" b="1" dirty="0">
                <a:solidFill>
                  <a:schemeClr val="tx1">
                    <a:lumMod val="75000"/>
                    <a:lumOff val="25000"/>
                  </a:schemeClr>
                </a:solidFill>
                <a:latin typeface="Sen" pitchFamily="2" charset="0"/>
              </a:rPr>
              <a:t>SYSTEMS CAMPUS</a:t>
            </a:r>
          </a:p>
        </p:txBody>
      </p:sp>
      <p:sp>
        <p:nvSpPr>
          <p:cNvPr id="26" name="Ellipse 25">
            <a:extLst>
              <a:ext uri="{FF2B5EF4-FFF2-40B4-BE49-F238E27FC236}">
                <a16:creationId xmlns:a16="http://schemas.microsoft.com/office/drawing/2014/main" id="{821BD3A0-FE83-B720-02FF-A85F97FF7FEA}"/>
              </a:ext>
            </a:extLst>
          </p:cNvPr>
          <p:cNvSpPr/>
          <p:nvPr/>
        </p:nvSpPr>
        <p:spPr>
          <a:xfrm>
            <a:off x="8735575" y="2706051"/>
            <a:ext cx="432106" cy="432106"/>
          </a:xfrm>
          <a:prstGeom prst="ellipse">
            <a:avLst/>
          </a:prstGeom>
          <a:solidFill>
            <a:srgbClr val="FFC0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a:p>
        </p:txBody>
      </p:sp>
      <p:sp>
        <p:nvSpPr>
          <p:cNvPr id="3" name="Zone de texte 9">
            <a:extLst>
              <a:ext uri="{FF2B5EF4-FFF2-40B4-BE49-F238E27FC236}">
                <a16:creationId xmlns:a16="http://schemas.microsoft.com/office/drawing/2014/main" id="{7FC75FE0-81E7-2DDD-FFFE-889CDEF88C25}"/>
              </a:ext>
            </a:extLst>
          </p:cNvPr>
          <p:cNvSpPr txBox="1"/>
          <p:nvPr/>
        </p:nvSpPr>
        <p:spPr>
          <a:xfrm>
            <a:off x="3344868" y="3225306"/>
            <a:ext cx="2870835" cy="4572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buNone/>
            </a:pPr>
            <a:r>
              <a:rPr lang="en-US" sz="1400" b="1" i="1" dirty="0" err="1">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Vers</a:t>
            </a:r>
            <a:r>
              <a:rPr lang="en-US" sz="1400" b="1" i="1" dirty="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 la transition </a:t>
            </a:r>
            <a:r>
              <a:rPr lang="en-US" sz="1400" b="1" i="1" dirty="0" err="1">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zéro</a:t>
            </a:r>
            <a:r>
              <a:rPr lang="en-US" sz="1400" b="1" i="1" dirty="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 </a:t>
            </a:r>
            <a:r>
              <a:rPr lang="en-US" sz="1400" b="1" i="1" dirty="0" err="1">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carbone</a:t>
            </a:r>
            <a:endParaRPr lang="fr-FR" sz="1100" dirty="0">
              <a:effectLst/>
              <a:latin typeface="Cambria" panose="02040503050406030204" pitchFamily="18"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986362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3">
            <a:extLst>
              <a:ext uri="{FF2B5EF4-FFF2-40B4-BE49-F238E27FC236}">
                <a16:creationId xmlns:a16="http://schemas.microsoft.com/office/drawing/2014/main" id="{200651E5-D4E6-A86A-6E98-5289E10C1354}"/>
              </a:ext>
            </a:extLst>
          </p:cNvPr>
          <p:cNvSpPr txBox="1">
            <a:spLocks/>
          </p:cNvSpPr>
          <p:nvPr/>
        </p:nvSpPr>
        <p:spPr>
          <a:xfrm>
            <a:off x="894080" y="1186625"/>
            <a:ext cx="10678370" cy="6552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70C0"/>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70C0"/>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70C0"/>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2000">
              <a:solidFill>
                <a:schemeClr val="tx1"/>
              </a:solidFill>
            </a:endParaRPr>
          </a:p>
        </p:txBody>
      </p:sp>
      <p:sp>
        <p:nvSpPr>
          <p:cNvPr id="3" name="Espace réservé du contenu 3">
            <a:extLst>
              <a:ext uri="{FF2B5EF4-FFF2-40B4-BE49-F238E27FC236}">
                <a16:creationId xmlns:a16="http://schemas.microsoft.com/office/drawing/2014/main" id="{F19E6A0E-2892-D0DF-F3A6-A8535C709125}"/>
              </a:ext>
            </a:extLst>
          </p:cNvPr>
          <p:cNvSpPr txBox="1">
            <a:spLocks/>
          </p:cNvSpPr>
          <p:nvPr/>
        </p:nvSpPr>
        <p:spPr>
          <a:xfrm>
            <a:off x="985123" y="1264845"/>
            <a:ext cx="10875425" cy="522794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70C0"/>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70C0"/>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70C0"/>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a:solidFill>
                  <a:schemeClr val="tx1"/>
                </a:solidFill>
                <a:latin typeface="Calibri"/>
                <a:ea typeface="Calibri"/>
                <a:cs typeface="Calibri"/>
              </a:rPr>
              <a:t>Une présentation PowerPoint, nommée «  kit pédagogique - 1 lancement du </a:t>
            </a:r>
            <a:r>
              <a:rPr lang="fr-FR" sz="2000" err="1">
                <a:solidFill>
                  <a:schemeClr val="tx1"/>
                </a:solidFill>
                <a:latin typeface="Calibri"/>
                <a:ea typeface="Calibri"/>
                <a:cs typeface="Calibri"/>
              </a:rPr>
              <a:t>cours.pptx</a:t>
            </a:r>
            <a:r>
              <a:rPr lang="fr-FR" sz="2000">
                <a:solidFill>
                  <a:schemeClr val="tx1"/>
                </a:solidFill>
                <a:latin typeface="Calibri"/>
                <a:ea typeface="Calibri"/>
                <a:cs typeface="Calibri"/>
              </a:rPr>
              <a:t> », permettant de comprendre le déroulé et le contenu du module.</a:t>
            </a:r>
          </a:p>
          <a:p>
            <a:r>
              <a:rPr lang="fr-FR" sz="2000">
                <a:solidFill>
                  <a:schemeClr val="tx1"/>
                </a:solidFill>
                <a:latin typeface="Calibri"/>
                <a:ea typeface="Calibri"/>
                <a:cs typeface="Calibri"/>
              </a:rPr>
              <a:t>Un « Déroulé du module », comprenant le séquençage d’une session avec les timings et les slides correspondantes pour l'animation avec les étudiants. (</a:t>
            </a:r>
            <a:r>
              <a:rPr lang="fr-FR" sz="2000" err="1">
                <a:solidFill>
                  <a:schemeClr val="tx1"/>
                </a:solidFill>
                <a:latin typeface="Calibri"/>
                <a:ea typeface="Calibri"/>
                <a:cs typeface="Calibri"/>
              </a:rPr>
              <a:t>word</a:t>
            </a:r>
            <a:r>
              <a:rPr lang="fr-FR" sz="2000">
                <a:solidFill>
                  <a:schemeClr val="tx1"/>
                </a:solidFill>
                <a:latin typeface="Calibri"/>
                <a:ea typeface="Calibri"/>
                <a:cs typeface="Calibri"/>
              </a:rPr>
              <a:t>)</a:t>
            </a:r>
          </a:p>
          <a:p>
            <a:r>
              <a:rPr lang="fr-FR" sz="2000">
                <a:solidFill>
                  <a:schemeClr val="tx1"/>
                </a:solidFill>
                <a:latin typeface="Calibri"/>
                <a:ea typeface="Calibri"/>
                <a:cs typeface="Calibri"/>
              </a:rPr>
              <a:t>Une présentation PowerPoint, nommée «  kit pédagogique - 4 support étudiant», pour l’animation du module en salle de classe avec les apprenants.</a:t>
            </a:r>
          </a:p>
          <a:p>
            <a:r>
              <a:rPr lang="fr-FR" sz="2000">
                <a:solidFill>
                  <a:schemeClr val="tx1"/>
                </a:solidFill>
                <a:latin typeface="Calibri"/>
                <a:ea typeface="Calibri"/>
                <a:cs typeface="Calibri"/>
              </a:rPr>
              <a:t>Une carte du scénario qui reprend les moments clés avec les soft </a:t>
            </a:r>
            <a:r>
              <a:rPr lang="fr-FR" sz="2000" err="1">
                <a:solidFill>
                  <a:schemeClr val="tx1"/>
                </a:solidFill>
                <a:latin typeface="Calibri"/>
                <a:ea typeface="Calibri"/>
                <a:cs typeface="Calibri"/>
              </a:rPr>
              <a:t>skills</a:t>
            </a:r>
            <a:r>
              <a:rPr lang="fr-FR" sz="2000">
                <a:solidFill>
                  <a:schemeClr val="tx1"/>
                </a:solidFill>
                <a:latin typeface="Calibri"/>
                <a:ea typeface="Calibri"/>
                <a:cs typeface="Calibri"/>
              </a:rPr>
              <a:t> mobilisables.</a:t>
            </a:r>
          </a:p>
          <a:p>
            <a:pPr marL="0" indent="0">
              <a:buNone/>
            </a:pPr>
            <a:endParaRPr lang="fr-FR" sz="2000">
              <a:solidFill>
                <a:schemeClr val="tx1"/>
              </a:solidFill>
              <a:latin typeface="Calibri"/>
              <a:ea typeface="Calibri"/>
              <a:cs typeface="Calibri"/>
            </a:endParaRPr>
          </a:p>
          <a:p>
            <a:r>
              <a:rPr lang="fr-FR" sz="2000">
                <a:solidFill>
                  <a:schemeClr val="tx1"/>
                </a:solidFill>
                <a:latin typeface="Calibri"/>
                <a:ea typeface="Calibri"/>
                <a:cs typeface="Calibri"/>
              </a:rPr>
              <a:t>Pour les étudiants : </a:t>
            </a:r>
          </a:p>
          <a:p>
            <a:pPr lvl="1">
              <a:buFontTx/>
              <a:buChar char="-"/>
            </a:pPr>
            <a:r>
              <a:rPr lang="fr-FR" sz="1600">
                <a:solidFill>
                  <a:schemeClr val="tx1"/>
                </a:solidFill>
                <a:ea typeface="Calibri"/>
              </a:rPr>
              <a:t>Un document « Mémo pour les </a:t>
            </a:r>
            <a:r>
              <a:rPr lang="fr-FR" sz="1600" err="1">
                <a:solidFill>
                  <a:schemeClr val="tx1"/>
                </a:solidFill>
                <a:ea typeface="Calibri"/>
              </a:rPr>
              <a:t>étudiants.docx</a:t>
            </a:r>
            <a:r>
              <a:rPr lang="fr-FR" sz="1600">
                <a:solidFill>
                  <a:schemeClr val="tx1"/>
                </a:solidFill>
                <a:ea typeface="Calibri"/>
              </a:rPr>
              <a:t> » dans lequel ils retrouveront toutes les informations de contexte pour la simulation en cas de besoin.</a:t>
            </a:r>
          </a:p>
          <a:p>
            <a:pPr lvl="1">
              <a:buFontTx/>
              <a:buChar char="-"/>
            </a:pPr>
            <a:r>
              <a:rPr lang="fr-FR" sz="1600">
                <a:solidFill>
                  <a:schemeClr val="tx1"/>
                </a:solidFill>
                <a:ea typeface="Calibri"/>
              </a:rPr>
              <a:t>Un document « Questionnaire </a:t>
            </a:r>
            <a:r>
              <a:rPr lang="fr-FR" sz="1600" err="1">
                <a:solidFill>
                  <a:schemeClr val="tx1"/>
                </a:solidFill>
                <a:ea typeface="Calibri"/>
              </a:rPr>
              <a:t>étudiants.docx</a:t>
            </a:r>
            <a:r>
              <a:rPr lang="fr-FR" sz="1600">
                <a:solidFill>
                  <a:schemeClr val="tx1"/>
                </a:solidFill>
                <a:ea typeface="Calibri"/>
              </a:rPr>
              <a:t>  » qui peut être utilisé dès que les étudiants ont terminé la simulation pour travailler et préparer l’analyse et le retour d’expérience sur le scénario vécu.</a:t>
            </a:r>
          </a:p>
          <a:p>
            <a:pPr marL="457200" lvl="1" indent="0">
              <a:buNone/>
            </a:pPr>
            <a:endParaRPr lang="fr-FR" sz="1600">
              <a:solidFill>
                <a:schemeClr val="tx1"/>
              </a:solidFill>
              <a:ea typeface="Calibri"/>
            </a:endParaRPr>
          </a:p>
          <a:p>
            <a:endParaRPr lang="fr-FR" sz="2000">
              <a:solidFill>
                <a:schemeClr val="tx1"/>
              </a:solidFill>
              <a:ea typeface="Calibri" panose="020F0502020204030204" pitchFamily="34" charset="0"/>
            </a:endParaRPr>
          </a:p>
        </p:txBody>
      </p:sp>
      <p:sp>
        <p:nvSpPr>
          <p:cNvPr id="6" name="Titre 1">
            <a:extLst>
              <a:ext uri="{FF2B5EF4-FFF2-40B4-BE49-F238E27FC236}">
                <a16:creationId xmlns:a16="http://schemas.microsoft.com/office/drawing/2014/main" id="{06C48D6F-0E5A-8CF3-ECC1-585A4C34255C}"/>
              </a:ext>
            </a:extLst>
          </p:cNvPr>
          <p:cNvSpPr>
            <a:spLocks noGrp="1"/>
          </p:cNvSpPr>
          <p:nvPr>
            <p:ph type="title"/>
          </p:nvPr>
        </p:nvSpPr>
        <p:spPr>
          <a:xfrm>
            <a:off x="540657" y="592209"/>
            <a:ext cx="11101600" cy="498213"/>
          </a:xfrm>
        </p:spPr>
        <p:txBody>
          <a:bodyPr/>
          <a:lstStyle/>
          <a:p>
            <a:r>
              <a:rPr lang="fr-FR"/>
              <a:t>Contenu du module</a:t>
            </a:r>
          </a:p>
        </p:txBody>
      </p:sp>
    </p:spTree>
    <p:extLst>
      <p:ext uri="{BB962C8B-B14F-4D97-AF65-F5344CB8AC3E}">
        <p14:creationId xmlns:p14="http://schemas.microsoft.com/office/powerpoint/2010/main" val="12801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a16="http://schemas.microsoft.com/office/drawing/2014/main" id="{F92CD696-932C-61D5-981C-9CB4BE3E2F55}"/>
              </a:ext>
            </a:extLst>
          </p:cNvPr>
          <p:cNvSpPr/>
          <p:nvPr/>
        </p:nvSpPr>
        <p:spPr>
          <a:xfrm>
            <a:off x="173889" y="2969267"/>
            <a:ext cx="11844226" cy="2109630"/>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14" name="Groupe 13">
            <a:extLst>
              <a:ext uri="{FF2B5EF4-FFF2-40B4-BE49-F238E27FC236}">
                <a16:creationId xmlns:a16="http://schemas.microsoft.com/office/drawing/2014/main" id="{F4E8D6F1-E4F8-C770-7EA9-A194F0E516B4}"/>
              </a:ext>
            </a:extLst>
          </p:cNvPr>
          <p:cNvGrpSpPr/>
          <p:nvPr/>
        </p:nvGrpSpPr>
        <p:grpSpPr>
          <a:xfrm>
            <a:off x="285829" y="1381065"/>
            <a:ext cx="11636201" cy="1473136"/>
            <a:chOff x="85915" y="1254219"/>
            <a:chExt cx="12052897" cy="1834367"/>
          </a:xfrm>
        </p:grpSpPr>
        <p:grpSp>
          <p:nvGrpSpPr>
            <p:cNvPr id="12" name="Groupe 11">
              <a:extLst>
                <a:ext uri="{FF2B5EF4-FFF2-40B4-BE49-F238E27FC236}">
                  <a16:creationId xmlns:a16="http://schemas.microsoft.com/office/drawing/2014/main" id="{FDC5CD04-FE2B-5544-F8AF-A35C00AB48BA}"/>
                </a:ext>
              </a:extLst>
            </p:cNvPr>
            <p:cNvGrpSpPr/>
            <p:nvPr/>
          </p:nvGrpSpPr>
          <p:grpSpPr>
            <a:xfrm>
              <a:off x="85915" y="1848553"/>
              <a:ext cx="12052897" cy="1240033"/>
              <a:chOff x="85915" y="681226"/>
              <a:chExt cx="12052897" cy="2414803"/>
            </a:xfrm>
          </p:grpSpPr>
          <p:cxnSp>
            <p:nvCxnSpPr>
              <p:cNvPr id="6" name="Connecteur droit 5">
                <a:extLst>
                  <a:ext uri="{FF2B5EF4-FFF2-40B4-BE49-F238E27FC236}">
                    <a16:creationId xmlns:a16="http://schemas.microsoft.com/office/drawing/2014/main" id="{A7E469E6-C759-D4D7-0238-981BB78F6362}"/>
                  </a:ext>
                </a:extLst>
              </p:cNvPr>
              <p:cNvCxnSpPr>
                <a:cxnSpLocks/>
              </p:cNvCxnSpPr>
              <p:nvPr/>
            </p:nvCxnSpPr>
            <p:spPr>
              <a:xfrm flipV="1">
                <a:off x="85915" y="681226"/>
                <a:ext cx="0" cy="2414803"/>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a16="http://schemas.microsoft.com/office/drawing/2014/main" id="{5AA497F6-653E-ADC3-A0F0-20072F31E723}"/>
                  </a:ext>
                </a:extLst>
              </p:cNvPr>
              <p:cNvCxnSpPr/>
              <p:nvPr/>
            </p:nvCxnSpPr>
            <p:spPr>
              <a:xfrm flipV="1">
                <a:off x="12138812" y="702703"/>
                <a:ext cx="0" cy="2270656"/>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 name="Connecteur droit avec flèche 8">
                <a:extLst>
                  <a:ext uri="{FF2B5EF4-FFF2-40B4-BE49-F238E27FC236}">
                    <a16:creationId xmlns:a16="http://schemas.microsoft.com/office/drawing/2014/main" id="{56EBBB76-2D8C-D366-C0F8-B2C8C3541455}"/>
                  </a:ext>
                </a:extLst>
              </p:cNvPr>
              <p:cNvCxnSpPr>
                <a:cxnSpLocks/>
              </p:cNvCxnSpPr>
              <p:nvPr/>
            </p:nvCxnSpPr>
            <p:spPr>
              <a:xfrm>
                <a:off x="128875" y="945085"/>
                <a:ext cx="11948569" cy="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3" name="ZoneTexte 12">
              <a:extLst>
                <a:ext uri="{FF2B5EF4-FFF2-40B4-BE49-F238E27FC236}">
                  <a16:creationId xmlns:a16="http://schemas.microsoft.com/office/drawing/2014/main" id="{95DEA121-142B-B976-6C66-E47F77399816}"/>
                </a:ext>
              </a:extLst>
            </p:cNvPr>
            <p:cNvSpPr txBox="1"/>
            <p:nvPr/>
          </p:nvSpPr>
          <p:spPr>
            <a:xfrm>
              <a:off x="4302206" y="1254219"/>
              <a:ext cx="2748312" cy="66895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effectLst/>
                  <a:uLnTx/>
                  <a:uFillTx/>
                  <a:latin typeface="Montserrat" panose="00000500000000000000" pitchFamily="2" charset="0"/>
                  <a:ea typeface="+mn-ea"/>
                  <a:cs typeface="+mn-cs"/>
                </a:rPr>
                <a:t>1h30 / 2h</a:t>
              </a:r>
            </a:p>
          </p:txBody>
        </p:sp>
      </p:grpSp>
      <p:sp>
        <p:nvSpPr>
          <p:cNvPr id="15" name="Google Shape;570;p18">
            <a:extLst>
              <a:ext uri="{FF2B5EF4-FFF2-40B4-BE49-F238E27FC236}">
                <a16:creationId xmlns:a16="http://schemas.microsoft.com/office/drawing/2014/main" id="{796516E3-BC46-FB1B-1DA5-9EAD2D803424}"/>
              </a:ext>
            </a:extLst>
          </p:cNvPr>
          <p:cNvSpPr/>
          <p:nvPr/>
        </p:nvSpPr>
        <p:spPr>
          <a:xfrm>
            <a:off x="2979618" y="3064541"/>
            <a:ext cx="4347543" cy="1903715"/>
          </a:xfrm>
          <a:prstGeom prst="roundRect">
            <a:avLst>
              <a:gd name="adj" fmla="val 16667"/>
            </a:avLst>
          </a:prstGeom>
          <a:solidFill>
            <a:srgbClr val="0070C0"/>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 sz="1867" b="1" i="0" u="none" strike="noStrike" kern="1200" cap="none" spc="0" normalizeH="0" baseline="0" noProof="0">
                <a:ln>
                  <a:noFill/>
                </a:ln>
                <a:solidFill>
                  <a:srgbClr val="FFFFFF"/>
                </a:solidFill>
                <a:effectLst/>
                <a:uLnTx/>
                <a:uFillTx/>
                <a:latin typeface="Montserrat"/>
                <a:ea typeface="Montserrat"/>
                <a:cs typeface="Montserrat"/>
                <a:sym typeface="Montserrat"/>
              </a:rPr>
              <a:t>Session immersive</a:t>
            </a:r>
            <a:endParaRPr kumimoji="0" sz="1333"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sp>
        <p:nvSpPr>
          <p:cNvPr id="29" name="Google Shape;570;p18">
            <a:extLst>
              <a:ext uri="{FF2B5EF4-FFF2-40B4-BE49-F238E27FC236}">
                <a16:creationId xmlns:a16="http://schemas.microsoft.com/office/drawing/2014/main" id="{7965DCA2-239A-9DE9-26EA-356D3FE1C778}"/>
              </a:ext>
            </a:extLst>
          </p:cNvPr>
          <p:cNvSpPr/>
          <p:nvPr/>
        </p:nvSpPr>
        <p:spPr>
          <a:xfrm>
            <a:off x="269462" y="3064542"/>
            <a:ext cx="2475106" cy="1903715"/>
          </a:xfrm>
          <a:prstGeom prst="roundRect">
            <a:avLst>
              <a:gd name="adj" fmla="val 166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FR" sz="1850" b="1" i="0" u="none" strike="noStrike" kern="1200" cap="none" spc="0" normalizeH="0" baseline="0" noProof="0">
                <a:ln>
                  <a:noFill/>
                </a:ln>
                <a:solidFill>
                  <a:srgbClr val="FFFFFF"/>
                </a:solidFill>
                <a:effectLst/>
                <a:uLnTx/>
                <a:uFillTx/>
                <a:latin typeface="Montserrat"/>
                <a:ea typeface="Montserrat"/>
                <a:cs typeface="Montserrat"/>
                <a:sym typeface="Montserrat"/>
              </a:rPr>
              <a:t>Introduction aux soft </a:t>
            </a:r>
            <a:r>
              <a:rPr kumimoji="0" lang="fr-FR" sz="1850" b="1" i="0" u="none" strike="noStrike" kern="1200" cap="none" spc="0" normalizeH="0" baseline="0" noProof="0" err="1">
                <a:ln>
                  <a:noFill/>
                </a:ln>
                <a:solidFill>
                  <a:srgbClr val="FFFFFF"/>
                </a:solidFill>
                <a:effectLst/>
                <a:uLnTx/>
                <a:uFillTx/>
                <a:latin typeface="Montserrat"/>
                <a:ea typeface="Montserrat"/>
                <a:cs typeface="Montserrat"/>
                <a:sym typeface="Montserrat"/>
              </a:rPr>
              <a:t>skills</a:t>
            </a:r>
            <a:endParaRPr kumimoji="0" lang="fr-FR" sz="1850" b="1" i="0" u="none" strike="noStrike" kern="1200" cap="none" spc="0" normalizeH="0" baseline="0" noProof="0">
              <a:ln>
                <a:noFill/>
              </a:ln>
              <a:solidFill>
                <a:srgbClr val="FFFFFF"/>
              </a:solidFill>
              <a:effectLst/>
              <a:uLnTx/>
              <a:uFillTx/>
              <a:latin typeface="Montserrat"/>
              <a:ea typeface="Montserrat"/>
              <a:cs typeface="Montserrat"/>
              <a:sym typeface="Montserrat"/>
            </a:endParaRPr>
          </a:p>
        </p:txBody>
      </p:sp>
      <p:sp>
        <p:nvSpPr>
          <p:cNvPr id="30" name="Google Shape;570;p18">
            <a:extLst>
              <a:ext uri="{FF2B5EF4-FFF2-40B4-BE49-F238E27FC236}">
                <a16:creationId xmlns:a16="http://schemas.microsoft.com/office/drawing/2014/main" id="{30B7BBDE-2230-CC5A-AB53-7FD673BA3BB3}"/>
              </a:ext>
            </a:extLst>
          </p:cNvPr>
          <p:cNvSpPr/>
          <p:nvPr/>
        </p:nvSpPr>
        <p:spPr>
          <a:xfrm>
            <a:off x="7562211" y="3064542"/>
            <a:ext cx="4359819" cy="1903715"/>
          </a:xfrm>
          <a:prstGeom prst="roundRect">
            <a:avLst>
              <a:gd name="adj" fmla="val 166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 sz="1867" b="1" i="0" u="none" strike="noStrike" kern="1200" cap="none" spc="0" normalizeH="0" baseline="0" noProof="0">
                <a:ln>
                  <a:noFill/>
                </a:ln>
                <a:solidFill>
                  <a:srgbClr val="FFFFFF"/>
                </a:solidFill>
                <a:effectLst/>
                <a:uLnTx/>
                <a:uFillTx/>
                <a:latin typeface="Montserrat"/>
                <a:ea typeface="Montserrat"/>
                <a:cs typeface="Montserrat"/>
                <a:sym typeface="Montserrat"/>
              </a:rPr>
              <a:t>Debrief, p</a:t>
            </a:r>
            <a:r>
              <a:rPr lang="fr" sz="1867" b="1" err="1">
                <a:solidFill>
                  <a:srgbClr val="FFFFFF"/>
                </a:solidFill>
                <a:latin typeface="Montserrat"/>
                <a:ea typeface="Montserrat"/>
                <a:cs typeface="Montserrat"/>
                <a:sym typeface="Montserrat"/>
              </a:rPr>
              <a:t>rise</a:t>
            </a:r>
            <a:r>
              <a:rPr lang="fr" sz="1867" b="1">
                <a:solidFill>
                  <a:srgbClr val="FFFFFF"/>
                </a:solidFill>
                <a:latin typeface="Montserrat"/>
                <a:ea typeface="Montserrat"/>
                <a:cs typeface="Montserrat"/>
                <a:sym typeface="Montserrat"/>
              </a:rPr>
              <a:t> de recul </a:t>
            </a:r>
            <a:endParaRPr kumimoji="0" sz="1333"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sp>
        <p:nvSpPr>
          <p:cNvPr id="34" name="Google Shape;599;p18">
            <a:extLst>
              <a:ext uri="{FF2B5EF4-FFF2-40B4-BE49-F238E27FC236}">
                <a16:creationId xmlns:a16="http://schemas.microsoft.com/office/drawing/2014/main" id="{FC604FC6-05F7-622C-5E6D-AECBC9F1B335}"/>
              </a:ext>
            </a:extLst>
          </p:cNvPr>
          <p:cNvSpPr/>
          <p:nvPr/>
        </p:nvSpPr>
        <p:spPr>
          <a:xfrm>
            <a:off x="485380" y="4751538"/>
            <a:ext cx="3414901" cy="1516821"/>
          </a:xfrm>
          <a:prstGeom prst="rect">
            <a:avLst/>
          </a:prstGeom>
          <a:noFill/>
          <a:ln>
            <a:noFill/>
          </a:ln>
        </p:spPr>
        <p:txBody>
          <a:bodyPr spcFirstLastPara="1" wrap="square" lIns="91433" tIns="45700" rIns="91433" bIns="45700" anchor="t" anchorCtr="0">
            <a:noAutofit/>
          </a:bodyPr>
          <a:lstStyle/>
          <a:p>
            <a:pPr marL="285750" marR="0" lvl="0" indent="-285750" algn="l" defTabSz="914400" rtl="0" eaLnBrk="1" fontAlgn="auto" latinLnBrk="0" hangingPunct="1">
              <a:lnSpc>
                <a:spcPct val="100000"/>
              </a:lnSpc>
              <a:spcBef>
                <a:spcPts val="0"/>
              </a:spcBef>
              <a:spcAft>
                <a:spcPts val="0"/>
              </a:spcAft>
              <a:buClr>
                <a:srgbClr val="6F7E95"/>
              </a:buClr>
              <a:buSzPts val="1100"/>
              <a:buFontTx/>
              <a:buChar char="-"/>
              <a:tabLst/>
              <a:defRPr/>
            </a:pPr>
            <a:endParaRPr kumimoji="0" lang="fr-FR" sz="1600" b="0" i="0" u="none" strike="noStrike" kern="1200" cap="none" spc="0" normalizeH="0" baseline="0" noProof="0">
              <a:ln>
                <a:noFill/>
              </a:ln>
              <a:solidFill>
                <a:srgbClr val="0E93DE"/>
              </a:solidFill>
              <a:effectLst/>
              <a:uLnTx/>
              <a:uFillTx/>
              <a:latin typeface="Montserrat Medium"/>
              <a:ea typeface="Montserrat Medium"/>
              <a:cs typeface="Montserrat Medium"/>
              <a:sym typeface="Montserrat Medium"/>
            </a:endParaRPr>
          </a:p>
        </p:txBody>
      </p:sp>
      <p:grpSp>
        <p:nvGrpSpPr>
          <p:cNvPr id="48" name="Groupe 47">
            <a:extLst>
              <a:ext uri="{FF2B5EF4-FFF2-40B4-BE49-F238E27FC236}">
                <a16:creationId xmlns:a16="http://schemas.microsoft.com/office/drawing/2014/main" id="{56EC52D4-4501-8D0B-FB8B-ABCD7D677338}"/>
              </a:ext>
            </a:extLst>
          </p:cNvPr>
          <p:cNvGrpSpPr/>
          <p:nvPr/>
        </p:nvGrpSpPr>
        <p:grpSpPr>
          <a:xfrm>
            <a:off x="285829" y="2009763"/>
            <a:ext cx="2459442" cy="840672"/>
            <a:chOff x="85915" y="1170073"/>
            <a:chExt cx="12054334" cy="1844493"/>
          </a:xfrm>
        </p:grpSpPr>
        <p:grpSp>
          <p:nvGrpSpPr>
            <p:cNvPr id="49" name="Groupe 48">
              <a:extLst>
                <a:ext uri="{FF2B5EF4-FFF2-40B4-BE49-F238E27FC236}">
                  <a16:creationId xmlns:a16="http://schemas.microsoft.com/office/drawing/2014/main" id="{F3064AF0-D61E-791B-CB6F-521F83229CB9}"/>
                </a:ext>
              </a:extLst>
            </p:cNvPr>
            <p:cNvGrpSpPr/>
            <p:nvPr/>
          </p:nvGrpSpPr>
          <p:grpSpPr>
            <a:xfrm>
              <a:off x="85915" y="1848553"/>
              <a:ext cx="12054334" cy="1166013"/>
              <a:chOff x="85915" y="681226"/>
              <a:chExt cx="12054334" cy="2270659"/>
            </a:xfrm>
          </p:grpSpPr>
          <p:cxnSp>
            <p:nvCxnSpPr>
              <p:cNvPr id="51" name="Connecteur droit 50">
                <a:extLst>
                  <a:ext uri="{FF2B5EF4-FFF2-40B4-BE49-F238E27FC236}">
                    <a16:creationId xmlns:a16="http://schemas.microsoft.com/office/drawing/2014/main" id="{5686D684-2262-C7B9-AEC3-850C21F73BE5}"/>
                  </a:ext>
                </a:extLst>
              </p:cNvPr>
              <p:cNvCxnSpPr/>
              <p:nvPr/>
            </p:nvCxnSpPr>
            <p:spPr>
              <a:xfrm flipV="1">
                <a:off x="85915" y="681226"/>
                <a:ext cx="0" cy="2270659"/>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2" name="Connecteur droit 51">
                <a:extLst>
                  <a:ext uri="{FF2B5EF4-FFF2-40B4-BE49-F238E27FC236}">
                    <a16:creationId xmlns:a16="http://schemas.microsoft.com/office/drawing/2014/main" id="{F02A7030-80F2-CD6F-1C98-52884ECB59D4}"/>
                  </a:ext>
                </a:extLst>
              </p:cNvPr>
              <p:cNvCxnSpPr>
                <a:cxnSpLocks/>
              </p:cNvCxnSpPr>
              <p:nvPr/>
            </p:nvCxnSpPr>
            <p:spPr>
              <a:xfrm flipH="1" flipV="1">
                <a:off x="12138812" y="702703"/>
                <a:ext cx="1437" cy="2023562"/>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3" name="Connecteur droit avec flèche 52">
                <a:extLst>
                  <a:ext uri="{FF2B5EF4-FFF2-40B4-BE49-F238E27FC236}">
                    <a16:creationId xmlns:a16="http://schemas.microsoft.com/office/drawing/2014/main" id="{C92BF4D4-AEE7-450E-A05B-8C54B987EE72}"/>
                  </a:ext>
                </a:extLst>
              </p:cNvPr>
              <p:cNvCxnSpPr>
                <a:cxnSpLocks/>
              </p:cNvCxnSpPr>
              <p:nvPr/>
            </p:nvCxnSpPr>
            <p:spPr>
              <a:xfrm>
                <a:off x="128874" y="814516"/>
                <a:ext cx="11948569"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0" name="ZoneTexte 49">
              <a:extLst>
                <a:ext uri="{FF2B5EF4-FFF2-40B4-BE49-F238E27FC236}">
                  <a16:creationId xmlns:a16="http://schemas.microsoft.com/office/drawing/2014/main" id="{D6BC5E99-2B85-7B27-70E7-54F150E14853}"/>
                </a:ext>
              </a:extLst>
            </p:cNvPr>
            <p:cNvSpPr txBox="1"/>
            <p:nvPr/>
          </p:nvSpPr>
          <p:spPr>
            <a:xfrm>
              <a:off x="2558629" y="1170073"/>
              <a:ext cx="7089052" cy="9023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effectLst/>
                  <a:uLnTx/>
                  <a:uFillTx/>
                  <a:latin typeface="Montserrat" panose="00000500000000000000" pitchFamily="2" charset="0"/>
                  <a:ea typeface="+mn-ea"/>
                  <a:cs typeface="+mn-cs"/>
                </a:rPr>
                <a:t>~ 15 min</a:t>
              </a:r>
            </a:p>
          </p:txBody>
        </p:sp>
      </p:grpSp>
      <p:grpSp>
        <p:nvGrpSpPr>
          <p:cNvPr id="54" name="Groupe 53">
            <a:extLst>
              <a:ext uri="{FF2B5EF4-FFF2-40B4-BE49-F238E27FC236}">
                <a16:creationId xmlns:a16="http://schemas.microsoft.com/office/drawing/2014/main" id="{6E9971AD-3555-1F5C-2D0C-BAE545B8FF8A}"/>
              </a:ext>
            </a:extLst>
          </p:cNvPr>
          <p:cNvGrpSpPr/>
          <p:nvPr/>
        </p:nvGrpSpPr>
        <p:grpSpPr>
          <a:xfrm>
            <a:off x="7470598" y="1985465"/>
            <a:ext cx="4451432" cy="818148"/>
            <a:chOff x="85915" y="1127808"/>
            <a:chExt cx="12052897" cy="1897785"/>
          </a:xfrm>
        </p:grpSpPr>
        <p:grpSp>
          <p:nvGrpSpPr>
            <p:cNvPr id="55" name="Groupe 54">
              <a:extLst>
                <a:ext uri="{FF2B5EF4-FFF2-40B4-BE49-F238E27FC236}">
                  <a16:creationId xmlns:a16="http://schemas.microsoft.com/office/drawing/2014/main" id="{1B54095A-7F3D-F56F-6B64-FB5486C8068F}"/>
                </a:ext>
              </a:extLst>
            </p:cNvPr>
            <p:cNvGrpSpPr/>
            <p:nvPr/>
          </p:nvGrpSpPr>
          <p:grpSpPr>
            <a:xfrm>
              <a:off x="85915" y="1848553"/>
              <a:ext cx="12052897" cy="1177040"/>
              <a:chOff x="85915" y="681226"/>
              <a:chExt cx="12052897" cy="2292133"/>
            </a:xfrm>
          </p:grpSpPr>
          <p:cxnSp>
            <p:nvCxnSpPr>
              <p:cNvPr id="57" name="Connecteur droit 56">
                <a:extLst>
                  <a:ext uri="{FF2B5EF4-FFF2-40B4-BE49-F238E27FC236}">
                    <a16:creationId xmlns:a16="http://schemas.microsoft.com/office/drawing/2014/main" id="{7D74968D-F7C1-CB74-5190-61B615A3DC0D}"/>
                  </a:ext>
                </a:extLst>
              </p:cNvPr>
              <p:cNvCxnSpPr/>
              <p:nvPr/>
            </p:nvCxnSpPr>
            <p:spPr>
              <a:xfrm flipV="1">
                <a:off x="85915" y="681226"/>
                <a:ext cx="0" cy="2270659"/>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8" name="Connecteur droit 57">
                <a:extLst>
                  <a:ext uri="{FF2B5EF4-FFF2-40B4-BE49-F238E27FC236}">
                    <a16:creationId xmlns:a16="http://schemas.microsoft.com/office/drawing/2014/main" id="{3CC29157-8DC6-82EE-FD1E-CBE0E99B9BAC}"/>
                  </a:ext>
                </a:extLst>
              </p:cNvPr>
              <p:cNvCxnSpPr/>
              <p:nvPr/>
            </p:nvCxnSpPr>
            <p:spPr>
              <a:xfrm flipV="1">
                <a:off x="12138812" y="702703"/>
                <a:ext cx="0" cy="2270656"/>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9" name="Connecteur droit avec flèche 58">
                <a:extLst>
                  <a:ext uri="{FF2B5EF4-FFF2-40B4-BE49-F238E27FC236}">
                    <a16:creationId xmlns:a16="http://schemas.microsoft.com/office/drawing/2014/main" id="{AE1C7F05-D332-6828-6BC9-2430FA199AB1}"/>
                  </a:ext>
                </a:extLst>
              </p:cNvPr>
              <p:cNvCxnSpPr>
                <a:cxnSpLocks/>
              </p:cNvCxnSpPr>
              <p:nvPr/>
            </p:nvCxnSpPr>
            <p:spPr>
              <a:xfrm>
                <a:off x="128875" y="945085"/>
                <a:ext cx="11948569"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6" name="ZoneTexte 55">
              <a:extLst>
                <a:ext uri="{FF2B5EF4-FFF2-40B4-BE49-F238E27FC236}">
                  <a16:creationId xmlns:a16="http://schemas.microsoft.com/office/drawing/2014/main" id="{88F27FB6-3DAB-AB25-316E-0702059A2D4B}"/>
                </a:ext>
              </a:extLst>
            </p:cNvPr>
            <p:cNvSpPr txBox="1"/>
            <p:nvPr/>
          </p:nvSpPr>
          <p:spPr>
            <a:xfrm>
              <a:off x="3680950" y="1127808"/>
              <a:ext cx="4797703" cy="10811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effectLst/>
                  <a:uLnTx/>
                  <a:uFillTx/>
                  <a:latin typeface="Montserrat" panose="00000500000000000000" pitchFamily="2" charset="0"/>
                  <a:ea typeface="+mn-ea"/>
                  <a:cs typeface="+mn-cs"/>
                </a:rPr>
                <a:t>~ </a:t>
              </a:r>
              <a:r>
                <a:rPr lang="fr-FR" sz="2000" b="1">
                  <a:latin typeface="Montserrat" panose="00000500000000000000" pitchFamily="2" charset="0"/>
                </a:rPr>
                <a:t>45 </a:t>
              </a:r>
              <a:r>
                <a:rPr kumimoji="0" lang="fr-FR" sz="2000" b="1" i="0" u="none" strike="noStrike" kern="1200" cap="none" spc="0" normalizeH="0" baseline="0" noProof="0">
                  <a:ln>
                    <a:noFill/>
                  </a:ln>
                  <a:effectLst/>
                  <a:uLnTx/>
                  <a:uFillTx/>
                  <a:latin typeface="Montserrat" panose="00000500000000000000" pitchFamily="2" charset="0"/>
                  <a:ea typeface="+mn-ea"/>
                  <a:cs typeface="+mn-cs"/>
                </a:rPr>
                <a:t>min</a:t>
              </a:r>
            </a:p>
          </p:txBody>
        </p:sp>
      </p:grpSp>
      <p:sp>
        <p:nvSpPr>
          <p:cNvPr id="2" name="Titre 1"/>
          <p:cNvSpPr>
            <a:spLocks noGrp="1"/>
          </p:cNvSpPr>
          <p:nvPr>
            <p:ph type="title"/>
          </p:nvPr>
        </p:nvSpPr>
        <p:spPr>
          <a:xfrm>
            <a:off x="540657" y="592209"/>
            <a:ext cx="11101600" cy="498213"/>
          </a:xfrm>
        </p:spPr>
        <p:txBody>
          <a:bodyPr/>
          <a:lstStyle/>
          <a:p>
            <a:r>
              <a:rPr lang="fr-FR"/>
              <a:t>Contenu du module</a:t>
            </a:r>
          </a:p>
        </p:txBody>
      </p:sp>
      <p:sp>
        <p:nvSpPr>
          <p:cNvPr id="5" name="ZoneTexte 4">
            <a:extLst>
              <a:ext uri="{FF2B5EF4-FFF2-40B4-BE49-F238E27FC236}">
                <a16:creationId xmlns:a16="http://schemas.microsoft.com/office/drawing/2014/main" id="{160F4FF0-A3EE-6159-06F9-ADB60B7B78C4}"/>
              </a:ext>
            </a:extLst>
          </p:cNvPr>
          <p:cNvSpPr txBox="1"/>
          <p:nvPr/>
        </p:nvSpPr>
        <p:spPr>
          <a:xfrm>
            <a:off x="3952324" y="1381065"/>
            <a:ext cx="65" cy="276999"/>
          </a:xfrm>
          <a:prstGeom prst="rect">
            <a:avLst/>
          </a:prstGeom>
          <a:noFill/>
        </p:spPr>
        <p:txBody>
          <a:bodyPr wrap="none" lIns="0" tIns="0" rIns="0" bIns="0" rtlCol="0">
            <a:spAutoFit/>
          </a:bodyPr>
          <a:lstStyle/>
          <a:p>
            <a:endParaRPr lang="fr-FR"/>
          </a:p>
        </p:txBody>
      </p:sp>
      <p:sp>
        <p:nvSpPr>
          <p:cNvPr id="8" name="Google Shape;599;p18">
            <a:extLst>
              <a:ext uri="{FF2B5EF4-FFF2-40B4-BE49-F238E27FC236}">
                <a16:creationId xmlns:a16="http://schemas.microsoft.com/office/drawing/2014/main" id="{63487B38-2514-26F9-6439-521329C164FB}"/>
              </a:ext>
            </a:extLst>
          </p:cNvPr>
          <p:cNvSpPr/>
          <p:nvPr/>
        </p:nvSpPr>
        <p:spPr>
          <a:xfrm>
            <a:off x="4067407" y="5143984"/>
            <a:ext cx="3231600" cy="1124375"/>
          </a:xfrm>
          <a:prstGeom prst="rect">
            <a:avLst/>
          </a:prstGeom>
          <a:noFill/>
          <a:ln>
            <a:noFill/>
          </a:ln>
        </p:spPr>
        <p:txBody>
          <a:bodyPr spcFirstLastPara="1" wrap="square" lIns="91433" tIns="45700" rIns="91433" bIns="45700" anchor="t" anchorCtr="0">
            <a:noAutofit/>
          </a:bodyPr>
          <a:lstStyle/>
          <a:p>
            <a:pPr marL="285750" marR="0" lvl="0" indent="-285750" defTabSz="914400" rtl="0" eaLnBrk="1" fontAlgn="auto" latinLnBrk="0" hangingPunct="1">
              <a:lnSpc>
                <a:spcPct val="100000"/>
              </a:lnSpc>
              <a:spcBef>
                <a:spcPts val="0"/>
              </a:spcBef>
              <a:spcAft>
                <a:spcPts val="0"/>
              </a:spcAft>
              <a:buClr>
                <a:srgbClr val="6F7E95"/>
              </a:buClr>
              <a:buSzPts val="1100"/>
              <a:buFont typeface="Arial" panose="020B0604020202020204" pitchFamily="34" charset="0"/>
              <a:buChar char="•"/>
              <a:tabLst/>
              <a:defRPr/>
            </a:pPr>
            <a:r>
              <a:rPr kumimoji="0" lang="fr" sz="1600" b="0" i="0" u="none" strike="noStrike" kern="1200" cap="none" spc="0" normalizeH="0" baseline="0" noProof="0" dirty="0">
                <a:ln>
                  <a:noFill/>
                </a:ln>
                <a:solidFill>
                  <a:srgbClr val="2F5597"/>
                </a:solidFill>
                <a:effectLst/>
                <a:uLnTx/>
                <a:uFillTx/>
                <a:latin typeface="Calibri" panose="020F0502020204030204" pitchFamily="34" charset="0"/>
                <a:ea typeface="Montserrat Medium"/>
                <a:cs typeface="Calibri" panose="020F0502020204030204" pitchFamily="34" charset="0"/>
              </a:rPr>
              <a:t>Prérequis </a:t>
            </a:r>
          </a:p>
          <a:p>
            <a:pPr marL="285750" marR="0" lvl="0" indent="-285750" defTabSz="914400" rtl="0" eaLnBrk="1" fontAlgn="auto" latinLnBrk="0" hangingPunct="1">
              <a:lnSpc>
                <a:spcPct val="100000"/>
              </a:lnSpc>
              <a:spcBef>
                <a:spcPts val="0"/>
              </a:spcBef>
              <a:spcAft>
                <a:spcPts val="0"/>
              </a:spcAft>
              <a:buClr>
                <a:srgbClr val="6F7E95"/>
              </a:buClr>
              <a:buSzPts val="1100"/>
              <a:buFont typeface="Arial" panose="020B0604020202020204" pitchFamily="34" charset="0"/>
              <a:buChar char="•"/>
              <a:tabLst/>
              <a:defRPr/>
            </a:pPr>
            <a:r>
              <a:rPr kumimoji="0" lang="fr-FR" sz="1600" b="0" i="0" u="none" strike="noStrike" kern="1200" cap="none" spc="0" normalizeH="0" baseline="0" noProof="0" dirty="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Tutoriel</a:t>
            </a:r>
          </a:p>
          <a:p>
            <a:pPr marL="285750" marR="0" lvl="0" indent="-285750" defTabSz="914400" rtl="0" eaLnBrk="1" fontAlgn="auto" latinLnBrk="0" hangingPunct="1">
              <a:lnSpc>
                <a:spcPct val="100000"/>
              </a:lnSpc>
              <a:spcBef>
                <a:spcPts val="0"/>
              </a:spcBef>
              <a:spcAft>
                <a:spcPts val="0"/>
              </a:spcAft>
              <a:buClr>
                <a:srgbClr val="6F7E95"/>
              </a:buClr>
              <a:buSzPts val="1100"/>
              <a:buFont typeface="Arial" panose="020B0604020202020204" pitchFamily="34" charset="0"/>
              <a:buChar char="•"/>
              <a:tabLst/>
              <a:defRPr/>
            </a:pPr>
            <a:r>
              <a:rPr lang="fr-FR" sz="1600" dirty="0">
                <a:solidFill>
                  <a:srgbClr val="2F5597"/>
                </a:solidFill>
                <a:latin typeface="Calibri" panose="020F0502020204030204" pitchFamily="34" charset="0"/>
                <a:ea typeface="Montserrat Medium"/>
                <a:cs typeface="Calibri" panose="020F0502020204030204" pitchFamily="34" charset="0"/>
                <a:sym typeface="Montserrat Medium"/>
              </a:rPr>
              <a:t>La simulation en elle-même</a:t>
            </a:r>
            <a:endParaRPr kumimoji="0" lang="fr" sz="1600" b="0" i="0" u="none" strike="noStrike" kern="1200" cap="none" spc="0" normalizeH="0" baseline="0" noProof="0" dirty="0">
              <a:ln>
                <a:noFill/>
              </a:ln>
              <a:solidFill>
                <a:srgbClr val="2F5597"/>
              </a:solidFill>
              <a:effectLst/>
              <a:uLnTx/>
              <a:uFillTx/>
              <a:latin typeface="Calibri" panose="020F0502020204030204" pitchFamily="34" charset="0"/>
              <a:ea typeface="Montserrat Medium"/>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6F7E95"/>
              </a:buClr>
              <a:buSzPts val="1100"/>
              <a:buFontTx/>
              <a:buNone/>
              <a:tabLst/>
              <a:defRPr/>
            </a:pPr>
            <a:endParaRPr kumimoji="0" sz="1600" b="0" i="0" u="none" strike="noStrike" kern="1200" cap="none" spc="0" normalizeH="0" baseline="0" noProof="0" dirty="0">
              <a:ln>
                <a:noFill/>
              </a:ln>
              <a:solidFill>
                <a:prstClr val="black"/>
              </a:solidFill>
              <a:effectLst/>
              <a:uLnTx/>
              <a:uFillTx/>
              <a:latin typeface="Calibri" panose="020F0502020204030204" pitchFamily="34" charset="0"/>
              <a:ea typeface="Montserrat Medium"/>
              <a:cs typeface="Calibri" panose="020F0502020204030204" pitchFamily="34" charset="0"/>
              <a:sym typeface="Montserrat Medium"/>
            </a:endParaRPr>
          </a:p>
        </p:txBody>
      </p:sp>
      <p:sp>
        <p:nvSpPr>
          <p:cNvPr id="10" name="Google Shape;599;p18">
            <a:extLst>
              <a:ext uri="{FF2B5EF4-FFF2-40B4-BE49-F238E27FC236}">
                <a16:creationId xmlns:a16="http://schemas.microsoft.com/office/drawing/2014/main" id="{7FEF5562-B58A-2DA7-36BE-E34FDAF3E082}"/>
              </a:ext>
            </a:extLst>
          </p:cNvPr>
          <p:cNvSpPr/>
          <p:nvPr/>
        </p:nvSpPr>
        <p:spPr>
          <a:xfrm>
            <a:off x="327304" y="5257229"/>
            <a:ext cx="3231601" cy="1138071"/>
          </a:xfrm>
          <a:prstGeom prst="rect">
            <a:avLst/>
          </a:prstGeom>
          <a:noFill/>
          <a:ln>
            <a:noFill/>
          </a:ln>
        </p:spPr>
        <p:txBody>
          <a:bodyPr spcFirstLastPara="1" wrap="square" lIns="91433" tIns="45700" rIns="91433" bIns="45700" anchor="t" anchorCtr="0">
            <a:noAutofit/>
          </a:bodyPr>
          <a:lstStyle/>
          <a:p>
            <a:pPr marL="285750" marR="0" lvl="0" indent="-285750" defTabSz="914400" rtl="0" eaLnBrk="1" fontAlgn="auto" latinLnBrk="0" hangingPunct="1">
              <a:lnSpc>
                <a:spcPct val="100000"/>
              </a:lnSpc>
              <a:spcBef>
                <a:spcPts val="0"/>
              </a:spcBef>
              <a:spcAft>
                <a:spcPts val="0"/>
              </a:spcAft>
              <a:buClr>
                <a:srgbClr val="6F7E95"/>
              </a:buClr>
              <a:buSzPts val="1100"/>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Introduction aux soft </a:t>
            </a:r>
            <a:r>
              <a:rPr kumimoji="0" lang="fr-FR" sz="1600" b="0" i="0" u="none" strike="noStrike" kern="1200" cap="none" spc="0" normalizeH="0" baseline="0" noProof="0" err="1">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skills</a:t>
            </a:r>
            <a:endPar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endParaRPr>
          </a:p>
          <a:p>
            <a:pPr marL="285750" marR="0" lvl="0" indent="-285750" defTabSz="914400" rtl="0" eaLnBrk="1" fontAlgn="auto" latinLnBrk="0" hangingPunct="1">
              <a:lnSpc>
                <a:spcPct val="100000"/>
              </a:lnSpc>
              <a:spcBef>
                <a:spcPts val="0"/>
              </a:spcBef>
              <a:spcAft>
                <a:spcPts val="0"/>
              </a:spcAft>
              <a:buClr>
                <a:srgbClr val="6F7E95"/>
              </a:buClr>
              <a:buSzPts val="1100"/>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Présentation du scénario</a:t>
            </a:r>
          </a:p>
          <a:p>
            <a:pPr marL="285750" marR="0" lvl="0" indent="-285750" defTabSz="914400" rtl="0" eaLnBrk="1" fontAlgn="auto" latinLnBrk="0" hangingPunct="1">
              <a:lnSpc>
                <a:spcPct val="100000"/>
              </a:lnSpc>
              <a:spcBef>
                <a:spcPts val="0"/>
              </a:spcBef>
              <a:spcAft>
                <a:spcPts val="0"/>
              </a:spcAft>
              <a:buClr>
                <a:srgbClr val="6F7E95"/>
              </a:buClr>
              <a:buSzPts val="1100"/>
              <a:buFontTx/>
              <a:buChar char="-"/>
              <a:tabLst/>
              <a:defRPr/>
            </a:pPr>
            <a:endParaRPr kumimoji="0" lang="fr-FR" sz="1600" b="0" i="0" u="none" strike="noStrike" kern="1200" cap="none" spc="0" normalizeH="0" baseline="0" noProof="0">
              <a:ln>
                <a:noFill/>
              </a:ln>
              <a:solidFill>
                <a:srgbClr val="0E93DE"/>
              </a:solidFill>
              <a:effectLst/>
              <a:uLnTx/>
              <a:uFillTx/>
              <a:latin typeface="Calibri" panose="020F0502020204030204" pitchFamily="34" charset="0"/>
              <a:ea typeface="Montserrat Medium"/>
              <a:cs typeface="Calibri" panose="020F0502020204030204" pitchFamily="34" charset="0"/>
              <a:sym typeface="Montserrat Medium"/>
            </a:endParaRPr>
          </a:p>
        </p:txBody>
      </p:sp>
      <p:sp>
        <p:nvSpPr>
          <p:cNvPr id="11" name="Google Shape;599;p18">
            <a:extLst>
              <a:ext uri="{FF2B5EF4-FFF2-40B4-BE49-F238E27FC236}">
                <a16:creationId xmlns:a16="http://schemas.microsoft.com/office/drawing/2014/main" id="{7C876CDE-1F79-3DCE-8580-89591597CA8E}"/>
              </a:ext>
            </a:extLst>
          </p:cNvPr>
          <p:cNvSpPr/>
          <p:nvPr/>
        </p:nvSpPr>
        <p:spPr>
          <a:xfrm>
            <a:off x="7856520" y="5143984"/>
            <a:ext cx="3655536" cy="1339090"/>
          </a:xfrm>
          <a:prstGeom prst="rect">
            <a:avLst/>
          </a:prstGeom>
          <a:noFill/>
          <a:ln>
            <a:noFill/>
          </a:ln>
        </p:spPr>
        <p:txBody>
          <a:bodyPr spcFirstLastPara="1" wrap="square" lIns="91433" tIns="45700" rIns="91433" bIns="45700" anchor="t" anchorCtr="0">
            <a:noAutofit/>
          </a:bodyPr>
          <a:lstStyle/>
          <a:p>
            <a:pPr marL="285750" marR="0" lvl="0" indent="-285750" algn="l" defTabSz="914400" rtl="0" eaLnBrk="1" fontAlgn="auto" latinLnBrk="0" hangingPunct="1">
              <a:lnSpc>
                <a:spcPct val="100000"/>
              </a:lnSpc>
              <a:spcBef>
                <a:spcPts val="0"/>
              </a:spcBef>
              <a:spcAft>
                <a:spcPts val="0"/>
              </a:spcAft>
              <a:buClr>
                <a:srgbClr val="6F7E95"/>
              </a:buClr>
              <a:buSzPts val="1100"/>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Débat sur l’expérience vécue</a:t>
            </a:r>
          </a:p>
          <a:p>
            <a:pPr marL="285750" marR="0" lvl="0" indent="-285750" algn="l" defTabSz="914400" rtl="0" eaLnBrk="1" fontAlgn="auto" latinLnBrk="0" hangingPunct="1">
              <a:lnSpc>
                <a:spcPct val="100000"/>
              </a:lnSpc>
              <a:spcBef>
                <a:spcPts val="0"/>
              </a:spcBef>
              <a:spcAft>
                <a:spcPts val="0"/>
              </a:spcAft>
              <a:buClr>
                <a:srgbClr val="6F7E95"/>
              </a:buClr>
              <a:buSzPts val="1100"/>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Accompagnement</a:t>
            </a:r>
          </a:p>
          <a:p>
            <a:pPr marL="285750" marR="0" lvl="0" indent="-285750" algn="l" defTabSz="914400" rtl="0" eaLnBrk="1" fontAlgn="auto" latinLnBrk="0" hangingPunct="1">
              <a:lnSpc>
                <a:spcPct val="100000"/>
              </a:lnSpc>
              <a:spcBef>
                <a:spcPts val="0"/>
              </a:spcBef>
              <a:spcAft>
                <a:spcPts val="0"/>
              </a:spcAft>
              <a:buClr>
                <a:srgbClr val="6F7E95"/>
              </a:buClr>
              <a:buSzPts val="1100"/>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Prise de conscience </a:t>
            </a:r>
            <a:r>
              <a:rPr lang="fr-FR" sz="1600">
                <a:solidFill>
                  <a:srgbClr val="2F5597"/>
                </a:solidFill>
                <a:latin typeface="Calibri" panose="020F0502020204030204" pitchFamily="34" charset="0"/>
                <a:ea typeface="Montserrat Medium"/>
                <a:cs typeface="Calibri" panose="020F0502020204030204" pitchFamily="34" charset="0"/>
                <a:sym typeface="Montserrat Medium"/>
              </a:rPr>
              <a:t>de</a:t>
            </a:r>
            <a:r>
              <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 l’importance des soft </a:t>
            </a:r>
            <a:r>
              <a:rPr kumimoji="0" lang="fr-FR" sz="1600" b="0" i="0" u="none" strike="noStrike" kern="1200" cap="none" spc="0" normalizeH="0" baseline="0" noProof="0" err="1">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skills</a:t>
            </a:r>
            <a:endPar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endParaRPr>
          </a:p>
          <a:p>
            <a:pPr marL="285750" marR="0" lvl="0" indent="-285750" algn="l" defTabSz="914400" rtl="0" eaLnBrk="1" fontAlgn="auto" latinLnBrk="0" hangingPunct="1">
              <a:lnSpc>
                <a:spcPct val="100000"/>
              </a:lnSpc>
              <a:spcBef>
                <a:spcPts val="0"/>
              </a:spcBef>
              <a:spcAft>
                <a:spcPts val="0"/>
              </a:spcAft>
              <a:buClr>
                <a:srgbClr val="6F7E95"/>
              </a:buClr>
              <a:buSzPts val="1100"/>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Comment développer les soft </a:t>
            </a:r>
            <a:r>
              <a:rPr kumimoji="0" lang="fr-FR" sz="1600" b="0" i="0" u="none" strike="noStrike" kern="1200" cap="none" spc="0" normalizeH="0" baseline="0" noProof="0" err="1">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rPr>
              <a:t>skills</a:t>
            </a:r>
            <a:endParaRPr kumimoji="0" lang="fr-FR" sz="1600" b="0" i="0" u="none" strike="noStrike" kern="1200" cap="none" spc="0" normalizeH="0" baseline="0" noProof="0">
              <a:ln>
                <a:noFill/>
              </a:ln>
              <a:solidFill>
                <a:srgbClr val="2F5597"/>
              </a:solidFill>
              <a:effectLst/>
              <a:uLnTx/>
              <a:uFillTx/>
              <a:latin typeface="Calibri" panose="020F0502020204030204" pitchFamily="34" charset="0"/>
              <a:ea typeface="Montserrat Medium"/>
              <a:cs typeface="Calibri" panose="020F0502020204030204" pitchFamily="34" charset="0"/>
              <a:sym typeface="Montserrat Medium"/>
            </a:endParaRPr>
          </a:p>
          <a:p>
            <a:pPr marL="285750" marR="0" lvl="0" indent="-285750" algn="l" defTabSz="914400" rtl="0" eaLnBrk="1" fontAlgn="auto" latinLnBrk="0" hangingPunct="1">
              <a:lnSpc>
                <a:spcPct val="100000"/>
              </a:lnSpc>
              <a:spcBef>
                <a:spcPts val="0"/>
              </a:spcBef>
              <a:spcAft>
                <a:spcPts val="0"/>
              </a:spcAft>
              <a:buClr>
                <a:srgbClr val="6F7E95"/>
              </a:buClr>
              <a:buSzPts val="1100"/>
              <a:buFontTx/>
              <a:buChar char="-"/>
              <a:tabLst/>
              <a:defRPr/>
            </a:pPr>
            <a:endParaRPr kumimoji="0" lang="fr-FR" sz="1600" b="0" i="0" u="none" strike="noStrike" kern="1200" cap="none" spc="0" normalizeH="0" baseline="0" noProof="0">
              <a:ln>
                <a:noFill/>
              </a:ln>
              <a:solidFill>
                <a:srgbClr val="0E93DE"/>
              </a:solidFill>
              <a:effectLst/>
              <a:uLnTx/>
              <a:uFillTx/>
              <a:latin typeface="Calibri" panose="020F0502020204030204" pitchFamily="34" charset="0"/>
              <a:ea typeface="Montserrat Medium"/>
              <a:cs typeface="Calibri" panose="020F0502020204030204" pitchFamily="34" charset="0"/>
              <a:sym typeface="Montserrat Medium"/>
            </a:endParaRPr>
          </a:p>
        </p:txBody>
      </p:sp>
      <p:grpSp>
        <p:nvGrpSpPr>
          <p:cNvPr id="16" name="Groupe 15">
            <a:extLst>
              <a:ext uri="{FF2B5EF4-FFF2-40B4-BE49-F238E27FC236}">
                <a16:creationId xmlns:a16="http://schemas.microsoft.com/office/drawing/2014/main" id="{C94DB64E-B6F0-5D61-AED9-344E8BC3D25E}"/>
              </a:ext>
            </a:extLst>
          </p:cNvPr>
          <p:cNvGrpSpPr/>
          <p:nvPr/>
        </p:nvGrpSpPr>
        <p:grpSpPr>
          <a:xfrm>
            <a:off x="2745271" y="1983377"/>
            <a:ext cx="4725327" cy="819439"/>
            <a:chOff x="85915" y="1133290"/>
            <a:chExt cx="12052897" cy="1892303"/>
          </a:xfrm>
        </p:grpSpPr>
        <p:grpSp>
          <p:nvGrpSpPr>
            <p:cNvPr id="17" name="Groupe 16">
              <a:extLst>
                <a:ext uri="{FF2B5EF4-FFF2-40B4-BE49-F238E27FC236}">
                  <a16:creationId xmlns:a16="http://schemas.microsoft.com/office/drawing/2014/main" id="{18DEC852-1AEB-8D0B-D99D-280ED9EA5394}"/>
                </a:ext>
              </a:extLst>
            </p:cNvPr>
            <p:cNvGrpSpPr/>
            <p:nvPr/>
          </p:nvGrpSpPr>
          <p:grpSpPr>
            <a:xfrm>
              <a:off x="85915" y="1848553"/>
              <a:ext cx="12052897" cy="1177040"/>
              <a:chOff x="85915" y="681226"/>
              <a:chExt cx="12052897" cy="2292133"/>
            </a:xfrm>
          </p:grpSpPr>
          <p:cxnSp>
            <p:nvCxnSpPr>
              <p:cNvPr id="19" name="Connecteur droit 18">
                <a:extLst>
                  <a:ext uri="{FF2B5EF4-FFF2-40B4-BE49-F238E27FC236}">
                    <a16:creationId xmlns:a16="http://schemas.microsoft.com/office/drawing/2014/main" id="{98DD95B6-5158-BB82-18C2-1D47C2D61D9E}"/>
                  </a:ext>
                </a:extLst>
              </p:cNvPr>
              <p:cNvCxnSpPr/>
              <p:nvPr/>
            </p:nvCxnSpPr>
            <p:spPr>
              <a:xfrm flipV="1">
                <a:off x="85915" y="681226"/>
                <a:ext cx="0" cy="2270659"/>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EBBD38C8-2611-7B3A-02AC-C6FEABD1B42B}"/>
                  </a:ext>
                </a:extLst>
              </p:cNvPr>
              <p:cNvCxnSpPr/>
              <p:nvPr/>
            </p:nvCxnSpPr>
            <p:spPr>
              <a:xfrm flipV="1">
                <a:off x="12138812" y="702703"/>
                <a:ext cx="0" cy="2270656"/>
              </a:xfrm>
              <a:prstGeom prst="line">
                <a:avLst/>
              </a:prstGeom>
              <a:ln w="4127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a16="http://schemas.microsoft.com/office/drawing/2014/main" id="{C8A27766-DBDA-60AD-9C5D-C5A590666425}"/>
                  </a:ext>
                </a:extLst>
              </p:cNvPr>
              <p:cNvCxnSpPr>
                <a:cxnSpLocks/>
              </p:cNvCxnSpPr>
              <p:nvPr/>
            </p:nvCxnSpPr>
            <p:spPr>
              <a:xfrm>
                <a:off x="128875" y="945085"/>
                <a:ext cx="11948569"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8" name="ZoneTexte 17">
              <a:extLst>
                <a:ext uri="{FF2B5EF4-FFF2-40B4-BE49-F238E27FC236}">
                  <a16:creationId xmlns:a16="http://schemas.microsoft.com/office/drawing/2014/main" id="{EB5682B8-9730-7CE7-C9F1-4F292B4750F5}"/>
                </a:ext>
              </a:extLst>
            </p:cNvPr>
            <p:cNvSpPr txBox="1"/>
            <p:nvPr/>
          </p:nvSpPr>
          <p:spPr>
            <a:xfrm>
              <a:off x="3680825" y="1133290"/>
              <a:ext cx="4797703" cy="10811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effectLst/>
                  <a:uLnTx/>
                  <a:uFillTx/>
                  <a:latin typeface="Montserrat" panose="00000500000000000000" pitchFamily="2" charset="0"/>
                  <a:ea typeface="+mn-ea"/>
                  <a:cs typeface="+mn-cs"/>
                </a:rPr>
                <a:t>~ </a:t>
              </a:r>
              <a:r>
                <a:rPr lang="fr-FR" sz="2000" b="1">
                  <a:latin typeface="Montserrat" panose="00000500000000000000" pitchFamily="2" charset="0"/>
                </a:rPr>
                <a:t>45 </a:t>
              </a:r>
              <a:r>
                <a:rPr kumimoji="0" lang="fr-FR" sz="2000" b="1" i="0" u="none" strike="noStrike" kern="1200" cap="none" spc="0" normalizeH="0" baseline="0" noProof="0">
                  <a:ln>
                    <a:noFill/>
                  </a:ln>
                  <a:effectLst/>
                  <a:uLnTx/>
                  <a:uFillTx/>
                  <a:latin typeface="Montserrat" panose="00000500000000000000" pitchFamily="2" charset="0"/>
                  <a:ea typeface="+mn-ea"/>
                  <a:cs typeface="+mn-cs"/>
                </a:rPr>
                <a:t>min</a:t>
              </a:r>
            </a:p>
          </p:txBody>
        </p:sp>
      </p:grpSp>
      <p:sp>
        <p:nvSpPr>
          <p:cNvPr id="22" name="Titre 1">
            <a:extLst>
              <a:ext uri="{FF2B5EF4-FFF2-40B4-BE49-F238E27FC236}">
                <a16:creationId xmlns:a16="http://schemas.microsoft.com/office/drawing/2014/main" id="{4EEB4550-462E-7548-65C3-E37F5974E991}"/>
              </a:ext>
            </a:extLst>
          </p:cNvPr>
          <p:cNvSpPr txBox="1">
            <a:spLocks/>
          </p:cNvSpPr>
          <p:nvPr/>
        </p:nvSpPr>
        <p:spPr>
          <a:xfrm>
            <a:off x="1088531" y="1090422"/>
            <a:ext cx="1320198" cy="2492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1800">
                <a:solidFill>
                  <a:schemeClr val="tx1"/>
                </a:solidFill>
              </a:rPr>
              <a:t>Le timing</a:t>
            </a:r>
          </a:p>
        </p:txBody>
      </p:sp>
    </p:spTree>
    <p:extLst>
      <p:ext uri="{BB962C8B-B14F-4D97-AF65-F5344CB8AC3E}">
        <p14:creationId xmlns:p14="http://schemas.microsoft.com/office/powerpoint/2010/main" val="4002263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ctrTitle"/>
          </p:nvPr>
        </p:nvSpPr>
        <p:spPr/>
        <p:txBody>
          <a:bodyPr>
            <a:normAutofit fontScale="90000"/>
          </a:bodyPr>
          <a:lstStyle/>
          <a:p>
            <a:r>
              <a:rPr lang="fr-FR" cap="none"/>
              <a:t>2. Introduction aux « soft </a:t>
            </a:r>
            <a:r>
              <a:rPr lang="fr-FR" cap="none" err="1"/>
              <a:t>skills</a:t>
            </a:r>
            <a:r>
              <a:rPr lang="fr-FR" cap="none"/>
              <a:t> »</a:t>
            </a:r>
            <a:br>
              <a:rPr lang="fr-FR" cap="none"/>
            </a:br>
            <a:br>
              <a:rPr lang="fr-FR" cap="none"/>
            </a:br>
            <a:r>
              <a:rPr lang="fr-FR" sz="3600" cap="none"/>
              <a:t>a) Compétences, soft </a:t>
            </a:r>
            <a:r>
              <a:rPr lang="fr-FR" sz="3600" cap="none" err="1"/>
              <a:t>skills</a:t>
            </a:r>
            <a:r>
              <a:rPr lang="fr-FR" sz="3600" cap="none"/>
              <a:t>, situation professionnelle contextualisée</a:t>
            </a:r>
            <a:endParaRPr lang="fr-FR" cap="none"/>
          </a:p>
        </p:txBody>
      </p:sp>
    </p:spTree>
    <p:extLst>
      <p:ext uri="{BB962C8B-B14F-4D97-AF65-F5344CB8AC3E}">
        <p14:creationId xmlns:p14="http://schemas.microsoft.com/office/powerpoint/2010/main" val="3971740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0" y="552534"/>
            <a:ext cx="12103417" cy="484748"/>
          </a:xfrm>
        </p:spPr>
        <p:txBody>
          <a:bodyPr/>
          <a:lstStyle/>
          <a:p>
            <a:r>
              <a:rPr lang="fr-FR"/>
              <a:t>Les différents types de compétences</a:t>
            </a:r>
          </a:p>
        </p:txBody>
      </p:sp>
      <p:sp>
        <p:nvSpPr>
          <p:cNvPr id="12" name="Rectangle à coins arrondis 11"/>
          <p:cNvSpPr/>
          <p:nvPr/>
        </p:nvSpPr>
        <p:spPr>
          <a:xfrm>
            <a:off x="312119" y="1262091"/>
            <a:ext cx="5550799" cy="469536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schemeClr val="tx1"/>
                </a:solidFill>
                <a:effectLst/>
                <a:uLnTx/>
                <a:uFillTx/>
                <a:latin typeface="Calibri" panose="020F0502020204030204"/>
                <a:ea typeface="+mn-ea"/>
                <a:cs typeface="+mn-cs"/>
              </a:rPr>
              <a:t>Connaissances techniques/métier </a:t>
            </a:r>
          </a:p>
          <a:p>
            <a:pPr marL="0" marR="0" lvl="0" indent="0" algn="ctr" defTabSz="457200" rtl="0" eaLnBrk="1" fontAlgn="auto" latinLnBrk="0" hangingPunct="1">
              <a:lnSpc>
                <a:spcPct val="100000"/>
              </a:lnSpc>
              <a:spcBef>
                <a:spcPts val="0"/>
              </a:spcBef>
              <a:spcAft>
                <a:spcPts val="0"/>
              </a:spcAft>
              <a:buClrTx/>
              <a:buSzTx/>
              <a:buFontTx/>
              <a:buNone/>
              <a:tabLst/>
              <a:defRPr/>
            </a:pPr>
            <a:r>
              <a:rPr lang="fr-FR" sz="2400" b="1">
                <a:solidFill>
                  <a:schemeClr val="tx1"/>
                </a:solidFill>
                <a:latin typeface="Calibri" panose="020F0502020204030204"/>
              </a:rPr>
              <a:t>dites</a:t>
            </a:r>
            <a:r>
              <a:rPr kumimoji="0" lang="fr-FR" sz="2400" b="1" i="0" u="none" strike="noStrike" kern="1200" cap="none" spc="0" normalizeH="0" baseline="0" noProof="0">
                <a:ln>
                  <a:noFill/>
                </a:ln>
                <a:solidFill>
                  <a:schemeClr val="tx1"/>
                </a:solidFill>
                <a:effectLst/>
                <a:uLnTx/>
                <a:uFillTx/>
                <a:latin typeface="Calibri" panose="020F0502020204030204"/>
                <a:ea typeface="+mn-ea"/>
                <a:cs typeface="+mn-cs"/>
              </a:rPr>
              <a:t> « hard </a:t>
            </a:r>
            <a:r>
              <a:rPr kumimoji="0" lang="fr-FR" sz="2400" b="1" i="0" u="none" strike="noStrike" kern="1200" cap="none" spc="0" normalizeH="0" baseline="0" noProof="0" err="1">
                <a:ln>
                  <a:noFill/>
                </a:ln>
                <a:solidFill>
                  <a:schemeClr val="tx1"/>
                </a:solidFill>
                <a:effectLst/>
                <a:uLnTx/>
                <a:uFillTx/>
                <a:latin typeface="Calibri" panose="020F0502020204030204"/>
                <a:ea typeface="+mn-ea"/>
                <a:cs typeface="+mn-cs"/>
              </a:rPr>
              <a:t>skills</a:t>
            </a:r>
            <a:r>
              <a:rPr kumimoji="0" lang="fr-FR" sz="2400" b="1" i="0" u="none" strike="noStrike" kern="1200" cap="none" spc="0" normalizeH="0" baseline="0" noProof="0">
                <a:ln>
                  <a:noFill/>
                </a:ln>
                <a:solidFill>
                  <a:schemeClr val="tx1"/>
                </a:solidFill>
                <a:effectLst/>
                <a:uLnTx/>
                <a:uFillTx/>
                <a:latin typeface="Calibri" panose="020F0502020204030204"/>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2400" b="1" i="0" u="none" strike="noStrike" kern="1200" cap="none" spc="0" normalizeH="0" baseline="0" noProof="0">
              <a:ln>
                <a:noFill/>
              </a:ln>
              <a:solidFill>
                <a:srgbClr val="002060"/>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800"/>
              </a:spcAft>
              <a:buClrTx/>
              <a:buSzTx/>
              <a:buFont typeface="Wingdings" panose="05000000000000000000" pitchFamily="2" charset="2"/>
              <a:buChar char="ü"/>
              <a:tabLst/>
              <a:defRPr/>
            </a:pPr>
            <a:r>
              <a:rPr kumimoji="0" lang="fr-FR" sz="2400" b="0" i="0" u="none" strike="noStrike" kern="1200" cap="none" spc="0" normalizeH="0" baseline="0" noProof="0">
                <a:ln>
                  <a:noFill/>
                </a:ln>
                <a:solidFill>
                  <a:srgbClr val="2E4C9C"/>
                </a:solidFill>
                <a:effectLst/>
                <a:uLnTx/>
                <a:uFillTx/>
                <a:latin typeface="Calibri" panose="020F0502020204030204"/>
                <a:ea typeface="+mn-ea"/>
                <a:cs typeface="+mn-cs"/>
              </a:rPr>
              <a:t>Les connaissances fondamentales ou compétences « métier »</a:t>
            </a:r>
          </a:p>
          <a:p>
            <a:pPr marL="342900" marR="0" lvl="0" indent="-342900" algn="l" defTabSz="457200" rtl="0" eaLnBrk="1" fontAlgn="auto" latinLnBrk="0" hangingPunct="1">
              <a:lnSpc>
                <a:spcPct val="100000"/>
              </a:lnSpc>
              <a:spcBef>
                <a:spcPts val="0"/>
              </a:spcBef>
              <a:spcAft>
                <a:spcPts val="800"/>
              </a:spcAft>
              <a:buClrTx/>
              <a:buSzTx/>
              <a:buFont typeface="Wingdings" panose="05000000000000000000" pitchFamily="2" charset="2"/>
              <a:buChar char="ü"/>
              <a:tabLst/>
              <a:defRPr/>
            </a:pPr>
            <a:r>
              <a:rPr kumimoji="0" lang="fr-FR" sz="2400" b="0" i="0" u="none" strike="noStrike" kern="1200" cap="none" spc="0" normalizeH="0" baseline="0" noProof="0">
                <a:ln>
                  <a:noFill/>
                </a:ln>
                <a:solidFill>
                  <a:srgbClr val="2E4C9C"/>
                </a:solidFill>
                <a:effectLst/>
                <a:uLnTx/>
                <a:uFillTx/>
                <a:latin typeface="Calibri" panose="020F0502020204030204"/>
                <a:ea typeface="+mn-ea"/>
                <a:cs typeface="+mn-cs"/>
              </a:rPr>
              <a:t>Les compétences techniques comme la maitrise d’un outil, d’un langage de programmation, la maitrise de gestes, etc. </a:t>
            </a:r>
          </a:p>
        </p:txBody>
      </p:sp>
      <p:sp>
        <p:nvSpPr>
          <p:cNvPr id="13" name="Rectangle à coins arrondis 12"/>
          <p:cNvSpPr/>
          <p:nvPr/>
        </p:nvSpPr>
        <p:spPr>
          <a:xfrm>
            <a:off x="5997389" y="1262091"/>
            <a:ext cx="6113930" cy="4695361"/>
          </a:xfrm>
          <a:prstGeom prst="roundRect">
            <a:avLst/>
          </a:prstGeom>
          <a:solidFill>
            <a:srgbClr val="2E4C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white"/>
                </a:solidFill>
                <a:effectLst/>
                <a:uLnTx/>
                <a:uFillTx/>
                <a:latin typeface="Calibri" panose="020F0502020204030204"/>
                <a:ea typeface="+mn-ea"/>
                <a:cs typeface="+mn-cs"/>
              </a:rPr>
              <a:t>Connaissances transversales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white"/>
                </a:solidFill>
                <a:effectLst/>
                <a:uLnTx/>
                <a:uFillTx/>
                <a:latin typeface="Calibri" panose="020F0502020204030204"/>
                <a:ea typeface="+mn-ea"/>
                <a:cs typeface="+mn-cs"/>
              </a:rPr>
              <a:t>dites « soft </a:t>
            </a:r>
            <a:r>
              <a:rPr kumimoji="0" lang="fr-FR" sz="2400" b="1" i="0" u="none" strike="noStrike" kern="1200" cap="none" spc="0" normalizeH="0" baseline="0" noProof="0" err="1">
                <a:ln>
                  <a:noFill/>
                </a:ln>
                <a:solidFill>
                  <a:prstClr val="white"/>
                </a:solidFill>
                <a:effectLst/>
                <a:uLnTx/>
                <a:uFillTx/>
                <a:latin typeface="Calibri" panose="020F0502020204030204"/>
                <a:ea typeface="+mn-ea"/>
                <a:cs typeface="+mn-cs"/>
              </a:rPr>
              <a:t>skills</a:t>
            </a:r>
            <a:r>
              <a:rPr kumimoji="0" lang="fr-FR" sz="2400" b="1" i="0" u="none" strike="noStrike" kern="1200" cap="none" spc="0" normalizeH="0" baseline="0" noProof="0">
                <a:ln>
                  <a:noFill/>
                </a:ln>
                <a:solidFill>
                  <a:prstClr val="white"/>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a:ln>
                  <a:noFill/>
                </a:ln>
                <a:solidFill>
                  <a:prstClr val="white"/>
                </a:solidFill>
                <a:effectLst/>
                <a:uLnTx/>
                <a:uFillTx/>
                <a:latin typeface="Arial"/>
                <a:ea typeface="+mn-ea"/>
                <a:cs typeface="+mn-cs"/>
              </a:rPr>
              <a:t>Les savoir-être, les attitudes, les comportements définis selon le métier, son contexte et une situation à un instant </a:t>
            </a:r>
            <a:r>
              <a:rPr kumimoji="0" lang="fr-FR" sz="2400" b="0" i="0" u="none" strike="noStrike" kern="1200" cap="none" spc="0" normalizeH="0" baseline="0" noProof="0" err="1">
                <a:ln>
                  <a:noFill/>
                </a:ln>
                <a:solidFill>
                  <a:prstClr val="white"/>
                </a:solidFill>
                <a:effectLst/>
                <a:uLnTx/>
                <a:uFillTx/>
                <a:latin typeface="Arial"/>
                <a:ea typeface="+mn-ea"/>
                <a:cs typeface="+mn-cs"/>
              </a:rPr>
              <a:t>T</a:t>
            </a:r>
            <a:r>
              <a:rPr kumimoji="0" lang="fr-FR" sz="2400" b="0" i="0" u="none" strike="noStrike" kern="1200" cap="none" spc="0" normalizeH="0" baseline="0" noProof="0">
                <a:ln>
                  <a:noFill/>
                </a:ln>
                <a:solidFill>
                  <a:prstClr val="white"/>
                </a:solidFill>
                <a:effectLst/>
                <a:uLnTx/>
                <a:uFillTx/>
                <a:latin typeface="Arial"/>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Arial"/>
              <a:ea typeface="+mn-ea"/>
              <a:cs typeface="+mn-cs"/>
            </a:endParaRPr>
          </a:p>
        </p:txBody>
      </p:sp>
      <p:sp>
        <p:nvSpPr>
          <p:cNvPr id="3" name="Espace réservé du numéro de diapositive 2">
            <a:extLst>
              <a:ext uri="{FF2B5EF4-FFF2-40B4-BE49-F238E27FC236}">
                <a16:creationId xmlns:a16="http://schemas.microsoft.com/office/drawing/2014/main" id="{708BA91F-9F12-EDC8-1637-673B257FCF45}"/>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13</a:t>
            </a:fld>
            <a:endParaRPr lang="fr-FR"/>
          </a:p>
        </p:txBody>
      </p:sp>
    </p:spTree>
    <p:extLst>
      <p:ext uri="{BB962C8B-B14F-4D97-AF65-F5344CB8AC3E}">
        <p14:creationId xmlns:p14="http://schemas.microsoft.com/office/powerpoint/2010/main" val="3018675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420963" y="210789"/>
            <a:ext cx="11101600" cy="498213"/>
          </a:xfrm>
        </p:spPr>
        <p:txBody>
          <a:bodyPr/>
          <a:lstStyle/>
          <a:p>
            <a:r>
              <a:rPr lang="fr-FR"/>
              <a:t>Qu’est-ce qu’une compétence ?</a:t>
            </a:r>
          </a:p>
        </p:txBody>
      </p:sp>
      <p:sp>
        <p:nvSpPr>
          <p:cNvPr id="4" name="Rectangle à coins arrondis 3"/>
          <p:cNvSpPr/>
          <p:nvPr/>
        </p:nvSpPr>
        <p:spPr>
          <a:xfrm>
            <a:off x="291523" y="3499220"/>
            <a:ext cx="11360473" cy="117521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fr-FR" sz="2200" b="1" i="0" u="none" strike="noStrike" kern="1200" cap="none" spc="0" normalizeH="0" baseline="0" noProof="0">
                <a:ln>
                  <a:noFill/>
                </a:ln>
                <a:solidFill>
                  <a:schemeClr val="tx1"/>
                </a:solidFill>
                <a:effectLst/>
                <a:uLnTx/>
                <a:uFillTx/>
                <a:latin typeface="Calibri" panose="020F0502020204030204"/>
                <a:ea typeface="+mn-ea"/>
                <a:cs typeface="+mn-cs"/>
              </a:rPr>
              <a:t>Philippe Perrenoud : </a:t>
            </a:r>
          </a:p>
          <a:p>
            <a:pPr marL="0" marR="0" lvl="0" indent="0" algn="l" defTabSz="457200" rtl="0" eaLnBrk="1" fontAlgn="auto" latinLnBrk="0" hangingPunct="1">
              <a:lnSpc>
                <a:spcPct val="100000"/>
              </a:lnSpc>
              <a:spcBef>
                <a:spcPts val="0"/>
              </a:spcBef>
              <a:spcAft>
                <a:spcPts val="80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Le travail confronte à des situations ou des familles de situations de même structure, situation que le sujet est censé maîtriser dans leur globalité pour assurer un résultat</a:t>
            </a:r>
          </a:p>
        </p:txBody>
      </p:sp>
      <p:sp>
        <p:nvSpPr>
          <p:cNvPr id="5" name="Rectangle à coins arrondis 4"/>
          <p:cNvSpPr/>
          <p:nvPr/>
        </p:nvSpPr>
        <p:spPr>
          <a:xfrm>
            <a:off x="291522" y="4749759"/>
            <a:ext cx="11360473" cy="114992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fr-FR" sz="2200" b="1" i="0" u="none" strike="noStrike" kern="1200" cap="none" spc="0" normalizeH="0" baseline="0" noProof="0">
                <a:ln>
                  <a:noFill/>
                </a:ln>
                <a:solidFill>
                  <a:schemeClr val="tx1"/>
                </a:solidFill>
                <a:effectLst/>
                <a:uLnTx/>
                <a:uFillTx/>
                <a:latin typeface="Calibri" panose="020F0502020204030204"/>
                <a:ea typeface="+mn-ea"/>
                <a:cs typeface="+mn-cs"/>
              </a:rPr>
              <a:t>Xavier </a:t>
            </a:r>
            <a:r>
              <a:rPr kumimoji="0" lang="fr-FR" sz="2200" b="1" i="0" u="none" strike="noStrike" kern="1200" cap="none" spc="0" normalizeH="0" baseline="0" noProof="0" err="1">
                <a:ln>
                  <a:noFill/>
                </a:ln>
                <a:solidFill>
                  <a:schemeClr val="tx1"/>
                </a:solidFill>
                <a:effectLst/>
                <a:uLnTx/>
                <a:uFillTx/>
                <a:latin typeface="Calibri" panose="020F0502020204030204"/>
                <a:ea typeface="+mn-ea"/>
                <a:cs typeface="+mn-cs"/>
              </a:rPr>
              <a:t>Roegiers</a:t>
            </a:r>
            <a:r>
              <a:rPr kumimoji="0" lang="fr-FR" sz="2200" b="1" i="0" u="none" strike="noStrike" kern="1200" cap="none" spc="0" normalizeH="0" baseline="0" noProof="0">
                <a:ln>
                  <a:noFill/>
                </a:ln>
                <a:solidFill>
                  <a:schemeClr val="tx1"/>
                </a:solidFill>
                <a:effectLst/>
                <a:uLnTx/>
                <a:uFillTx/>
                <a:latin typeface="Calibri" panose="020F0502020204030204"/>
                <a:ea typeface="+mn-ea"/>
                <a:cs typeface="+mn-cs"/>
              </a:rPr>
              <a:t> : </a:t>
            </a:r>
          </a:p>
          <a:p>
            <a:pPr marL="0" marR="0" lvl="0" indent="0" algn="l" defTabSz="457200" rtl="0" eaLnBrk="1" fontAlgn="auto" latinLnBrk="0" hangingPunct="1">
              <a:lnSpc>
                <a:spcPct val="100000"/>
              </a:lnSpc>
              <a:spcBef>
                <a:spcPts val="0"/>
              </a:spcBef>
              <a:spcAft>
                <a:spcPts val="80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 La compétence est la possibilité, pour un individu, de mobiliser de manière intériorisée un ensemble intégré de ressources en vue de résoudre une famille de situations problèmes »</a:t>
            </a:r>
          </a:p>
        </p:txBody>
      </p:sp>
      <p:sp>
        <p:nvSpPr>
          <p:cNvPr id="6" name="Rectangle à coins arrondis 5"/>
          <p:cNvSpPr/>
          <p:nvPr/>
        </p:nvSpPr>
        <p:spPr>
          <a:xfrm>
            <a:off x="291524" y="1044322"/>
            <a:ext cx="11360473" cy="112903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800"/>
              </a:spcAft>
              <a:buClrTx/>
              <a:buSzTx/>
              <a:buFontTx/>
              <a:buNone/>
              <a:tabLst/>
              <a:defRPr/>
            </a:pPr>
            <a:endParaRPr kumimoji="0" lang="fr-FR" sz="2200" b="1"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800"/>
              </a:spcAft>
              <a:buClrTx/>
              <a:buSzTx/>
              <a:buFontTx/>
              <a:buNone/>
              <a:tabLst/>
              <a:defRPr/>
            </a:pPr>
            <a:r>
              <a:rPr kumimoji="0" lang="fr-FR" sz="2200" b="1" i="0" u="none" strike="noStrike" kern="1200" cap="none" spc="0" normalizeH="0" baseline="0" noProof="0">
                <a:ln>
                  <a:noFill/>
                </a:ln>
                <a:solidFill>
                  <a:schemeClr val="tx1"/>
                </a:solidFill>
                <a:effectLst/>
                <a:uLnTx/>
                <a:uFillTx/>
                <a:latin typeface="Calibri" panose="020F0502020204030204"/>
                <a:ea typeface="+mn-ea"/>
                <a:cs typeface="+mn-cs"/>
              </a:rPr>
              <a:t>Jacques Tardif : </a:t>
            </a:r>
          </a:p>
          <a:p>
            <a:pPr marL="0" marR="0" lvl="0" indent="0" algn="l" defTabSz="457200" rtl="0" eaLnBrk="1" fontAlgn="auto" latinLnBrk="0" hangingPunct="1">
              <a:lnSpc>
                <a:spcPct val="100000"/>
              </a:lnSpc>
              <a:spcBef>
                <a:spcPts val="0"/>
              </a:spcBef>
              <a:spcAft>
                <a:spcPts val="80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La compétence est un savoir-agir complexe, prenant appui sur la mobilisation et la combinaison efficace d’une variété de ressources internes et externes à l’intérieur d’une famille de situations.</a:t>
            </a:r>
          </a:p>
          <a:p>
            <a:pPr marL="0" marR="0" lvl="0" indent="0" algn="l" defTabSz="457200" rtl="0" eaLnBrk="1" fontAlgn="auto" latinLnBrk="0" hangingPunct="1">
              <a:lnSpc>
                <a:spcPct val="100000"/>
              </a:lnSpc>
              <a:spcBef>
                <a:spcPts val="0"/>
              </a:spcBef>
              <a:spcAft>
                <a:spcPts val="800"/>
              </a:spcAft>
              <a:buClrTx/>
              <a:buSzTx/>
              <a:buFontTx/>
              <a:buNone/>
              <a:tabLst/>
              <a:defRPr/>
            </a:pPr>
            <a:endParaRPr kumimoji="0" lang="fr-FR" sz="2200" b="1" i="0" u="none" strike="noStrike" kern="1200" cap="none" spc="0" normalizeH="0" baseline="0" noProof="0">
              <a:ln>
                <a:noFill/>
              </a:ln>
              <a:solidFill>
                <a:srgbClr val="0070C0"/>
              </a:solidFill>
              <a:effectLst/>
              <a:uLnTx/>
              <a:uFillTx/>
              <a:latin typeface="Calibri" panose="020F0502020204030204"/>
              <a:ea typeface="+mn-ea"/>
              <a:cs typeface="+mn-cs"/>
            </a:endParaRPr>
          </a:p>
        </p:txBody>
      </p:sp>
      <p:sp>
        <p:nvSpPr>
          <p:cNvPr id="8" name="Rectangle à coins arrondis 7"/>
          <p:cNvSpPr/>
          <p:nvPr/>
        </p:nvSpPr>
        <p:spPr>
          <a:xfrm>
            <a:off x="291523" y="2248681"/>
            <a:ext cx="11360473" cy="117521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fr-FR" sz="2200" b="1" i="0" u="none" strike="noStrike" kern="1200" cap="none" spc="0" normalizeH="0" baseline="0" noProof="0">
                <a:ln>
                  <a:noFill/>
                </a:ln>
                <a:solidFill>
                  <a:schemeClr val="tx1"/>
                </a:solidFill>
                <a:effectLst/>
                <a:uLnTx/>
                <a:uFillTx/>
                <a:latin typeface="Calibri" panose="020F0502020204030204"/>
                <a:ea typeface="+mn-ea"/>
                <a:cs typeface="+mn-cs"/>
              </a:rPr>
              <a:t>Guy Le </a:t>
            </a:r>
            <a:r>
              <a:rPr kumimoji="0" lang="fr-FR" sz="2200" b="1" i="0" u="none" strike="noStrike" kern="1200" cap="none" spc="0" normalizeH="0" baseline="0" noProof="0" err="1">
                <a:ln>
                  <a:noFill/>
                </a:ln>
                <a:solidFill>
                  <a:schemeClr val="tx1"/>
                </a:solidFill>
                <a:effectLst/>
                <a:uLnTx/>
                <a:uFillTx/>
                <a:latin typeface="Calibri" panose="020F0502020204030204"/>
                <a:ea typeface="+mn-ea"/>
                <a:cs typeface="+mn-cs"/>
              </a:rPr>
              <a:t>Boterff</a:t>
            </a:r>
            <a:r>
              <a:rPr kumimoji="0" lang="fr-FR" sz="2200" b="1" i="0" u="none" strike="noStrike" kern="1200" cap="none" spc="0" normalizeH="0" baseline="0" noProof="0">
                <a:ln>
                  <a:noFill/>
                </a:ln>
                <a:solidFill>
                  <a:schemeClr val="tx1"/>
                </a:solidFill>
                <a:effectLst/>
                <a:uLnTx/>
                <a:uFillTx/>
                <a:latin typeface="Calibri" panose="020F0502020204030204"/>
                <a:ea typeface="+mn-ea"/>
                <a:cs typeface="+mn-cs"/>
              </a:rPr>
              <a:t> : </a:t>
            </a:r>
          </a:p>
          <a:p>
            <a:pPr marL="0" marR="0" lvl="0" indent="0" algn="l" defTabSz="457200" rtl="0" eaLnBrk="1" fontAlgn="auto" latinLnBrk="0" hangingPunct="1">
              <a:lnSpc>
                <a:spcPct val="100000"/>
              </a:lnSpc>
              <a:spcBef>
                <a:spcPts val="0"/>
              </a:spcBef>
              <a:spcAft>
                <a:spcPts val="80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La compétence est une mise en action : un savoir agir, et une combinaison dynamique de ressources.                          </a:t>
            </a:r>
          </a:p>
        </p:txBody>
      </p:sp>
      <p:grpSp>
        <p:nvGrpSpPr>
          <p:cNvPr id="9" name="Groupe 8"/>
          <p:cNvGrpSpPr/>
          <p:nvPr/>
        </p:nvGrpSpPr>
        <p:grpSpPr>
          <a:xfrm>
            <a:off x="4800246" y="6196357"/>
            <a:ext cx="2591507" cy="377203"/>
            <a:chOff x="4842726" y="6196357"/>
            <a:chExt cx="2591507" cy="377203"/>
          </a:xfrm>
        </p:grpSpPr>
        <p:sp>
          <p:nvSpPr>
            <p:cNvPr id="2" name="ZoneTexte 1"/>
            <p:cNvSpPr txBox="1"/>
            <p:nvPr/>
          </p:nvSpPr>
          <p:spPr>
            <a:xfrm>
              <a:off x="4842726" y="6235006"/>
              <a:ext cx="245891" cy="33855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 </a:t>
              </a:r>
            </a:p>
          </p:txBody>
        </p:sp>
        <p:sp>
          <p:nvSpPr>
            <p:cNvPr id="7" name="Rectangle 6"/>
            <p:cNvSpPr/>
            <p:nvPr/>
          </p:nvSpPr>
          <p:spPr>
            <a:xfrm>
              <a:off x="4965672" y="6196357"/>
              <a:ext cx="246856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i="0" u="none" strike="noStrike" kern="1200" cap="none" spc="0" normalizeH="0" baseline="0" noProof="0">
                  <a:ln>
                    <a:noFill/>
                  </a:ln>
                  <a:solidFill>
                    <a:srgbClr val="0070C0"/>
                  </a:solidFill>
                  <a:effectLst/>
                  <a:uLnTx/>
                  <a:uFillTx/>
                  <a:latin typeface="Calibri" panose="020F0502020204030204"/>
                  <a:ea typeface="+mn-ea"/>
                  <a:cs typeface="+mn-cs"/>
                </a:rPr>
                <a:t>Références en annexe a)</a:t>
              </a:r>
            </a:p>
          </p:txBody>
        </p:sp>
      </p:grpSp>
    </p:spTree>
    <p:extLst>
      <p:ext uri="{BB962C8B-B14F-4D97-AF65-F5344CB8AC3E}">
        <p14:creationId xmlns:p14="http://schemas.microsoft.com/office/powerpoint/2010/main" val="12960368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5200" y="421423"/>
            <a:ext cx="11101600" cy="759327"/>
          </a:xfrm>
        </p:spPr>
        <p:txBody>
          <a:bodyPr>
            <a:normAutofit/>
          </a:bodyPr>
          <a:lstStyle/>
          <a:p>
            <a:r>
              <a:rPr lang="fr-FR" sz="3200">
                <a:latin typeface="KG Blank Space Solid" panose="02000000000000000000"/>
              </a:rPr>
              <a:t>Compétence </a:t>
            </a:r>
            <a:r>
              <a:rPr lang="fr-FR" sz="3200" b="1">
                <a:latin typeface="KG Blank Space Solid" panose="02000000000000000000"/>
              </a:rPr>
              <a:t>transversale</a:t>
            </a:r>
            <a:r>
              <a:rPr lang="fr-FR" sz="3200">
                <a:latin typeface="KG Blank Space Solid" panose="02000000000000000000"/>
              </a:rPr>
              <a:t> </a:t>
            </a:r>
            <a:r>
              <a:rPr lang="fr-FR" sz="4000" b="0">
                <a:latin typeface="Calibri" panose="020F0502020204030204" pitchFamily="34" charset="0"/>
                <a:cs typeface="Calibri" panose="020F0502020204030204" pitchFamily="34" charset="0"/>
              </a:rPr>
              <a:t>VS</a:t>
            </a:r>
            <a:r>
              <a:rPr lang="fr-FR" sz="3200">
                <a:latin typeface="KG Blank Space Solid" panose="02000000000000000000"/>
              </a:rPr>
              <a:t> compétence </a:t>
            </a:r>
            <a:r>
              <a:rPr lang="fr-FR" sz="3200" b="1">
                <a:latin typeface="KG Blank Space Solid" panose="02000000000000000000"/>
              </a:rPr>
              <a:t>métier</a:t>
            </a:r>
          </a:p>
        </p:txBody>
      </p:sp>
      <p:sp>
        <p:nvSpPr>
          <p:cNvPr id="27" name="ZoneTexte 26"/>
          <p:cNvSpPr txBox="1"/>
          <p:nvPr/>
        </p:nvSpPr>
        <p:spPr>
          <a:xfrm>
            <a:off x="7173152"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-FAIRE</a:t>
            </a:r>
          </a:p>
        </p:txBody>
      </p:sp>
      <p:sp>
        <p:nvSpPr>
          <p:cNvPr id="23" name="ZoneTexte 22">
            <a:extLst>
              <a:ext uri="{FF2B5EF4-FFF2-40B4-BE49-F238E27FC236}">
                <a16:creationId xmlns:a16="http://schemas.microsoft.com/office/drawing/2014/main" id="{0A5B4104-3231-2C46-B14F-B793EC0A578A}"/>
              </a:ext>
            </a:extLst>
          </p:cNvPr>
          <p:cNvSpPr txBox="1"/>
          <p:nvPr/>
        </p:nvSpPr>
        <p:spPr>
          <a:xfrm>
            <a:off x="1824122" y="954635"/>
            <a:ext cx="8543755" cy="8002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300" b="1" i="0" u="none" strike="noStrike" kern="1200" cap="none" spc="0" normalizeH="0" baseline="0" noProof="0">
                <a:ln>
                  <a:noFill/>
                </a:ln>
                <a:effectLst/>
                <a:uLnTx/>
                <a:uFillTx/>
                <a:latin typeface="Karla" panose="020B0004030503030003" pitchFamily="34" charset="0"/>
                <a:ea typeface="+mn-ea"/>
                <a:cs typeface="+mn-cs"/>
              </a:rPr>
              <a:t>Une compétence est dite transversale parce qu’elle n’a pas d’ancrage disciplinaire ou professionnel.</a:t>
            </a:r>
            <a:endParaRPr kumimoji="0" lang="fr-FR" sz="2300" b="0" i="0" u="none" strike="noStrike" kern="1200" cap="none" spc="0" normalizeH="0" baseline="0" noProof="0">
              <a:ln>
                <a:noFill/>
              </a:ln>
              <a:effectLst/>
              <a:uLnTx/>
              <a:uFillTx/>
              <a:latin typeface="Karla" panose="020B0004030503030003" pitchFamily="34" charset="0"/>
              <a:ea typeface="+mn-ea"/>
              <a:cs typeface="+mn-cs"/>
            </a:endParaRPr>
          </a:p>
        </p:txBody>
      </p:sp>
      <p:grpSp>
        <p:nvGrpSpPr>
          <p:cNvPr id="4" name="Groupe 3">
            <a:extLst>
              <a:ext uri="{FF2B5EF4-FFF2-40B4-BE49-F238E27FC236}">
                <a16:creationId xmlns:a16="http://schemas.microsoft.com/office/drawing/2014/main" id="{09090043-496A-8FAE-68B0-3FC517AC455D}"/>
              </a:ext>
            </a:extLst>
          </p:cNvPr>
          <p:cNvGrpSpPr/>
          <p:nvPr/>
        </p:nvGrpSpPr>
        <p:grpSpPr>
          <a:xfrm>
            <a:off x="960120" y="1662027"/>
            <a:ext cx="7971694" cy="5182987"/>
            <a:chOff x="739295" y="2284939"/>
            <a:chExt cx="7971694" cy="5182987"/>
          </a:xfrm>
        </p:grpSpPr>
        <p:sp>
          <p:nvSpPr>
            <p:cNvPr id="28" name="ZoneTexte 27">
              <a:extLst>
                <a:ext uri="{FF2B5EF4-FFF2-40B4-BE49-F238E27FC236}">
                  <a16:creationId xmlns:a16="http://schemas.microsoft.com/office/drawing/2014/main" id="{15E98900-9772-4245-B55F-62DAB3FA58B9}"/>
                </a:ext>
              </a:extLst>
            </p:cNvPr>
            <p:cNvSpPr txBox="1"/>
            <p:nvPr/>
          </p:nvSpPr>
          <p:spPr>
            <a:xfrm>
              <a:off x="1039201" y="2635834"/>
              <a:ext cx="7671788" cy="4832092"/>
            </a:xfrm>
            <a:prstGeom prst="rect">
              <a:avLst/>
            </a:prstGeom>
            <a:noFill/>
          </p:spPr>
          <p:txBody>
            <a:bodyPr wrap="square" rtlCol="0">
              <a:spAutoFit/>
            </a:bodyPr>
            <a:lstStyle/>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La compétence transversale est générale, par rapport à des compétences disciplinaires spécifiques professionnelles. </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a:ln>
                    <a:noFill/>
                  </a:ln>
                  <a:effectLst/>
                  <a:uLnTx/>
                  <a:uFillTx/>
                  <a:latin typeface="Calibri" panose="020F0502020204030204"/>
                  <a:ea typeface="+mn-ea"/>
                  <a:cs typeface="+mn-cs"/>
                </a:rPr>
                <a:t>Ex : le travail en équipe, la bonne communication…</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indent="-342900">
                <a:buFont typeface="Arial" panose="020B0604020202020204" pitchFamily="34" charset="0"/>
                <a:buChar char="•"/>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Elle ne relève pas directement d’une profession bien qu’elle soit essentielle dans la professionnalisation. Les caractéristiques et les contraintes du contexte ne peuvent jamais être ignorées dans le déploiement d’une compétence transversale.</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Généralement, on compte entre 5 et 10 compétences transversales par métier.</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2200">
                <a:solidFill>
                  <a:srgbClr val="0070C0"/>
                </a:solidFill>
                <a:latin typeface="Calibri" panose="020F0502020204030204"/>
              </a:endParaRPr>
            </a:p>
          </p:txBody>
        </p:sp>
        <p:cxnSp>
          <p:nvCxnSpPr>
            <p:cNvPr id="10" name="Connecteur droit 9">
              <a:extLst>
                <a:ext uri="{FF2B5EF4-FFF2-40B4-BE49-F238E27FC236}">
                  <a16:creationId xmlns:a16="http://schemas.microsoft.com/office/drawing/2014/main" id="{C469A7CA-7513-834C-81C4-AD5DECB675AE}"/>
                </a:ext>
              </a:extLst>
            </p:cNvPr>
            <p:cNvCxnSpPr>
              <a:cxnSpLocks/>
            </p:cNvCxnSpPr>
            <p:nvPr/>
          </p:nvCxnSpPr>
          <p:spPr>
            <a:xfrm>
              <a:off x="739295" y="2284939"/>
              <a:ext cx="0" cy="4996878"/>
            </a:xfrm>
            <a:prstGeom prst="line">
              <a:avLst/>
            </a:prstGeom>
            <a:ln>
              <a:solidFill>
                <a:srgbClr val="ED7D31"/>
              </a:solidFill>
            </a:ln>
          </p:spPr>
          <p:style>
            <a:lnRef idx="1">
              <a:schemeClr val="accent5"/>
            </a:lnRef>
            <a:fillRef idx="0">
              <a:schemeClr val="accent5"/>
            </a:fillRef>
            <a:effectRef idx="0">
              <a:schemeClr val="accent5"/>
            </a:effectRef>
            <a:fontRef idx="minor">
              <a:schemeClr val="tx1"/>
            </a:fontRef>
          </p:style>
        </p:cxnSp>
      </p:grpSp>
      <p:pic>
        <p:nvPicPr>
          <p:cNvPr id="3" name="Image 2">
            <a:extLst>
              <a:ext uri="{FF2B5EF4-FFF2-40B4-BE49-F238E27FC236}">
                <a16:creationId xmlns:a16="http://schemas.microsoft.com/office/drawing/2014/main" id="{5CDA2C08-C4C4-96DC-4C83-FF17E1DFE7B5}"/>
              </a:ext>
            </a:extLst>
          </p:cNvPr>
          <p:cNvPicPr>
            <a:picLocks noChangeAspect="1"/>
          </p:cNvPicPr>
          <p:nvPr/>
        </p:nvPicPr>
        <p:blipFill>
          <a:blip r:embed="rId2"/>
          <a:stretch>
            <a:fillRect/>
          </a:stretch>
        </p:blipFill>
        <p:spPr>
          <a:xfrm>
            <a:off x="9010895" y="2079077"/>
            <a:ext cx="3181105" cy="2331358"/>
          </a:xfrm>
          <a:prstGeom prst="rect">
            <a:avLst/>
          </a:prstGeom>
        </p:spPr>
      </p:pic>
      <p:sp>
        <p:nvSpPr>
          <p:cNvPr id="5" name="Espace réservé du numéro de diapositive 4">
            <a:extLst>
              <a:ext uri="{FF2B5EF4-FFF2-40B4-BE49-F238E27FC236}">
                <a16:creationId xmlns:a16="http://schemas.microsoft.com/office/drawing/2014/main" id="{9D4B470F-6452-9682-F80A-AB8661C8EC30}"/>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15</a:t>
            </a:fld>
            <a:endParaRPr lang="fr-FR"/>
          </a:p>
        </p:txBody>
      </p:sp>
    </p:spTree>
    <p:extLst>
      <p:ext uri="{BB962C8B-B14F-4D97-AF65-F5344CB8AC3E}">
        <p14:creationId xmlns:p14="http://schemas.microsoft.com/office/powerpoint/2010/main" val="136514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714730"/>
          </a:xfrm>
        </p:spPr>
        <p:txBody>
          <a:bodyPr>
            <a:normAutofit fontScale="90000"/>
          </a:bodyPr>
          <a:lstStyle/>
          <a:p>
            <a:r>
              <a:rPr lang="fr-FR" sz="3200">
                <a:latin typeface="KG Blank Space Solid" panose="02000000000000000000"/>
              </a:rPr>
              <a:t>Compétence </a:t>
            </a:r>
            <a:r>
              <a:rPr lang="fr-FR" sz="3200" b="1">
                <a:latin typeface="KG Blank Space Solid" panose="02000000000000000000"/>
              </a:rPr>
              <a:t>transversale</a:t>
            </a:r>
            <a:r>
              <a:rPr lang="fr-FR" sz="3200">
                <a:latin typeface="KG Blank Space Solid" panose="02000000000000000000"/>
              </a:rPr>
              <a:t> versus compétence </a:t>
            </a:r>
            <a:r>
              <a:rPr lang="fr-FR" sz="3200" b="1">
                <a:latin typeface="KG Blank Space Solid" panose="02000000000000000000"/>
              </a:rPr>
              <a:t>métier</a:t>
            </a:r>
          </a:p>
        </p:txBody>
      </p:sp>
      <p:sp>
        <p:nvSpPr>
          <p:cNvPr id="27" name="ZoneTexte 26"/>
          <p:cNvSpPr txBox="1"/>
          <p:nvPr/>
        </p:nvSpPr>
        <p:spPr>
          <a:xfrm>
            <a:off x="7173152"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-FAIRE</a:t>
            </a:r>
          </a:p>
        </p:txBody>
      </p:sp>
      <p:sp>
        <p:nvSpPr>
          <p:cNvPr id="31" name="ZoneTexte 30"/>
          <p:cNvSpPr txBox="1"/>
          <p:nvPr/>
        </p:nvSpPr>
        <p:spPr>
          <a:xfrm>
            <a:off x="4549554"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-ÊTRE</a:t>
            </a:r>
          </a:p>
        </p:txBody>
      </p:sp>
      <p:cxnSp>
        <p:nvCxnSpPr>
          <p:cNvPr id="10" name="Connecteur droit 9">
            <a:extLst>
              <a:ext uri="{FF2B5EF4-FFF2-40B4-BE49-F238E27FC236}">
                <a16:creationId xmlns:a16="http://schemas.microsoft.com/office/drawing/2014/main" id="{C469A7CA-7513-834C-81C4-AD5DECB675AE}"/>
              </a:ext>
            </a:extLst>
          </p:cNvPr>
          <p:cNvCxnSpPr>
            <a:cxnSpLocks/>
          </p:cNvCxnSpPr>
          <p:nvPr/>
        </p:nvCxnSpPr>
        <p:spPr>
          <a:xfrm>
            <a:off x="1987754" y="1564640"/>
            <a:ext cx="0" cy="2072640"/>
          </a:xfrm>
          <a:prstGeom prst="line">
            <a:avLst/>
          </a:prstGeom>
          <a:ln>
            <a:solidFill>
              <a:srgbClr val="ED7D31"/>
            </a:solidFill>
          </a:ln>
        </p:spPr>
        <p:style>
          <a:lnRef idx="1">
            <a:schemeClr val="accent5"/>
          </a:lnRef>
          <a:fillRef idx="0">
            <a:schemeClr val="accent5"/>
          </a:fillRef>
          <a:effectRef idx="0">
            <a:schemeClr val="accent5"/>
          </a:effectRef>
          <a:fontRef idx="minor">
            <a:schemeClr val="tx1"/>
          </a:fontRef>
        </p:style>
      </p:cxnSp>
      <p:sp>
        <p:nvSpPr>
          <p:cNvPr id="12" name="ZoneTexte 11">
            <a:extLst>
              <a:ext uri="{FF2B5EF4-FFF2-40B4-BE49-F238E27FC236}">
                <a16:creationId xmlns:a16="http://schemas.microsoft.com/office/drawing/2014/main" id="{F0535B87-ACCA-A64A-80E5-AC69A326F75B}"/>
              </a:ext>
            </a:extLst>
          </p:cNvPr>
          <p:cNvSpPr txBox="1"/>
          <p:nvPr/>
        </p:nvSpPr>
        <p:spPr>
          <a:xfrm>
            <a:off x="2133728" y="1643896"/>
            <a:ext cx="7671788" cy="17851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4472C4"/>
                </a:solidFill>
                <a:effectLst/>
                <a:uLnTx/>
                <a:uFillTx/>
                <a:latin typeface="Calibri" panose="020F0502020204030204" pitchFamily="34" charset="0"/>
                <a:cs typeface="Calibri" panose="020F0502020204030204" pitchFamily="34" charset="0"/>
              </a:rPr>
              <a:t>EXEMPLE</a:t>
            </a:r>
            <a:r>
              <a:rPr kumimoji="0" lang="fr-FR" sz="1400" b="1" i="0" u="none" strike="noStrike" kern="1200" cap="none" spc="0" normalizeH="0" baseline="0" noProof="0">
                <a:ln>
                  <a:noFill/>
                </a:ln>
                <a:solidFill>
                  <a:srgbClr val="4472C4"/>
                </a:solidFill>
                <a:effectLst/>
                <a:uLnTx/>
                <a:uFillTx/>
                <a:latin typeface="Calibri" panose="020F0502020204030204" pitchFamily="34" charset="0"/>
                <a:cs typeface="Calibri" panose="020F0502020204030204" pitchFamily="34" charset="0"/>
              </a:rPr>
              <a:t> : </a:t>
            </a:r>
            <a:r>
              <a:rPr kumimoji="0" lang="fr-FR" sz="1800" b="1" i="0" u="none" strike="noStrike" kern="1200" cap="none" spc="0" normalizeH="0" baseline="0" noProof="0">
                <a:ln>
                  <a:noFill/>
                </a:ln>
                <a:solidFill>
                  <a:srgbClr val="4472C4"/>
                </a:solidFill>
                <a:effectLst/>
                <a:uLnTx/>
                <a:uFillTx/>
                <a:latin typeface="Calibri" panose="020F0502020204030204" pitchFamily="34" charset="0"/>
                <a:cs typeface="Calibri" panose="020F0502020204030204" pitchFamily="34" charset="0"/>
              </a:rPr>
              <a:t>Le travail d’équipe est très différent selon le métier.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4472C4"/>
              </a:solidFill>
              <a:effectLst/>
              <a:uLnTx/>
              <a:uFillTx/>
              <a:latin typeface="Calibri" panose="020F0502020204030204" pitchFamily="34" charset="0"/>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0"/>
              </a:spcAft>
              <a:buClr>
                <a:srgbClr val="ED7D31"/>
              </a:buClr>
              <a:buSzTx/>
              <a:buFont typeface="Wingdings" pitchFamily="2" charset="2"/>
              <a:buChar char="v"/>
              <a:tabLst/>
              <a:defRPr/>
            </a:pPr>
            <a:r>
              <a:rPr kumimoji="0" lang="fr-FR" sz="1800" b="1" i="0" u="none" strike="noStrike" kern="1200" cap="none" spc="0" normalizeH="0" baseline="0" noProof="0">
                <a:ln>
                  <a:noFill/>
                </a:ln>
                <a:effectLst/>
                <a:uLnTx/>
                <a:uFillTx/>
                <a:latin typeface="Calibri" panose="020F0502020204030204" pitchFamily="34" charset="0"/>
                <a:cs typeface="Calibri" panose="020F0502020204030204" pitchFamily="34" charset="0"/>
              </a:rPr>
              <a:t>     Ingénieur</a:t>
            </a:r>
          </a:p>
          <a:p>
            <a:pPr marL="285750" marR="0" lvl="0" indent="-285750" algn="l" defTabSz="914400" rtl="0" eaLnBrk="1" fontAlgn="auto" latinLnBrk="0" hangingPunct="1">
              <a:lnSpc>
                <a:spcPct val="100000"/>
              </a:lnSpc>
              <a:spcBef>
                <a:spcPts val="0"/>
              </a:spcBef>
              <a:spcAft>
                <a:spcPts val="0"/>
              </a:spcAft>
              <a:buClr>
                <a:srgbClr val="ED7D31"/>
              </a:buClr>
              <a:buSzTx/>
              <a:buFont typeface="Wingdings" pitchFamily="2" charset="2"/>
              <a:buChar char="v"/>
              <a:tabLst/>
              <a:defRPr/>
            </a:pPr>
            <a:r>
              <a:rPr kumimoji="0" lang="fr-FR" sz="1800" b="1" i="0" u="none" strike="noStrike" kern="1200" cap="none" spc="0" normalizeH="0" baseline="0" noProof="0">
                <a:ln>
                  <a:noFill/>
                </a:ln>
                <a:effectLst/>
                <a:uLnTx/>
                <a:uFillTx/>
                <a:latin typeface="Calibri" panose="020F0502020204030204" pitchFamily="34" charset="0"/>
                <a:cs typeface="Calibri" panose="020F0502020204030204" pitchFamily="34" charset="0"/>
              </a:rPr>
              <a:t>     Médecin</a:t>
            </a:r>
          </a:p>
          <a:p>
            <a:pPr marL="285750" marR="0" lvl="0" indent="-285750" algn="l" defTabSz="914400" rtl="0" eaLnBrk="1" fontAlgn="auto" latinLnBrk="0" hangingPunct="1">
              <a:lnSpc>
                <a:spcPct val="100000"/>
              </a:lnSpc>
              <a:spcBef>
                <a:spcPts val="0"/>
              </a:spcBef>
              <a:spcAft>
                <a:spcPts val="0"/>
              </a:spcAft>
              <a:buClr>
                <a:srgbClr val="ED7D31"/>
              </a:buClr>
              <a:buSzTx/>
              <a:buFont typeface="Wingdings" pitchFamily="2" charset="2"/>
              <a:buChar char="v"/>
              <a:tabLst/>
              <a:defRPr/>
            </a:pPr>
            <a:r>
              <a:rPr kumimoji="0" lang="fr-FR" sz="1800" b="1" i="0" u="none" strike="noStrike" kern="1200" cap="none" spc="0" normalizeH="0" baseline="0" noProof="0">
                <a:ln>
                  <a:noFill/>
                </a:ln>
                <a:effectLst/>
                <a:uLnTx/>
                <a:uFillTx/>
                <a:latin typeface="Calibri" panose="020F0502020204030204" pitchFamily="34" charset="0"/>
                <a:cs typeface="Calibri" panose="020F0502020204030204" pitchFamily="34" charset="0"/>
              </a:rPr>
              <a:t>     Juriste</a:t>
            </a:r>
          </a:p>
          <a:p>
            <a:pPr marL="285750" marR="0" lvl="0" indent="-285750" algn="l" defTabSz="914400" rtl="0" eaLnBrk="1" fontAlgn="auto" latinLnBrk="0" hangingPunct="1">
              <a:lnSpc>
                <a:spcPct val="100000"/>
              </a:lnSpc>
              <a:spcBef>
                <a:spcPts val="0"/>
              </a:spcBef>
              <a:spcAft>
                <a:spcPts val="0"/>
              </a:spcAft>
              <a:buClr>
                <a:srgbClr val="ED7D31"/>
              </a:buClr>
              <a:buSzTx/>
              <a:buFont typeface="Wingdings" pitchFamily="2" charset="2"/>
              <a:buChar char="v"/>
              <a:tabLst/>
              <a:defRPr/>
            </a:pPr>
            <a:r>
              <a:rPr kumimoji="0" lang="fr-FR" sz="1800" b="1" i="0" u="none" strike="noStrike" kern="1200" cap="none" spc="0" normalizeH="0" baseline="0" noProof="0">
                <a:ln>
                  <a:noFill/>
                </a:ln>
                <a:effectLst/>
                <a:uLnTx/>
                <a:uFillTx/>
                <a:latin typeface="Calibri" panose="020F0502020204030204" pitchFamily="34" charset="0"/>
                <a:cs typeface="Calibri" panose="020F0502020204030204" pitchFamily="34" charset="0"/>
              </a:rPr>
              <a:t>     Enseignant</a:t>
            </a:r>
          </a:p>
        </p:txBody>
      </p:sp>
      <p:sp>
        <p:nvSpPr>
          <p:cNvPr id="17" name="ZoneTexte 16">
            <a:extLst>
              <a:ext uri="{FF2B5EF4-FFF2-40B4-BE49-F238E27FC236}">
                <a16:creationId xmlns:a16="http://schemas.microsoft.com/office/drawing/2014/main" id="{867BF962-3607-5047-AC91-EC609D8E68FD}"/>
              </a:ext>
            </a:extLst>
          </p:cNvPr>
          <p:cNvSpPr txBox="1"/>
          <p:nvPr/>
        </p:nvSpPr>
        <p:spPr>
          <a:xfrm>
            <a:off x="481599" y="3893301"/>
            <a:ext cx="11228801" cy="2677656"/>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Le futur professionnel doit développer des compétences, une culture et une identité professionnelle.</a:t>
            </a:r>
          </a:p>
          <a:p>
            <a:pPr marL="342900" marR="0" lvl="0" indent="-342900" algn="just" defTabSz="914400" rtl="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Les postures professionnelles ont trait à des apprentissages qui n’ont pas d’ancrage disciplinaire, et ne sont pas réductibles à un champ de savoirs.</a:t>
            </a:r>
          </a:p>
          <a:p>
            <a:pPr marL="342900" marR="0" lvl="0" indent="-342900" algn="just" defTabSz="914400" rtl="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Les postures professionnelles sont très fortement et explicitement liées à la spécificité de la profession.</a:t>
            </a:r>
          </a:p>
          <a:p>
            <a:pPr marL="342900" marR="0" lvl="0" indent="-342900" algn="just" defTabSz="914400" rtl="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Il faut définir des familles de situation de travail dont la maîtrise globale appelle une compétence définie, pour chacune des principales ressources cognitives à mobiliser.</a:t>
            </a:r>
          </a:p>
        </p:txBody>
      </p:sp>
    </p:spTree>
    <p:extLst>
      <p:ext uri="{BB962C8B-B14F-4D97-AF65-F5344CB8AC3E}">
        <p14:creationId xmlns:p14="http://schemas.microsoft.com/office/powerpoint/2010/main" val="4124672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a:latin typeface="KG Blank Space Solid" panose="02000000000000000000"/>
              </a:rPr>
              <a:t>Différence entre tâche et compétence</a:t>
            </a:r>
          </a:p>
        </p:txBody>
      </p:sp>
      <p:sp>
        <p:nvSpPr>
          <p:cNvPr id="27" name="ZoneTexte 26"/>
          <p:cNvSpPr txBox="1"/>
          <p:nvPr/>
        </p:nvSpPr>
        <p:spPr>
          <a:xfrm>
            <a:off x="7173152"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-FAIRE</a:t>
            </a:r>
          </a:p>
        </p:txBody>
      </p:sp>
      <p:sp>
        <p:nvSpPr>
          <p:cNvPr id="31" name="ZoneTexte 30"/>
          <p:cNvSpPr txBox="1"/>
          <p:nvPr/>
        </p:nvSpPr>
        <p:spPr>
          <a:xfrm>
            <a:off x="4549554"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-ÊTRE</a:t>
            </a:r>
          </a:p>
        </p:txBody>
      </p:sp>
      <p:sp>
        <p:nvSpPr>
          <p:cNvPr id="23" name="ZoneTexte 22">
            <a:extLst>
              <a:ext uri="{FF2B5EF4-FFF2-40B4-BE49-F238E27FC236}">
                <a16:creationId xmlns:a16="http://schemas.microsoft.com/office/drawing/2014/main" id="{0A5B4104-3231-2C46-B14F-B793EC0A578A}"/>
              </a:ext>
            </a:extLst>
          </p:cNvPr>
          <p:cNvSpPr txBox="1"/>
          <p:nvPr/>
        </p:nvSpPr>
        <p:spPr>
          <a:xfrm>
            <a:off x="829461" y="1530183"/>
            <a:ext cx="10822540" cy="8002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300" b="1" i="0" u="none" strike="noStrike" kern="1200" cap="none" spc="0" normalizeH="0" baseline="0" noProof="0">
                <a:ln>
                  <a:noFill/>
                </a:ln>
                <a:effectLst/>
                <a:uLnTx/>
                <a:uFillTx/>
                <a:latin typeface="Calibri" panose="020F0502020204030204" pitchFamily="34" charset="0"/>
                <a:cs typeface="Calibri" panose="020F0502020204030204" pitchFamily="34" charset="0"/>
              </a:rPr>
              <a:t>«  </a:t>
            </a:r>
            <a:r>
              <a:rPr kumimoji="0" lang="fr-FR" sz="2300" b="0" i="1" u="none" strike="noStrike" kern="1200" cap="none" spc="0" normalizeH="0" baseline="0" noProof="0">
                <a:ln>
                  <a:noFill/>
                </a:ln>
                <a:effectLst/>
                <a:uLnTx/>
                <a:uFillTx/>
                <a:latin typeface="Calibri" panose="020F0502020204030204" pitchFamily="34" charset="0"/>
                <a:cs typeface="Calibri" panose="020F0502020204030204" pitchFamily="34" charset="0"/>
              </a:rPr>
              <a:t>L’attention portée à la qualité rédactionnelle d’un courrier sera toute relative quand il s’agit d’observer la compétence d’une secrétaire à gérer des dossiers.  </a:t>
            </a:r>
            <a:r>
              <a:rPr kumimoji="0" lang="fr-FR" sz="2300" b="1" i="0" u="none" strike="noStrike" kern="1200" cap="none" spc="0" normalizeH="0" baseline="0" noProof="0">
                <a:ln>
                  <a:noFill/>
                </a:ln>
                <a:effectLst/>
                <a:uLnTx/>
                <a:uFillTx/>
                <a:latin typeface="Calibri" panose="020F0502020204030204" pitchFamily="34" charset="0"/>
                <a:cs typeface="Calibri" panose="020F0502020204030204" pitchFamily="34" charset="0"/>
              </a:rPr>
              <a:t>»</a:t>
            </a:r>
            <a:endParaRPr kumimoji="0" lang="fr-FR" sz="2300" b="0" i="0" u="none" strike="noStrike" kern="1200" cap="none" spc="0" normalizeH="0" baseline="0" noProof="0">
              <a:ln>
                <a:noFill/>
              </a:ln>
              <a:effectLst/>
              <a:uLnTx/>
              <a:uFillTx/>
              <a:latin typeface="Calibri" panose="020F0502020204030204" pitchFamily="34" charset="0"/>
              <a:cs typeface="Calibri" panose="020F0502020204030204" pitchFamily="34" charset="0"/>
            </a:endParaRPr>
          </a:p>
        </p:txBody>
      </p:sp>
      <p:sp>
        <p:nvSpPr>
          <p:cNvPr id="28" name="ZoneTexte 27">
            <a:extLst>
              <a:ext uri="{FF2B5EF4-FFF2-40B4-BE49-F238E27FC236}">
                <a16:creationId xmlns:a16="http://schemas.microsoft.com/office/drawing/2014/main" id="{15E98900-9772-4245-B55F-62DAB3FA58B9}"/>
              </a:ext>
            </a:extLst>
          </p:cNvPr>
          <p:cNvSpPr txBox="1"/>
          <p:nvPr/>
        </p:nvSpPr>
        <p:spPr>
          <a:xfrm>
            <a:off x="833120" y="3031417"/>
            <a:ext cx="10976544" cy="246221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Pour prouver sa compétence à mettre en œuvre des situations d’apprentissage, un formateur parlera non seulement des tâches qu’il a conçues, mais aussi de la façon dont ces tâches ont été reçues et mises en œuvre par ses apprenants avec plus ou moins d’efficacité.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200" b="1" i="0" u="none" strike="noStrike" kern="1200" cap="none" spc="0" normalizeH="0" baseline="0" noProof="0">
                <a:ln>
                  <a:noFill/>
                </a:ln>
                <a:solidFill>
                  <a:srgbClr val="0070C0"/>
                </a:solidFill>
                <a:effectLst/>
                <a:uLnTx/>
                <a:uFillTx/>
                <a:latin typeface="Calibri" panose="020F0502020204030204"/>
                <a:ea typeface="+mn-ea"/>
                <a:cs typeface="+mn-cs"/>
              </a:rPr>
              <a:t>La preuve de la compétence est un faisceau de traces variées.</a:t>
            </a:r>
          </a:p>
        </p:txBody>
      </p:sp>
      <p:cxnSp>
        <p:nvCxnSpPr>
          <p:cNvPr id="29" name="Connecteur droit 28">
            <a:extLst>
              <a:ext uri="{FF2B5EF4-FFF2-40B4-BE49-F238E27FC236}">
                <a16:creationId xmlns:a16="http://schemas.microsoft.com/office/drawing/2014/main" id="{7C7321E0-7EFB-9247-8F82-B64E5204A2A3}"/>
              </a:ext>
            </a:extLst>
          </p:cNvPr>
          <p:cNvCxnSpPr>
            <a:cxnSpLocks/>
          </p:cNvCxnSpPr>
          <p:nvPr/>
        </p:nvCxnSpPr>
        <p:spPr>
          <a:xfrm>
            <a:off x="702644" y="2877954"/>
            <a:ext cx="6854" cy="1575847"/>
          </a:xfrm>
          <a:prstGeom prst="line">
            <a:avLst/>
          </a:prstGeom>
          <a:ln>
            <a:solidFill>
              <a:srgbClr val="ED7D31"/>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231543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a:latin typeface="KG Blank Space Solid" panose="02000000000000000000"/>
              </a:rPr>
              <a:t>En résumé : les compétences </a:t>
            </a:r>
            <a:r>
              <a:rPr lang="fr-FR" sz="3200" b="1">
                <a:latin typeface="KG Blank Space Solid" panose="02000000000000000000"/>
              </a:rPr>
              <a:t>transversales</a:t>
            </a:r>
          </a:p>
        </p:txBody>
      </p:sp>
      <p:grpSp>
        <p:nvGrpSpPr>
          <p:cNvPr id="20" name="Groupe 19">
            <a:extLst>
              <a:ext uri="{FF2B5EF4-FFF2-40B4-BE49-F238E27FC236}">
                <a16:creationId xmlns:a16="http://schemas.microsoft.com/office/drawing/2014/main" id="{EE8AFC23-8C94-0B8D-8545-52032C36BEA1}"/>
              </a:ext>
            </a:extLst>
          </p:cNvPr>
          <p:cNvGrpSpPr/>
          <p:nvPr/>
        </p:nvGrpSpPr>
        <p:grpSpPr>
          <a:xfrm>
            <a:off x="465060" y="1212898"/>
            <a:ext cx="11261880" cy="5226260"/>
            <a:chOff x="550400" y="1247958"/>
            <a:chExt cx="11261880" cy="5226260"/>
          </a:xfrm>
        </p:grpSpPr>
        <p:grpSp>
          <p:nvGrpSpPr>
            <p:cNvPr id="5" name="Groupe 4"/>
            <p:cNvGrpSpPr/>
            <p:nvPr/>
          </p:nvGrpSpPr>
          <p:grpSpPr>
            <a:xfrm>
              <a:off x="550400" y="1247958"/>
              <a:ext cx="11261879" cy="1253539"/>
              <a:chOff x="0" y="1468920"/>
              <a:chExt cx="9533082" cy="1253539"/>
            </a:xfrm>
          </p:grpSpPr>
          <p:sp>
            <p:nvSpPr>
              <p:cNvPr id="17" name="ZoneTexte 16">
                <a:extLst>
                  <a:ext uri="{FF2B5EF4-FFF2-40B4-BE49-F238E27FC236}">
                    <a16:creationId xmlns:a16="http://schemas.microsoft.com/office/drawing/2014/main" id="{867BF962-3607-5047-AC91-EC609D8E68FD}"/>
                  </a:ext>
                </a:extLst>
              </p:cNvPr>
              <p:cNvSpPr txBox="1"/>
              <p:nvPr/>
            </p:nvSpPr>
            <p:spPr>
              <a:xfrm>
                <a:off x="58179" y="1979735"/>
                <a:ext cx="87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Karla" panose="020B0004030503030003" pitchFamily="34" charset="0"/>
                    <a:ea typeface="+mn-ea"/>
                    <a:cs typeface="+mn-cs"/>
                  </a:rPr>
                  <a:t>Les ressources liées au </a:t>
                </a:r>
                <a:r>
                  <a:rPr kumimoji="0" lang="fr-FR" sz="1600" b="0" i="1" u="none" strike="noStrike" kern="1200" cap="none" spc="0" normalizeH="0" baseline="0" noProof="0">
                    <a:ln>
                      <a:noFill/>
                    </a:ln>
                    <a:solidFill>
                      <a:srgbClr val="000000"/>
                    </a:solidFill>
                    <a:effectLst/>
                    <a:uLnTx/>
                    <a:uFillTx/>
                    <a:latin typeface="Karla" panose="020B0004030503030003" pitchFamily="34" charset="0"/>
                    <a:ea typeface="+mn-ea"/>
                    <a:cs typeface="+mn-cs"/>
                  </a:rPr>
                  <a:t>savoir-être</a:t>
                </a:r>
                <a:r>
                  <a:rPr kumimoji="0" lang="fr-FR" sz="1600" b="0" i="0" u="none" strike="noStrike" kern="1200" cap="none" spc="0" normalizeH="0" baseline="0" noProof="0">
                    <a:ln>
                      <a:noFill/>
                    </a:ln>
                    <a:solidFill>
                      <a:srgbClr val="000000"/>
                    </a:solidFill>
                    <a:effectLst/>
                    <a:uLnTx/>
                    <a:uFillTx/>
                    <a:latin typeface="Karla" panose="020B0004030503030003" pitchFamily="34" charset="0"/>
                    <a:ea typeface="+mn-ea"/>
                    <a:cs typeface="+mn-cs"/>
                  </a:rPr>
                  <a:t> se concrétisent par exemple dans des modalités de présentation de soi, de comportement ou de gestion des émotions.</a:t>
                </a:r>
              </a:p>
            </p:txBody>
          </p:sp>
          <p:sp>
            <p:nvSpPr>
              <p:cNvPr id="8" name="Rectangle 7">
                <a:extLst>
                  <a:ext uri="{FF2B5EF4-FFF2-40B4-BE49-F238E27FC236}">
                    <a16:creationId xmlns:a16="http://schemas.microsoft.com/office/drawing/2014/main" id="{6015637A-B6F8-1D4A-BC83-287520EC1328}"/>
                  </a:ext>
                </a:extLst>
              </p:cNvPr>
              <p:cNvSpPr/>
              <p:nvPr/>
            </p:nvSpPr>
            <p:spPr>
              <a:xfrm>
                <a:off x="0" y="1468920"/>
                <a:ext cx="9533082" cy="443218"/>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77"/>
                    <a:ea typeface="+mn-ea"/>
                    <a:cs typeface="+mn-cs"/>
                  </a:rPr>
                  <a:t> 1. Les savoir-être : </a:t>
                </a:r>
                <a:r>
                  <a:rPr kumimoji="0" lang="fr-FR" sz="1800" b="0" i="0" u="none" strike="noStrike" kern="1200" cap="none" spc="0" normalizeH="0" baseline="0" noProof="0">
                    <a:ln>
                      <a:noFill/>
                    </a:ln>
                    <a:solidFill>
                      <a:prstClr val="white"/>
                    </a:solidFill>
                    <a:effectLst/>
                    <a:uLnTx/>
                    <a:uFillTx/>
                    <a:latin typeface="Karla" panose="020B0004030503030003" pitchFamily="34" charset="77"/>
                    <a:ea typeface="+mn-ea"/>
                    <a:cs typeface="+mn-cs"/>
                  </a:rPr>
                  <a:t>comportement, respect, politesse, présentation de soi</a:t>
                </a: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p:cNvSpPr/>
              <p:nvPr/>
            </p:nvSpPr>
            <p:spPr>
              <a:xfrm>
                <a:off x="0" y="1468920"/>
                <a:ext cx="9533082" cy="1253539"/>
              </a:xfrm>
              <a:prstGeom prst="rect">
                <a:avLst/>
              </a:prstGeom>
              <a:noFill/>
              <a:ln>
                <a:solidFill>
                  <a:srgbClr val="9D13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 name="Groupe 6"/>
            <p:cNvGrpSpPr/>
            <p:nvPr/>
          </p:nvGrpSpPr>
          <p:grpSpPr>
            <a:xfrm>
              <a:off x="550401" y="2583340"/>
              <a:ext cx="11261879" cy="1654795"/>
              <a:chOff x="2326340" y="2732478"/>
              <a:chExt cx="9865660" cy="1654795"/>
            </a:xfrm>
          </p:grpSpPr>
          <p:sp>
            <p:nvSpPr>
              <p:cNvPr id="16" name="ZoneTexte 15">
                <a:extLst>
                  <a:ext uri="{FF2B5EF4-FFF2-40B4-BE49-F238E27FC236}">
                    <a16:creationId xmlns:a16="http://schemas.microsoft.com/office/drawing/2014/main" id="{C04E6649-5485-A046-A87A-4F92B79FD937}"/>
                  </a:ext>
                </a:extLst>
              </p:cNvPr>
              <p:cNvSpPr txBox="1"/>
              <p:nvPr/>
            </p:nvSpPr>
            <p:spPr>
              <a:xfrm>
                <a:off x="4229592" y="3660016"/>
                <a:ext cx="2879957" cy="70788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a:solidFill>
                      <a:srgbClr val="000000"/>
                    </a:solidFill>
                    <a:latin typeface="Karla" panose="020B0004030503030003" pitchFamily="34" charset="0"/>
                  </a:rPr>
                  <a:t>C</a:t>
                </a:r>
                <a:r>
                  <a:rPr kumimoji="0" lang="fr-FR" sz="1400" b="0" i="0" u="none" strike="noStrike" kern="1200" cap="none" spc="0" normalizeH="0" baseline="0" noProof="0" err="1">
                    <a:ln>
                      <a:noFill/>
                    </a:ln>
                    <a:solidFill>
                      <a:srgbClr val="000000"/>
                    </a:solidFill>
                    <a:effectLst/>
                    <a:uLnTx/>
                    <a:uFillTx/>
                    <a:latin typeface="Karla" panose="020B0004030503030003" pitchFamily="34" charset="0"/>
                    <a:ea typeface="+mn-ea"/>
                    <a:cs typeface="+mn-cs"/>
                  </a:rPr>
                  <a:t>apacité</a:t>
                </a:r>
                <a:r>
                  <a:rPr kumimoji="0" lang="fr-FR" sz="1400" b="0" i="0" u="none" strike="noStrike" kern="1200" cap="none" spc="0" normalizeH="0" baseline="0" noProof="0">
                    <a:ln>
                      <a:noFill/>
                    </a:ln>
                    <a:solidFill>
                      <a:srgbClr val="000000"/>
                    </a:solidFill>
                    <a:effectLst/>
                    <a:uLnTx/>
                    <a:uFillTx/>
                    <a:latin typeface="Karla" panose="020B0004030503030003" pitchFamily="34" charset="0"/>
                    <a:ea typeface="+mn-ea"/>
                    <a:cs typeface="+mn-cs"/>
                  </a:rPr>
                  <a:t> de communication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srgbClr val="000000"/>
                  </a:solidFill>
                  <a:effectLst/>
                  <a:uLnTx/>
                  <a:uFillTx/>
                  <a:latin typeface="Karla" panose="020B0004030503030003"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a:solidFill>
                      <a:srgbClr val="000000"/>
                    </a:solidFill>
                    <a:latin typeface="Karla" panose="020B0004030503030003" pitchFamily="34" charset="0"/>
                  </a:rPr>
                  <a:t>E</a:t>
                </a:r>
                <a:r>
                  <a:rPr kumimoji="0" lang="fr-FR" sz="1400" b="0" i="0" u="none" strike="noStrike" kern="1200" cap="none" spc="0" normalizeH="0" baseline="0" noProof="0" err="1">
                    <a:ln>
                      <a:noFill/>
                    </a:ln>
                    <a:solidFill>
                      <a:srgbClr val="000000"/>
                    </a:solidFill>
                    <a:effectLst/>
                    <a:uLnTx/>
                    <a:uFillTx/>
                    <a:latin typeface="Karla" panose="020B0004030503030003" pitchFamily="34" charset="0"/>
                    <a:ea typeface="+mn-ea"/>
                    <a:cs typeface="+mn-cs"/>
                  </a:rPr>
                  <a:t>sprit</a:t>
                </a:r>
                <a:r>
                  <a:rPr kumimoji="0" lang="fr-FR" sz="1400" b="0" i="0" u="none" strike="noStrike" kern="1200" cap="none" spc="0" normalizeH="0" baseline="0" noProof="0">
                    <a:ln>
                      <a:noFill/>
                    </a:ln>
                    <a:solidFill>
                      <a:srgbClr val="000000"/>
                    </a:solidFill>
                    <a:effectLst/>
                    <a:uLnTx/>
                    <a:uFillTx/>
                    <a:latin typeface="Karla" panose="020B0004030503030003" pitchFamily="34" charset="0"/>
                    <a:ea typeface="+mn-ea"/>
                    <a:cs typeface="+mn-cs"/>
                  </a:rPr>
                  <a:t> d’équipe </a:t>
                </a:r>
              </a:p>
            </p:txBody>
          </p:sp>
          <p:sp>
            <p:nvSpPr>
              <p:cNvPr id="14" name="Rectangle 13">
                <a:extLst>
                  <a:ext uri="{FF2B5EF4-FFF2-40B4-BE49-F238E27FC236}">
                    <a16:creationId xmlns:a16="http://schemas.microsoft.com/office/drawing/2014/main" id="{6BDBEF8F-77B8-FF41-9682-8B655B29F8DC}"/>
                  </a:ext>
                </a:extLst>
              </p:cNvPr>
              <p:cNvSpPr/>
              <p:nvPr/>
            </p:nvSpPr>
            <p:spPr>
              <a:xfrm>
                <a:off x="2326340" y="2732478"/>
                <a:ext cx="9865660" cy="443218"/>
              </a:xfrm>
              <a:prstGeom prst="rect">
                <a:avLst/>
              </a:prstGeom>
              <a:solidFill>
                <a:srgbClr val="BF65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a:ea typeface="+mn-ea"/>
                    <a:cs typeface="+mn-cs"/>
                  </a:rPr>
                  <a:t>2. Les savoirs relationnels </a:t>
                </a:r>
                <a:r>
                  <a:rPr kumimoji="0" lang="fr-FR" sz="1800" b="0" i="0" u="none" strike="noStrike" kern="1200" cap="none" spc="0" normalizeH="0" baseline="0" noProof="0">
                    <a:ln>
                      <a:noFill/>
                    </a:ln>
                    <a:solidFill>
                      <a:prstClr val="white"/>
                    </a:solidFill>
                    <a:effectLst/>
                    <a:uLnTx/>
                    <a:uFillTx/>
                    <a:latin typeface="Karla" panose="020B0004030503030003"/>
                    <a:ea typeface="+mn-ea"/>
                    <a:cs typeface="+mn-cs"/>
                  </a:rPr>
                  <a:t>: savoir entrer en relation et s’intégrer dans un collectif</a:t>
                </a:r>
              </a:p>
            </p:txBody>
          </p:sp>
          <p:sp>
            <p:nvSpPr>
              <p:cNvPr id="11" name="ZoneTexte 10">
                <a:extLst>
                  <a:ext uri="{FF2B5EF4-FFF2-40B4-BE49-F238E27FC236}">
                    <a16:creationId xmlns:a16="http://schemas.microsoft.com/office/drawing/2014/main" id="{793B64AF-B6C9-1042-B291-AFCC0ED69156}"/>
                  </a:ext>
                </a:extLst>
              </p:cNvPr>
              <p:cNvSpPr txBox="1"/>
              <p:nvPr/>
            </p:nvSpPr>
            <p:spPr>
              <a:xfrm>
                <a:off x="7109549" y="3662341"/>
                <a:ext cx="3164567" cy="70788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a:solidFill>
                      <a:srgbClr val="000000"/>
                    </a:solidFill>
                    <a:latin typeface="Karla" panose="020B0004030503030003" pitchFamily="34" charset="0"/>
                  </a:rPr>
                  <a:t>S</a:t>
                </a:r>
                <a:r>
                  <a:rPr kumimoji="0" lang="fr-FR" sz="1400" b="0" i="0" u="none" strike="noStrike" kern="1200" cap="none" spc="0" normalizeH="0" baseline="0" noProof="0">
                    <a:ln>
                      <a:noFill/>
                    </a:ln>
                    <a:solidFill>
                      <a:srgbClr val="000000"/>
                    </a:solidFill>
                    <a:effectLst/>
                    <a:uLnTx/>
                    <a:uFillTx/>
                    <a:latin typeface="Karla" panose="020B0004030503030003" pitchFamily="34" charset="0"/>
                    <a:ea typeface="+mn-ea"/>
                    <a:cs typeface="+mn-cs"/>
                  </a:rPr>
                  <a:t>’adapter à l’environnement de travail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srgbClr val="000000"/>
                  </a:solidFill>
                  <a:effectLst/>
                  <a:uLnTx/>
                  <a:uFillTx/>
                  <a:latin typeface="Karla" panose="020B0004030503030003"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a:solidFill>
                      <a:srgbClr val="000000"/>
                    </a:solidFill>
                    <a:latin typeface="Karla" panose="020B0004030503030003" pitchFamily="34" charset="0"/>
                  </a:rPr>
                  <a:t>C</a:t>
                </a:r>
                <a:r>
                  <a:rPr kumimoji="0" lang="fr-FR" sz="1400" b="0" i="0" u="none" strike="noStrike" kern="1200" cap="none" spc="0" normalizeH="0" baseline="0" noProof="0" err="1">
                    <a:ln>
                      <a:noFill/>
                    </a:ln>
                    <a:solidFill>
                      <a:srgbClr val="000000"/>
                    </a:solidFill>
                    <a:effectLst/>
                    <a:uLnTx/>
                    <a:uFillTx/>
                    <a:latin typeface="Karla" panose="020B0004030503030003" pitchFamily="34" charset="0"/>
                    <a:ea typeface="+mn-ea"/>
                    <a:cs typeface="+mn-cs"/>
                  </a:rPr>
                  <a:t>apacité</a:t>
                </a:r>
                <a:r>
                  <a:rPr kumimoji="0" lang="fr-FR" sz="1400" b="0" i="0" u="none" strike="noStrike" kern="1200" cap="none" spc="0" normalizeH="0" baseline="0" noProof="0">
                    <a:ln>
                      <a:noFill/>
                    </a:ln>
                    <a:solidFill>
                      <a:srgbClr val="000000"/>
                    </a:solidFill>
                    <a:effectLst/>
                    <a:uLnTx/>
                    <a:uFillTx/>
                    <a:latin typeface="Karla" panose="020B0004030503030003" pitchFamily="34" charset="0"/>
                    <a:ea typeface="+mn-ea"/>
                    <a:cs typeface="+mn-cs"/>
                  </a:rPr>
                  <a:t> à recevoir des critiques </a:t>
                </a:r>
              </a:p>
            </p:txBody>
          </p:sp>
          <p:sp>
            <p:nvSpPr>
              <p:cNvPr id="6" name="Rectangle 5"/>
              <p:cNvSpPr/>
              <p:nvPr/>
            </p:nvSpPr>
            <p:spPr>
              <a:xfrm>
                <a:off x="2326340" y="2732478"/>
                <a:ext cx="9865660" cy="1654795"/>
              </a:xfrm>
              <a:prstGeom prst="rect">
                <a:avLst/>
              </a:prstGeom>
              <a:noFill/>
              <a:ln>
                <a:solidFill>
                  <a:srgbClr val="BF65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0" name="Groupe 9"/>
            <p:cNvGrpSpPr/>
            <p:nvPr/>
          </p:nvGrpSpPr>
          <p:grpSpPr>
            <a:xfrm>
              <a:off x="550401" y="4328615"/>
              <a:ext cx="11261879" cy="2145603"/>
              <a:chOff x="550401" y="4633413"/>
              <a:chExt cx="11261879" cy="2145603"/>
            </a:xfrm>
          </p:grpSpPr>
          <p:sp>
            <p:nvSpPr>
              <p:cNvPr id="3" name="Rectangle 2">
                <a:extLst>
                  <a:ext uri="{FF2B5EF4-FFF2-40B4-BE49-F238E27FC236}">
                    <a16:creationId xmlns:a16="http://schemas.microsoft.com/office/drawing/2014/main" id="{2FE16F79-F8C8-A84F-A1C5-BB72ABB3C2D5}"/>
                  </a:ext>
                </a:extLst>
              </p:cNvPr>
              <p:cNvSpPr/>
              <p:nvPr/>
            </p:nvSpPr>
            <p:spPr>
              <a:xfrm>
                <a:off x="550401" y="4641961"/>
                <a:ext cx="11261879" cy="4432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a:ea typeface="+mn-ea"/>
                    <a:cs typeface="+mn-cs"/>
                  </a:rPr>
                  <a:t>3. Les attitudes face au travail </a:t>
                </a:r>
                <a:r>
                  <a:rPr kumimoji="0" lang="fr-FR" sz="1800" b="0" i="0" u="none" strike="noStrike" kern="1200" cap="none" spc="0" normalizeH="0" baseline="0" noProof="0">
                    <a:ln>
                      <a:noFill/>
                    </a:ln>
                    <a:solidFill>
                      <a:prstClr val="white"/>
                    </a:solidFill>
                    <a:effectLst/>
                    <a:uLnTx/>
                    <a:uFillTx/>
                    <a:latin typeface="Karla" panose="020B0004030503030003"/>
                    <a:ea typeface="+mn-ea"/>
                    <a:cs typeface="+mn-cs"/>
                  </a:rPr>
                  <a:t>: motivation, respect des règles, de la hiérarchie, du travail</a:t>
                </a:r>
              </a:p>
            </p:txBody>
          </p:sp>
          <p:sp>
            <p:nvSpPr>
              <p:cNvPr id="18" name="ZoneTexte 17">
                <a:extLst>
                  <a:ext uri="{FF2B5EF4-FFF2-40B4-BE49-F238E27FC236}">
                    <a16:creationId xmlns:a16="http://schemas.microsoft.com/office/drawing/2014/main" id="{1B5F5D0F-C1ED-3D44-9229-F4EE428902BF}"/>
                  </a:ext>
                </a:extLst>
              </p:cNvPr>
              <p:cNvSpPr txBox="1"/>
              <p:nvPr/>
            </p:nvSpPr>
            <p:spPr>
              <a:xfrm>
                <a:off x="1230284" y="5091642"/>
                <a:ext cx="7845502" cy="16619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Le rapport que la personne entretient avec le métier choisi, envie d’apprendre en étant </a:t>
                </a:r>
                <a:r>
                  <a:rPr kumimoji="0" lang="fr-FR" sz="1600" b="0" i="0" u="none" strike="noStrike" kern="1200" cap="none" spc="0" normalizeH="0" baseline="0" noProof="0" dirty="0" err="1">
                    <a:ln>
                      <a:noFill/>
                    </a:ln>
                    <a:solidFill>
                      <a:srgbClr val="000000"/>
                    </a:solidFill>
                    <a:effectLst/>
                    <a:uLnTx/>
                    <a:uFillTx/>
                    <a:latin typeface="Karla" panose="020B0004030503030003" pitchFamily="34" charset="0"/>
                    <a:ea typeface="+mn-ea"/>
                    <a:cs typeface="+mn-cs"/>
                  </a:rPr>
                  <a:t>actif.ve</a:t>
                </a: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 </a:t>
                </a:r>
                <a:r>
                  <a:rPr kumimoji="0" lang="fr-FR" sz="1600" b="0" i="0" u="none" strike="noStrike" kern="1200" cap="none" spc="0" normalizeH="0" baseline="0" noProof="0" dirty="0" err="1">
                    <a:ln>
                      <a:noFill/>
                    </a:ln>
                    <a:solidFill>
                      <a:srgbClr val="000000"/>
                    </a:solidFill>
                    <a:effectLst/>
                    <a:uLnTx/>
                    <a:uFillTx/>
                    <a:latin typeface="Karla" panose="020B0004030503030003" pitchFamily="34" charset="0"/>
                    <a:ea typeface="+mn-ea"/>
                    <a:cs typeface="+mn-cs"/>
                  </a:rPr>
                  <a:t>curieux.euse</a:t>
                </a: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La rigueur dans l’activité professionnelle, gestion du stress, de la pression et de la pénibilité, motivation ou encore autonomie.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rPr>
                  <a:t>Ponctualité, rigueur, conscience professionnelle.</a:t>
                </a:r>
                <a:endParaRPr kumimoji="0" lang="fr-FR" sz="1000" b="0" i="0" u="none" strike="noStrike" kern="1200" cap="none" spc="0" normalizeH="0" baseline="0" noProof="0" dirty="0">
                  <a:ln>
                    <a:noFill/>
                  </a:ln>
                  <a:solidFill>
                    <a:srgbClr val="000000"/>
                  </a:solidFill>
                  <a:effectLst/>
                  <a:uLnTx/>
                  <a:uFillTx/>
                  <a:latin typeface="Karla" panose="020B0004030503030003" pitchFamily="34" charset="0"/>
                  <a:ea typeface="+mn-ea"/>
                  <a:cs typeface="+mn-cs"/>
                </a:endParaRPr>
              </a:p>
            </p:txBody>
          </p:sp>
          <p:sp>
            <p:nvSpPr>
              <p:cNvPr id="9" name="Rectangle 8"/>
              <p:cNvSpPr/>
              <p:nvPr/>
            </p:nvSpPr>
            <p:spPr>
              <a:xfrm>
                <a:off x="550401" y="4633413"/>
                <a:ext cx="11261879" cy="2145603"/>
              </a:xfrm>
              <a:prstGeom prst="rect">
                <a:avLst/>
              </a:prstGeom>
              <a:noFill/>
              <a:ln>
                <a:solidFill>
                  <a:srgbClr val="005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sp>
        <p:nvSpPr>
          <p:cNvPr id="13" name="ZoneTexte 12">
            <a:extLst>
              <a:ext uri="{FF2B5EF4-FFF2-40B4-BE49-F238E27FC236}">
                <a16:creationId xmlns:a16="http://schemas.microsoft.com/office/drawing/2014/main" id="{D4FA72F4-8C89-1A51-407B-256C32D61B7B}"/>
              </a:ext>
            </a:extLst>
          </p:cNvPr>
          <p:cNvSpPr txBox="1"/>
          <p:nvPr/>
        </p:nvSpPr>
        <p:spPr>
          <a:xfrm>
            <a:off x="619130" y="3097172"/>
            <a:ext cx="609600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Karla" panose="020B0004030503030003" pitchFamily="34" charset="0"/>
                <a:ea typeface="+mn-ea"/>
                <a:cs typeface="+mn-cs"/>
              </a:rPr>
              <a:t>Il s’agit ici de rapport à autrui (clientèle, collègues)</a:t>
            </a:r>
          </a:p>
        </p:txBody>
      </p:sp>
      <p:sp>
        <p:nvSpPr>
          <p:cNvPr id="12" name="Espace réservé du numéro de diapositive 11">
            <a:extLst>
              <a:ext uri="{FF2B5EF4-FFF2-40B4-BE49-F238E27FC236}">
                <a16:creationId xmlns:a16="http://schemas.microsoft.com/office/drawing/2014/main" id="{A7500C73-CD4B-77FE-4BE0-35E348108CFB}"/>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18</a:t>
            </a:fld>
            <a:endParaRPr lang="fr-FR"/>
          </a:p>
        </p:txBody>
      </p:sp>
    </p:spTree>
    <p:extLst>
      <p:ext uri="{BB962C8B-B14F-4D97-AF65-F5344CB8AC3E}">
        <p14:creationId xmlns:p14="http://schemas.microsoft.com/office/powerpoint/2010/main" val="723787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C9B9F33B-F0CC-4410-85D0-1B957DF435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55CB1B7E-4B0B-4E99-9560-9667270DA7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Oval 27">
            <a:extLst>
              <a:ext uri="{FF2B5EF4-FFF2-40B4-BE49-F238E27FC236}">
                <a16:creationId xmlns:a16="http://schemas.microsoft.com/office/drawing/2014/main" id="{C924DBCE-E731-4B22-8181-A39C1D862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0631" y="2700688"/>
            <a:ext cx="812427" cy="812427"/>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 6">
            <a:extLst>
              <a:ext uri="{FF2B5EF4-FFF2-40B4-BE49-F238E27FC236}">
                <a16:creationId xmlns:a16="http://schemas.microsoft.com/office/drawing/2014/main" id="{5D8D12FD-2AEC-3FD3-4A76-DA382D72B664}"/>
              </a:ext>
            </a:extLst>
          </p:cNvPr>
          <p:cNvPicPr>
            <a:picLocks noChangeAspect="1"/>
          </p:cNvPicPr>
          <p:nvPr/>
        </p:nvPicPr>
        <p:blipFill rotWithShape="1">
          <a:blip r:embed="rId3"/>
          <a:srcRect r="3" b="3"/>
          <a:stretch/>
        </p:blipFill>
        <p:spPr>
          <a:xfrm>
            <a:off x="8219558" y="852372"/>
            <a:ext cx="3096807" cy="3096807"/>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30" name="Freeform: Shape 29">
            <a:extLst>
              <a:ext uri="{FF2B5EF4-FFF2-40B4-BE49-F238E27FC236}">
                <a16:creationId xmlns:a16="http://schemas.microsoft.com/office/drawing/2014/main" id="{196DE3D2-178D-4017-842D-87C88CE92E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3881" y="0"/>
            <a:ext cx="2315251" cy="1550992"/>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endParaRPr lang="en-US"/>
          </a:p>
        </p:txBody>
      </p:sp>
      <p:cxnSp>
        <p:nvCxnSpPr>
          <p:cNvPr id="21" name="Straight Connector 31">
            <a:extLst>
              <a:ext uri="{FF2B5EF4-FFF2-40B4-BE49-F238E27FC236}">
                <a16:creationId xmlns:a16="http://schemas.microsoft.com/office/drawing/2014/main" id="{43621FD4-D14D-45D5-9A57-9A2DE5EA59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55865" y="1026771"/>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pic>
        <p:nvPicPr>
          <p:cNvPr id="6" name="Image 5">
            <a:extLst>
              <a:ext uri="{FF2B5EF4-FFF2-40B4-BE49-F238E27FC236}">
                <a16:creationId xmlns:a16="http://schemas.microsoft.com/office/drawing/2014/main" id="{00D6FFA9-E380-9D18-6923-12DCDC482958}"/>
              </a:ext>
            </a:extLst>
          </p:cNvPr>
          <p:cNvPicPr>
            <a:picLocks noChangeAspect="1"/>
          </p:cNvPicPr>
          <p:nvPr/>
        </p:nvPicPr>
        <p:blipFill rotWithShape="1">
          <a:blip r:embed="rId4"/>
          <a:srcRect l="5715" r="6022" b="-4"/>
          <a:stretch/>
        </p:blipFill>
        <p:spPr>
          <a:xfrm>
            <a:off x="6723881" y="4685200"/>
            <a:ext cx="2733741" cy="2172801"/>
          </a:xfrm>
          <a:custGeom>
            <a:avLst/>
            <a:gdLst/>
            <a:ahLst/>
            <a:cxnLst/>
            <a:rect l="l" t="t" r="r" b="b"/>
            <a:pathLst>
              <a:path w="2733741" h="2172801">
                <a:moveTo>
                  <a:pt x="1366871" y="0"/>
                </a:moveTo>
                <a:cubicBezTo>
                  <a:pt x="2121772" y="0"/>
                  <a:pt x="2733741" y="595368"/>
                  <a:pt x="2733741" y="1329791"/>
                </a:cubicBezTo>
                <a:cubicBezTo>
                  <a:pt x="2733741" y="1605200"/>
                  <a:pt x="2647683" y="1861054"/>
                  <a:pt x="2500301" y="2073290"/>
                </a:cubicBezTo>
                <a:lnTo>
                  <a:pt x="2423813" y="2172801"/>
                </a:lnTo>
                <a:lnTo>
                  <a:pt x="309928" y="2172801"/>
                </a:lnTo>
                <a:lnTo>
                  <a:pt x="233440" y="2073290"/>
                </a:lnTo>
                <a:cubicBezTo>
                  <a:pt x="86058" y="1861054"/>
                  <a:pt x="0" y="1605200"/>
                  <a:pt x="0" y="1329791"/>
                </a:cubicBezTo>
                <a:cubicBezTo>
                  <a:pt x="0" y="595368"/>
                  <a:pt x="611969" y="0"/>
                  <a:pt x="1366871" y="0"/>
                </a:cubicBezTo>
                <a:close/>
              </a:path>
            </a:pathLst>
          </a:custGeom>
        </p:spPr>
      </p:pic>
      <p:sp>
        <p:nvSpPr>
          <p:cNvPr id="34" name="Arc 33">
            <a:extLst>
              <a:ext uri="{FF2B5EF4-FFF2-40B4-BE49-F238E27FC236}">
                <a16:creationId xmlns:a16="http://schemas.microsoft.com/office/drawing/2014/main" id="{034ACCCC-54D4-4F78-9B85-4A34FEBAA9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54998">
            <a:off x="6055857" y="4209253"/>
            <a:ext cx="3868217" cy="3868217"/>
          </a:xfrm>
          <a:prstGeom prst="arc">
            <a:avLst>
              <a:gd name="adj1" fmla="val 16200000"/>
              <a:gd name="adj2" fmla="val 20479261"/>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Freeform: Shape 35">
            <a:extLst>
              <a:ext uri="{FF2B5EF4-FFF2-40B4-BE49-F238E27FC236}">
                <a16:creationId xmlns:a16="http://schemas.microsoft.com/office/drawing/2014/main" id="{72413CFE-8B8A-45C9-B7BA-CF49986D48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5550" y="4112081"/>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11" name="Titre 1">
            <a:extLst>
              <a:ext uri="{FF2B5EF4-FFF2-40B4-BE49-F238E27FC236}">
                <a16:creationId xmlns:a16="http://schemas.microsoft.com/office/drawing/2014/main" id="{8E4E9923-A043-F7A8-6FFD-AAC04288C476}"/>
              </a:ext>
            </a:extLst>
          </p:cNvPr>
          <p:cNvSpPr>
            <a:spLocks noGrp="1"/>
          </p:cNvSpPr>
          <p:nvPr>
            <p:ph type="title" idx="4294967295"/>
          </p:nvPr>
        </p:nvSpPr>
        <p:spPr>
          <a:xfrm>
            <a:off x="482282" y="81720"/>
            <a:ext cx="5393360" cy="1325563"/>
          </a:xfrm>
        </p:spPr>
        <p:txBody>
          <a:bodyPr>
            <a:normAutofit/>
          </a:bodyPr>
          <a:lstStyle/>
          <a:p>
            <a:r>
              <a:rPr lang="fr-FR" sz="3200">
                <a:latin typeface="KG Blank Space Solid" panose="02000000000000000000" pitchFamily="2" charset="77"/>
              </a:rPr>
              <a:t>Quelques exemples</a:t>
            </a:r>
          </a:p>
        </p:txBody>
      </p:sp>
      <p:graphicFrame>
        <p:nvGraphicFramePr>
          <p:cNvPr id="12" name="Espace réservé du contenu 2">
            <a:extLst>
              <a:ext uri="{FF2B5EF4-FFF2-40B4-BE49-F238E27FC236}">
                <a16:creationId xmlns:a16="http://schemas.microsoft.com/office/drawing/2014/main" id="{41C93788-F24A-B8C1-77C5-100C5CC8FA5C}"/>
              </a:ext>
            </a:extLst>
          </p:cNvPr>
          <p:cNvGraphicFramePr>
            <a:graphicFrameLocks noGrp="1"/>
          </p:cNvGraphicFramePr>
          <p:nvPr>
            <p:ph idx="4294967295"/>
            <p:extLst>
              <p:ext uri="{D42A27DB-BD31-4B8C-83A1-F6EECF244321}">
                <p14:modId xmlns:p14="http://schemas.microsoft.com/office/powerpoint/2010/main" val="2810168266"/>
              </p:ext>
            </p:extLst>
          </p:nvPr>
        </p:nvGraphicFramePr>
        <p:xfrm>
          <a:off x="607353" y="1489002"/>
          <a:ext cx="5880393" cy="50573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301389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6" name="ZoneTexte 5">
            <a:extLst>
              <a:ext uri="{FF2B5EF4-FFF2-40B4-BE49-F238E27FC236}">
                <a16:creationId xmlns:a16="http://schemas.microsoft.com/office/drawing/2014/main" id="{8E0E6921-0303-3DE0-052D-571D03FD96DE}"/>
              </a:ext>
            </a:extLst>
          </p:cNvPr>
          <p:cNvSpPr txBox="1"/>
          <p:nvPr/>
        </p:nvSpPr>
        <p:spPr>
          <a:xfrm>
            <a:off x="370512" y="319088"/>
            <a:ext cx="999983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a:ln>
                  <a:noFill/>
                </a:ln>
                <a:solidFill>
                  <a:srgbClr val="4472C4">
                    <a:lumMod val="75000"/>
                  </a:srgbClr>
                </a:solidFill>
                <a:effectLst/>
                <a:uLnTx/>
                <a:uFillTx/>
                <a:latin typeface="Arial"/>
                <a:ea typeface="+mn-ea"/>
                <a:cs typeface="+mn-cs"/>
              </a:rPr>
              <a:t>Fabrique des compétences</a:t>
            </a:r>
          </a:p>
        </p:txBody>
      </p:sp>
      <p:sp>
        <p:nvSpPr>
          <p:cNvPr id="10" name="ZoneTexte 9">
            <a:extLst>
              <a:ext uri="{FF2B5EF4-FFF2-40B4-BE49-F238E27FC236}">
                <a16:creationId xmlns:a16="http://schemas.microsoft.com/office/drawing/2014/main" id="{E6C49388-72A7-0F3D-3A2F-8BED1538CAB9}"/>
              </a:ext>
            </a:extLst>
          </p:cNvPr>
          <p:cNvSpPr txBox="1"/>
          <p:nvPr/>
        </p:nvSpPr>
        <p:spPr>
          <a:xfrm>
            <a:off x="817429" y="2828835"/>
            <a:ext cx="10557141" cy="1200329"/>
          </a:xfrm>
          <a:prstGeom prst="rect">
            <a:avLst/>
          </a:prstGeom>
          <a:noFill/>
        </p:spPr>
        <p:txBody>
          <a:bodyPr wrap="square" rtlCol="0">
            <a:spAutoFit/>
          </a:bodyPr>
          <a:lstStyle/>
          <a:p>
            <a:pPr algn="ctr">
              <a:defRPr/>
            </a:pPr>
            <a:r>
              <a:rPr kumimoji="0" lang="fr-FR" sz="3600" b="1" i="0" u="none" strike="noStrike" kern="1200" cap="none" spc="0" normalizeH="0" baseline="0" noProof="0" dirty="0">
                <a:ln>
                  <a:noFill/>
                </a:ln>
                <a:solidFill>
                  <a:srgbClr val="4472C4">
                    <a:lumMod val="75000"/>
                  </a:srgbClr>
                </a:solidFill>
                <a:effectLst/>
                <a:uLnTx/>
                <a:uFillTx/>
                <a:latin typeface="Arial"/>
                <a:ea typeface="+mn-ea"/>
                <a:cs typeface="+mn-cs"/>
              </a:rPr>
              <a:t>Module immersif sur les Soft </a:t>
            </a:r>
            <a:r>
              <a:rPr kumimoji="0" lang="fr-FR" sz="3600" b="1" i="0" u="none" strike="noStrike" kern="1200" cap="none" spc="0" normalizeH="0" baseline="0" noProof="0" dirty="0" err="1">
                <a:ln>
                  <a:noFill/>
                </a:ln>
                <a:solidFill>
                  <a:srgbClr val="4472C4">
                    <a:lumMod val="75000"/>
                  </a:srgbClr>
                </a:solidFill>
                <a:effectLst/>
                <a:uLnTx/>
                <a:uFillTx/>
                <a:latin typeface="Arial"/>
                <a:ea typeface="+mn-ea"/>
                <a:cs typeface="+mn-cs"/>
              </a:rPr>
              <a:t>Skills</a:t>
            </a:r>
            <a:r>
              <a:rPr lang="fr-FR" sz="3600" b="1" dirty="0">
                <a:solidFill>
                  <a:srgbClr val="4472C4">
                    <a:lumMod val="75000"/>
                  </a:srgbClr>
                </a:solidFill>
              </a:rPr>
              <a:t> </a:t>
            </a:r>
          </a:p>
          <a:p>
            <a:pPr algn="ctr">
              <a:defRPr/>
            </a:pPr>
            <a:r>
              <a:rPr lang="fr-FR" sz="3600" b="1" dirty="0">
                <a:solidFill>
                  <a:srgbClr val="4472C4">
                    <a:lumMod val="75000"/>
                  </a:srgbClr>
                </a:solidFill>
              </a:rPr>
              <a:t>Comment l’utiliser dans vos enseignements ?</a:t>
            </a:r>
          </a:p>
        </p:txBody>
      </p:sp>
    </p:spTree>
    <p:extLst>
      <p:ext uri="{BB962C8B-B14F-4D97-AF65-F5344CB8AC3E}">
        <p14:creationId xmlns:p14="http://schemas.microsoft.com/office/powerpoint/2010/main" val="2331761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ctrTitle"/>
          </p:nvPr>
        </p:nvSpPr>
        <p:spPr/>
        <p:txBody>
          <a:bodyPr>
            <a:normAutofit fontScale="90000"/>
          </a:bodyPr>
          <a:lstStyle/>
          <a:p>
            <a:r>
              <a:rPr lang="fr-FR" cap="none"/>
              <a:t>2. Introduction aux « soft </a:t>
            </a:r>
            <a:r>
              <a:rPr lang="fr-FR" cap="none" err="1"/>
              <a:t>skills</a:t>
            </a:r>
            <a:r>
              <a:rPr lang="fr-FR" cap="none"/>
              <a:t> »</a:t>
            </a:r>
            <a:br>
              <a:rPr lang="fr-FR" cap="none"/>
            </a:br>
            <a:br>
              <a:rPr lang="fr-FR" cap="none"/>
            </a:br>
            <a:r>
              <a:rPr lang="fr-FR" sz="3600" cap="none"/>
              <a:t>b) La démarche adoptée pour le projet</a:t>
            </a:r>
            <a:endParaRPr lang="fr-FR" cap="none"/>
          </a:p>
        </p:txBody>
      </p:sp>
    </p:spTree>
    <p:extLst>
      <p:ext uri="{BB962C8B-B14F-4D97-AF65-F5344CB8AC3E}">
        <p14:creationId xmlns:p14="http://schemas.microsoft.com/office/powerpoint/2010/main" val="1281096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ZoneTexte 26"/>
          <p:cNvSpPr txBox="1"/>
          <p:nvPr/>
        </p:nvSpPr>
        <p:spPr>
          <a:xfrm>
            <a:off x="7173152"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-FAIRE</a:t>
            </a:r>
          </a:p>
        </p:txBody>
      </p:sp>
      <p:sp>
        <p:nvSpPr>
          <p:cNvPr id="31" name="ZoneTexte 30"/>
          <p:cNvSpPr txBox="1"/>
          <p:nvPr/>
        </p:nvSpPr>
        <p:spPr>
          <a:xfrm>
            <a:off x="4549554"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-ÊTRE</a:t>
            </a:r>
          </a:p>
        </p:txBody>
      </p:sp>
      <p:sp>
        <p:nvSpPr>
          <p:cNvPr id="23" name="ZoneTexte 22">
            <a:extLst>
              <a:ext uri="{FF2B5EF4-FFF2-40B4-BE49-F238E27FC236}">
                <a16:creationId xmlns:a16="http://schemas.microsoft.com/office/drawing/2014/main" id="{0A5B4104-3231-2C46-B14F-B793EC0A578A}"/>
              </a:ext>
            </a:extLst>
          </p:cNvPr>
          <p:cNvSpPr txBox="1"/>
          <p:nvPr/>
        </p:nvSpPr>
        <p:spPr>
          <a:xfrm>
            <a:off x="684730" y="1597491"/>
            <a:ext cx="10822540" cy="4597003"/>
          </a:xfrm>
          <a:prstGeom prst="round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a:solidFill>
                  <a:srgbClr val="0070C0"/>
                </a:solidFill>
                <a:latin typeface="Calibri" panose="020F0502020204030204"/>
              </a:rPr>
              <a:t>Nous avons organisé des </a:t>
            </a:r>
            <a:r>
              <a:rPr lang="fr-FR" sz="2400" b="1">
                <a:solidFill>
                  <a:srgbClr val="0070C0"/>
                </a:solidFill>
                <a:latin typeface="Calibri" panose="020F0502020204030204"/>
              </a:rPr>
              <a:t>groupes témoins </a:t>
            </a:r>
            <a:r>
              <a:rPr lang="fr-FR" sz="2400">
                <a:solidFill>
                  <a:srgbClr val="0070C0"/>
                </a:solidFill>
                <a:latin typeface="Calibri" panose="020F0502020204030204"/>
              </a:rPr>
              <a:t>composés de professionnels des métiers de l’énergie, qui ont fait émerger des </a:t>
            </a:r>
            <a:r>
              <a:rPr lang="fr-FR" sz="2400" b="1">
                <a:solidFill>
                  <a:srgbClr val="0070C0"/>
                </a:solidFill>
                <a:latin typeface="Calibri" panose="020F0502020204030204"/>
              </a:rPr>
              <a:t>situations professionnelles emblématiques</a:t>
            </a:r>
            <a:r>
              <a:rPr lang="fr-FR" sz="2400">
                <a:solidFill>
                  <a:srgbClr val="0070C0"/>
                </a:solidFill>
                <a:latin typeface="Calibri" panose="020F0502020204030204"/>
              </a:rPr>
              <a:t> les plus </a:t>
            </a:r>
            <a:r>
              <a:rPr lang="fr-FR" sz="2400" b="1">
                <a:solidFill>
                  <a:srgbClr val="0070C0"/>
                </a:solidFill>
                <a:latin typeface="Calibri" panose="020F0502020204030204"/>
              </a:rPr>
              <a:t>authentiques</a:t>
            </a:r>
            <a:r>
              <a:rPr lang="fr-FR" sz="2400">
                <a:solidFill>
                  <a:srgbClr val="0070C0"/>
                </a:solidFill>
                <a:latin typeface="Calibri" panose="020F0502020204030204"/>
              </a:rPr>
              <a:t> possibles, afin de décrire précisément les « qualités en action » qu’il faut observer pour déclarer qu’un collaborateur est compétent dans une situation contextualisée.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2400">
              <a:solidFill>
                <a:srgbClr val="0070C0"/>
              </a:solidFill>
              <a:latin typeface="Calibri" panose="020F0502020204030204"/>
            </a:endParaRPr>
          </a:p>
          <a:p>
            <a:pPr marR="0" lvl="0" algn="ctr" defTabSz="914400" rtl="0" eaLnBrk="1" fontAlgn="auto" latinLnBrk="0" hangingPunct="1">
              <a:lnSpc>
                <a:spcPct val="100000"/>
              </a:lnSpc>
              <a:spcBef>
                <a:spcPts val="0"/>
              </a:spcBef>
              <a:spcAft>
                <a:spcPts val="0"/>
              </a:spcAft>
              <a:buClrTx/>
              <a:buSzTx/>
              <a:tabLst/>
              <a:defRPr/>
            </a:pPr>
            <a:r>
              <a:rPr lang="fr-FR" sz="2400">
                <a:solidFill>
                  <a:schemeClr val="tx1"/>
                </a:solidFill>
                <a:latin typeface="Calibri" panose="020F0502020204030204"/>
              </a:rPr>
              <a:t>15 situations professionnelles ont été décrites.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2400">
              <a:solidFill>
                <a:srgbClr val="0070C0"/>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2400">
                <a:solidFill>
                  <a:srgbClr val="0070C0"/>
                </a:solidFill>
                <a:latin typeface="Calibri" panose="020F0502020204030204"/>
              </a:rPr>
              <a:t>Puis les partenaires du projet ont sélectionné une situation en particulier, qui a servi de cas d’usage au module que nous avons développé, afin d'illustrer l’importance des soft </a:t>
            </a:r>
            <a:r>
              <a:rPr lang="fr-FR" sz="2400" err="1">
                <a:solidFill>
                  <a:srgbClr val="0070C0"/>
                </a:solidFill>
                <a:latin typeface="Calibri" panose="020F0502020204030204"/>
              </a:rPr>
              <a:t>skills</a:t>
            </a:r>
            <a:r>
              <a:rPr lang="fr-FR" sz="2400">
                <a:solidFill>
                  <a:srgbClr val="0070C0"/>
                </a:solidFill>
                <a:latin typeface="Calibri" panose="020F0502020204030204"/>
              </a:rPr>
              <a:t> et leur nature, dans cette situation.</a:t>
            </a:r>
          </a:p>
        </p:txBody>
      </p:sp>
      <p:sp>
        <p:nvSpPr>
          <p:cNvPr id="2" name="Titre 1"/>
          <p:cNvSpPr>
            <a:spLocks noGrp="1"/>
          </p:cNvSpPr>
          <p:nvPr>
            <p:ph type="title"/>
          </p:nvPr>
        </p:nvSpPr>
        <p:spPr>
          <a:xfrm>
            <a:off x="550401" y="552534"/>
            <a:ext cx="11101600" cy="498213"/>
          </a:xfrm>
        </p:spPr>
        <p:txBody>
          <a:bodyPr/>
          <a:lstStyle/>
          <a:p>
            <a:r>
              <a:rPr lang="fr-FR"/>
              <a:t>Démarche pour le projet « soft </a:t>
            </a:r>
            <a:r>
              <a:rPr lang="fr-FR" err="1"/>
              <a:t>skills</a:t>
            </a:r>
            <a:r>
              <a:rPr lang="fr-FR"/>
              <a:t> »</a:t>
            </a:r>
          </a:p>
        </p:txBody>
      </p:sp>
    </p:spTree>
    <p:extLst>
      <p:ext uri="{BB962C8B-B14F-4D97-AF65-F5344CB8AC3E}">
        <p14:creationId xmlns:p14="http://schemas.microsoft.com/office/powerpoint/2010/main" val="3335554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D9A11ED-FD9E-754C-9EFE-D4AAE27006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181021" y="766144"/>
            <a:ext cx="3156041" cy="5708445"/>
          </a:xfrm>
          <a:prstGeom prst="rect">
            <a:avLst/>
          </a:prstGeom>
          <a:effectLst>
            <a:outerShdw blurRad="50800" dist="38100" dir="2700000" algn="tl" rotWithShape="0">
              <a:prstClr val="black">
                <a:alpha val="50000"/>
              </a:prstClr>
            </a:outerShdw>
          </a:effectLst>
        </p:spPr>
      </p:pic>
      <p:cxnSp>
        <p:nvCxnSpPr>
          <p:cNvPr id="15" name="Connecteur droit 14">
            <a:extLst>
              <a:ext uri="{FF2B5EF4-FFF2-40B4-BE49-F238E27FC236}">
                <a16:creationId xmlns:a16="http://schemas.microsoft.com/office/drawing/2014/main" id="{BE167C29-EC68-9341-B30D-859C8B12F2D1}"/>
              </a:ext>
            </a:extLst>
          </p:cNvPr>
          <p:cNvCxnSpPr>
            <a:cxnSpLocks/>
          </p:cNvCxnSpPr>
          <p:nvPr/>
        </p:nvCxnSpPr>
        <p:spPr>
          <a:xfrm>
            <a:off x="5701595" y="1987826"/>
            <a:ext cx="0" cy="906554"/>
          </a:xfrm>
          <a:prstGeom prst="line">
            <a:avLst/>
          </a:prstGeom>
          <a:ln w="60325">
            <a:prstDash val="sysDot"/>
          </a:ln>
        </p:spPr>
        <p:style>
          <a:lnRef idx="2">
            <a:schemeClr val="accent4"/>
          </a:lnRef>
          <a:fillRef idx="0">
            <a:schemeClr val="accent4"/>
          </a:fillRef>
          <a:effectRef idx="1">
            <a:schemeClr val="accent4"/>
          </a:effectRef>
          <a:fontRef idx="minor">
            <a:schemeClr val="tx1"/>
          </a:fontRef>
        </p:style>
      </p:cxnSp>
      <p:sp>
        <p:nvSpPr>
          <p:cNvPr id="2" name="ZoneTexte 1">
            <a:extLst>
              <a:ext uri="{FF2B5EF4-FFF2-40B4-BE49-F238E27FC236}">
                <a16:creationId xmlns:a16="http://schemas.microsoft.com/office/drawing/2014/main" id="{5A3856D6-32E8-B642-A5A3-33C79CD21A25}"/>
              </a:ext>
            </a:extLst>
          </p:cNvPr>
          <p:cNvSpPr txBox="1"/>
          <p:nvPr/>
        </p:nvSpPr>
        <p:spPr>
          <a:xfrm>
            <a:off x="17030" y="3671166"/>
            <a:ext cx="139447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C000"/>
                </a:solidFill>
                <a:effectLst/>
                <a:uLnTx/>
                <a:uFillTx/>
                <a:latin typeface="Calibri" panose="020F0502020204030204"/>
                <a:ea typeface="+mn-ea"/>
                <a:cs typeface="+mn-cs"/>
              </a:rPr>
              <a:t>JANVIER 2021</a:t>
            </a:r>
          </a:p>
        </p:txBody>
      </p:sp>
      <p:sp>
        <p:nvSpPr>
          <p:cNvPr id="12" name="ZoneTexte 11">
            <a:extLst>
              <a:ext uri="{FF2B5EF4-FFF2-40B4-BE49-F238E27FC236}">
                <a16:creationId xmlns:a16="http://schemas.microsoft.com/office/drawing/2014/main" id="{AD5596EE-BBCF-2947-86C9-45B7FBB38973}"/>
              </a:ext>
            </a:extLst>
          </p:cNvPr>
          <p:cNvSpPr txBox="1"/>
          <p:nvPr/>
        </p:nvSpPr>
        <p:spPr>
          <a:xfrm>
            <a:off x="7661581" y="3620367"/>
            <a:ext cx="133386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Janvier 2023</a:t>
            </a:r>
          </a:p>
        </p:txBody>
      </p:sp>
      <p:cxnSp>
        <p:nvCxnSpPr>
          <p:cNvPr id="13" name="Connecteur droit 12">
            <a:extLst>
              <a:ext uri="{FF2B5EF4-FFF2-40B4-BE49-F238E27FC236}">
                <a16:creationId xmlns:a16="http://schemas.microsoft.com/office/drawing/2014/main" id="{5404989A-6A55-0744-B93B-6BD1F2763BF4}"/>
              </a:ext>
            </a:extLst>
          </p:cNvPr>
          <p:cNvCxnSpPr>
            <a:cxnSpLocks/>
          </p:cNvCxnSpPr>
          <p:nvPr/>
        </p:nvCxnSpPr>
        <p:spPr>
          <a:xfrm>
            <a:off x="4098071" y="4015514"/>
            <a:ext cx="12660" cy="1558772"/>
          </a:xfrm>
          <a:prstGeom prst="line">
            <a:avLst/>
          </a:prstGeom>
          <a:ln w="60325">
            <a:prstDash val="sysDot"/>
          </a:ln>
        </p:spPr>
        <p:style>
          <a:lnRef idx="2">
            <a:schemeClr val="accent4"/>
          </a:lnRef>
          <a:fillRef idx="0">
            <a:schemeClr val="accent4"/>
          </a:fillRef>
          <a:effectRef idx="1">
            <a:schemeClr val="accent4"/>
          </a:effectRef>
          <a:fontRef idx="minor">
            <a:schemeClr val="tx1"/>
          </a:fontRef>
        </p:style>
      </p:cxnSp>
      <p:sp>
        <p:nvSpPr>
          <p:cNvPr id="14" name="ZoneTexte 13">
            <a:extLst>
              <a:ext uri="{FF2B5EF4-FFF2-40B4-BE49-F238E27FC236}">
                <a16:creationId xmlns:a16="http://schemas.microsoft.com/office/drawing/2014/main" id="{D47BC362-393F-4249-B2E4-D2866D2A9033}"/>
              </a:ext>
            </a:extLst>
          </p:cNvPr>
          <p:cNvSpPr txBox="1"/>
          <p:nvPr/>
        </p:nvSpPr>
        <p:spPr>
          <a:xfrm>
            <a:off x="3263898" y="5648115"/>
            <a:ext cx="193296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rPr>
              <a:t>Priorisation des métiers retenus</a:t>
            </a:r>
          </a:p>
        </p:txBody>
      </p:sp>
      <p:cxnSp>
        <p:nvCxnSpPr>
          <p:cNvPr id="19" name="Connecteur droit 18">
            <a:extLst>
              <a:ext uri="{FF2B5EF4-FFF2-40B4-BE49-F238E27FC236}">
                <a16:creationId xmlns:a16="http://schemas.microsoft.com/office/drawing/2014/main" id="{44F94BDC-B3FB-954C-8E44-215A75EC8BC6}"/>
              </a:ext>
            </a:extLst>
          </p:cNvPr>
          <p:cNvCxnSpPr>
            <a:cxnSpLocks/>
          </p:cNvCxnSpPr>
          <p:nvPr/>
        </p:nvCxnSpPr>
        <p:spPr>
          <a:xfrm>
            <a:off x="7452049" y="3941684"/>
            <a:ext cx="0" cy="1706431"/>
          </a:xfrm>
          <a:prstGeom prst="line">
            <a:avLst/>
          </a:prstGeom>
          <a:ln w="60325">
            <a:prstDash val="sysDot"/>
          </a:ln>
        </p:spPr>
        <p:style>
          <a:lnRef idx="2">
            <a:schemeClr val="accent4"/>
          </a:lnRef>
          <a:fillRef idx="0">
            <a:schemeClr val="accent4"/>
          </a:fillRef>
          <a:effectRef idx="1">
            <a:schemeClr val="accent4"/>
          </a:effectRef>
          <a:fontRef idx="minor">
            <a:schemeClr val="tx1"/>
          </a:fontRef>
        </p:style>
      </p:cxnSp>
      <p:sp>
        <p:nvSpPr>
          <p:cNvPr id="23" name="ZoneTexte 22">
            <a:extLst>
              <a:ext uri="{FF2B5EF4-FFF2-40B4-BE49-F238E27FC236}">
                <a16:creationId xmlns:a16="http://schemas.microsoft.com/office/drawing/2014/main" id="{CA91B469-E36A-C44B-865C-78EA9624D4AF}"/>
              </a:ext>
            </a:extLst>
          </p:cNvPr>
          <p:cNvSpPr txBox="1"/>
          <p:nvPr/>
        </p:nvSpPr>
        <p:spPr>
          <a:xfrm>
            <a:off x="6086669" y="5650793"/>
            <a:ext cx="2972099" cy="1077218"/>
          </a:xfrm>
          <a:prstGeom prst="rect">
            <a:avLst/>
          </a:prstGeom>
          <a:noFill/>
        </p:spPr>
        <p:txBody>
          <a:bodyPr wrap="square" lIns="91440" tIns="45720" rIns="91440" bIns="45720" rtlCol="0" anchor="t">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a:solidFill>
                  <a:srgbClr val="2F5597"/>
                </a:solidFill>
                <a:latin typeface="Calibri" panose="020F0502020204030204"/>
              </a:rPr>
              <a:t>C</a:t>
            </a:r>
            <a:r>
              <a:rPr kumimoji="0" lang="fr-FR" sz="1600" b="0" i="0" u="none" strike="noStrike" kern="1200" cap="none" spc="0" normalizeH="0" baseline="0" noProof="0" err="1">
                <a:ln>
                  <a:noFill/>
                </a:ln>
                <a:solidFill>
                  <a:srgbClr val="2F5597"/>
                </a:solidFill>
                <a:effectLst/>
                <a:uLnTx/>
                <a:uFillTx/>
                <a:latin typeface="Calibri" panose="020F0502020204030204"/>
                <a:ea typeface="+mn-ea"/>
                <a:cs typeface="+mn-cs"/>
              </a:rPr>
              <a:t>artographie</a:t>
            </a:r>
            <a:r>
              <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rPr>
              <a:t> des soft </a:t>
            </a:r>
            <a:r>
              <a:rPr kumimoji="0" lang="fr-FR" sz="1600" b="0" i="0" u="none" strike="noStrike" kern="1200" cap="none" spc="0" normalizeH="0" baseline="0" noProof="0" err="1">
                <a:ln>
                  <a:noFill/>
                </a:ln>
                <a:solidFill>
                  <a:srgbClr val="2F5597"/>
                </a:solidFill>
                <a:effectLst/>
                <a:uLnTx/>
                <a:uFillTx/>
                <a:latin typeface="Calibri" panose="020F0502020204030204"/>
                <a:ea typeface="+mn-ea"/>
                <a:cs typeface="+mn-cs"/>
              </a:rPr>
              <a:t>skills</a:t>
            </a:r>
            <a:endPar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rPr>
              <a:t>Sélection des situations professionnelles emblématiques</a:t>
            </a:r>
          </a:p>
        </p:txBody>
      </p:sp>
      <p:cxnSp>
        <p:nvCxnSpPr>
          <p:cNvPr id="24" name="Connecteur droit 23">
            <a:extLst>
              <a:ext uri="{FF2B5EF4-FFF2-40B4-BE49-F238E27FC236}">
                <a16:creationId xmlns:a16="http://schemas.microsoft.com/office/drawing/2014/main" id="{B3FDF29F-3672-B045-86A8-D432501D29FA}"/>
              </a:ext>
            </a:extLst>
          </p:cNvPr>
          <p:cNvCxnSpPr>
            <a:cxnSpLocks/>
          </p:cNvCxnSpPr>
          <p:nvPr/>
        </p:nvCxnSpPr>
        <p:spPr>
          <a:xfrm>
            <a:off x="9545578" y="2013502"/>
            <a:ext cx="4202" cy="517416"/>
          </a:xfrm>
          <a:prstGeom prst="line">
            <a:avLst/>
          </a:prstGeom>
          <a:ln w="60325">
            <a:prstDash val="sysDot"/>
          </a:ln>
        </p:spPr>
        <p:style>
          <a:lnRef idx="2">
            <a:schemeClr val="accent4"/>
          </a:lnRef>
          <a:fillRef idx="0">
            <a:schemeClr val="accent4"/>
          </a:fillRef>
          <a:effectRef idx="1">
            <a:schemeClr val="accent4"/>
          </a:effectRef>
          <a:fontRef idx="minor">
            <a:schemeClr val="tx1"/>
          </a:fontRef>
        </p:style>
      </p:cxnSp>
      <p:cxnSp>
        <p:nvCxnSpPr>
          <p:cNvPr id="26" name="Connecteur droit 25">
            <a:extLst>
              <a:ext uri="{FF2B5EF4-FFF2-40B4-BE49-F238E27FC236}">
                <a16:creationId xmlns:a16="http://schemas.microsoft.com/office/drawing/2014/main" id="{3790B785-E9FC-8649-AF8E-9BE22451D9D7}"/>
              </a:ext>
            </a:extLst>
          </p:cNvPr>
          <p:cNvCxnSpPr>
            <a:cxnSpLocks/>
          </p:cNvCxnSpPr>
          <p:nvPr/>
        </p:nvCxnSpPr>
        <p:spPr>
          <a:xfrm>
            <a:off x="11945878" y="2013502"/>
            <a:ext cx="4202" cy="517416"/>
          </a:xfrm>
          <a:prstGeom prst="line">
            <a:avLst/>
          </a:prstGeom>
          <a:ln w="60325">
            <a:prstDash val="sysDot"/>
          </a:ln>
        </p:spPr>
        <p:style>
          <a:lnRef idx="2">
            <a:schemeClr val="accent4"/>
          </a:lnRef>
          <a:fillRef idx="0">
            <a:schemeClr val="accent4"/>
          </a:fillRef>
          <a:effectRef idx="1">
            <a:schemeClr val="accent4"/>
          </a:effectRef>
          <a:fontRef idx="minor">
            <a:schemeClr val="tx1"/>
          </a:fontRef>
        </p:style>
      </p:cxnSp>
      <p:cxnSp>
        <p:nvCxnSpPr>
          <p:cNvPr id="27" name="Connecteur droit 26">
            <a:extLst>
              <a:ext uri="{FF2B5EF4-FFF2-40B4-BE49-F238E27FC236}">
                <a16:creationId xmlns:a16="http://schemas.microsoft.com/office/drawing/2014/main" id="{32160A87-C423-974E-A023-E1FE0EFC8F11}"/>
              </a:ext>
            </a:extLst>
          </p:cNvPr>
          <p:cNvCxnSpPr>
            <a:cxnSpLocks/>
          </p:cNvCxnSpPr>
          <p:nvPr/>
        </p:nvCxnSpPr>
        <p:spPr>
          <a:xfrm flipH="1">
            <a:off x="9545578" y="2011438"/>
            <a:ext cx="2375578" cy="0"/>
          </a:xfrm>
          <a:prstGeom prst="line">
            <a:avLst/>
          </a:prstGeom>
          <a:ln w="60325">
            <a:prstDash val="sysDot"/>
          </a:ln>
        </p:spPr>
        <p:style>
          <a:lnRef idx="2">
            <a:schemeClr val="accent4"/>
          </a:lnRef>
          <a:fillRef idx="0">
            <a:schemeClr val="accent4"/>
          </a:fillRef>
          <a:effectRef idx="1">
            <a:schemeClr val="accent4"/>
          </a:effectRef>
          <a:fontRef idx="minor">
            <a:schemeClr val="tx1"/>
          </a:fontRef>
        </p:style>
      </p:cxnSp>
      <p:sp>
        <p:nvSpPr>
          <p:cNvPr id="29" name="ZoneTexte 28">
            <a:extLst>
              <a:ext uri="{FF2B5EF4-FFF2-40B4-BE49-F238E27FC236}">
                <a16:creationId xmlns:a16="http://schemas.microsoft.com/office/drawing/2014/main" id="{F3B49896-B761-1445-89F8-5C84777E04A1}"/>
              </a:ext>
            </a:extLst>
          </p:cNvPr>
          <p:cNvSpPr txBox="1"/>
          <p:nvPr/>
        </p:nvSpPr>
        <p:spPr>
          <a:xfrm>
            <a:off x="9988187" y="1345754"/>
            <a:ext cx="148975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2F5597"/>
                </a:solidFill>
                <a:effectLst/>
                <a:uLnTx/>
                <a:uFillTx/>
                <a:latin typeface="Calibri" panose="020F0502020204030204"/>
                <a:ea typeface="+mn-ea"/>
                <a:cs typeface="+mn-cs"/>
              </a:rPr>
              <a:t>Groupe projet pédagogique</a:t>
            </a:r>
          </a:p>
        </p:txBody>
      </p:sp>
      <p:sp>
        <p:nvSpPr>
          <p:cNvPr id="20" name="ZoneTexte 19">
            <a:extLst>
              <a:ext uri="{FF2B5EF4-FFF2-40B4-BE49-F238E27FC236}">
                <a16:creationId xmlns:a16="http://schemas.microsoft.com/office/drawing/2014/main" id="{5A3856D6-32E8-B642-A5A3-33C79CD21A25}"/>
              </a:ext>
            </a:extLst>
          </p:cNvPr>
          <p:cNvSpPr txBox="1"/>
          <p:nvPr/>
        </p:nvSpPr>
        <p:spPr>
          <a:xfrm>
            <a:off x="3459382" y="2868766"/>
            <a:ext cx="142005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89800"/>
                </a:solidFill>
                <a:effectLst/>
                <a:uLnTx/>
                <a:uFillTx/>
                <a:latin typeface="Calibri" panose="020F0502020204030204"/>
                <a:ea typeface="+mn-ea"/>
                <a:cs typeface="+mn-cs"/>
              </a:rPr>
              <a:t>JANVIER 2022</a:t>
            </a:r>
          </a:p>
        </p:txBody>
      </p:sp>
      <p:sp>
        <p:nvSpPr>
          <p:cNvPr id="21" name="ZoneTexte 20">
            <a:extLst>
              <a:ext uri="{FF2B5EF4-FFF2-40B4-BE49-F238E27FC236}">
                <a16:creationId xmlns:a16="http://schemas.microsoft.com/office/drawing/2014/main" id="{155E5E34-01C6-6E4E-800C-D293587B3536}"/>
              </a:ext>
            </a:extLst>
          </p:cNvPr>
          <p:cNvSpPr txBox="1"/>
          <p:nvPr/>
        </p:nvSpPr>
        <p:spPr>
          <a:xfrm>
            <a:off x="4700500" y="1220179"/>
            <a:ext cx="3170609" cy="83099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2F5597"/>
                </a:solidFill>
                <a:effectLst/>
                <a:uLnTx/>
                <a:uFillTx/>
                <a:latin typeface="Calibri" panose="020F0502020204030204"/>
                <a:ea typeface="+mn-ea"/>
                <a:cs typeface="+mn-cs"/>
              </a:rPr>
              <a:t>Groupes témoins professionnels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rPr>
              <a:t>Faire émerger des situations professionnelles emblématiques</a:t>
            </a:r>
          </a:p>
        </p:txBody>
      </p:sp>
      <p:sp>
        <p:nvSpPr>
          <p:cNvPr id="22" name="ZoneTexte 21">
            <a:extLst>
              <a:ext uri="{FF2B5EF4-FFF2-40B4-BE49-F238E27FC236}">
                <a16:creationId xmlns:a16="http://schemas.microsoft.com/office/drawing/2014/main" id="{D47BC362-393F-4249-B2E4-D2866D2A9033}"/>
              </a:ext>
            </a:extLst>
          </p:cNvPr>
          <p:cNvSpPr txBox="1"/>
          <p:nvPr/>
        </p:nvSpPr>
        <p:spPr>
          <a:xfrm>
            <a:off x="9347251" y="5500425"/>
            <a:ext cx="3013765" cy="1323439"/>
          </a:xfrm>
          <a:prstGeom prst="rect">
            <a:avLst/>
          </a:prstGeom>
          <a:noFill/>
        </p:spPr>
        <p:txBody>
          <a:bodyPr wrap="square" lIns="91440" tIns="45720" rIns="91440" bIns="45720" rtlCol="0" anchor="t">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rPr>
              <a:t>Objectifs pédagogiques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rPr>
              <a:t>Scénario pédagogique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rPr>
              <a:t>Écriture du script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rPr>
              <a:t>Captation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2F5597"/>
                </a:solidFill>
                <a:effectLst/>
                <a:uLnTx/>
                <a:uFillTx/>
                <a:latin typeface="Calibri" panose="020F0502020204030204"/>
                <a:ea typeface="+mn-ea"/>
                <a:cs typeface="+mn-cs"/>
              </a:rPr>
              <a:t>Intégration technologique</a:t>
            </a:r>
          </a:p>
        </p:txBody>
      </p:sp>
      <p:cxnSp>
        <p:nvCxnSpPr>
          <p:cNvPr id="25" name="Connecteur droit 24">
            <a:extLst>
              <a:ext uri="{FF2B5EF4-FFF2-40B4-BE49-F238E27FC236}">
                <a16:creationId xmlns:a16="http://schemas.microsoft.com/office/drawing/2014/main" id="{5404989A-6A55-0744-B93B-6BD1F2763BF4}"/>
              </a:ext>
            </a:extLst>
          </p:cNvPr>
          <p:cNvCxnSpPr>
            <a:cxnSpLocks/>
          </p:cNvCxnSpPr>
          <p:nvPr/>
        </p:nvCxnSpPr>
        <p:spPr>
          <a:xfrm>
            <a:off x="2078182" y="2467911"/>
            <a:ext cx="4347" cy="1072781"/>
          </a:xfrm>
          <a:prstGeom prst="line">
            <a:avLst/>
          </a:prstGeom>
          <a:ln w="60325">
            <a:prstDash val="sysDot"/>
          </a:ln>
        </p:spPr>
        <p:style>
          <a:lnRef idx="2">
            <a:schemeClr val="accent4"/>
          </a:lnRef>
          <a:fillRef idx="0">
            <a:schemeClr val="accent4"/>
          </a:fillRef>
          <a:effectRef idx="1">
            <a:schemeClr val="accent4"/>
          </a:effectRef>
          <a:fontRef idx="minor">
            <a:schemeClr val="tx1"/>
          </a:fontRef>
        </p:style>
      </p:cxnSp>
      <p:sp>
        <p:nvSpPr>
          <p:cNvPr id="28" name="ZoneTexte 27">
            <a:extLst>
              <a:ext uri="{FF2B5EF4-FFF2-40B4-BE49-F238E27FC236}">
                <a16:creationId xmlns:a16="http://schemas.microsoft.com/office/drawing/2014/main" id="{D47BC362-393F-4249-B2E4-D2866D2A9033}"/>
              </a:ext>
            </a:extLst>
          </p:cNvPr>
          <p:cNvSpPr txBox="1"/>
          <p:nvPr/>
        </p:nvSpPr>
        <p:spPr>
          <a:xfrm>
            <a:off x="807847" y="1343652"/>
            <a:ext cx="3084561" cy="1077218"/>
          </a:xfrm>
          <a:prstGeom prst="rect">
            <a:avLst/>
          </a:prstGeom>
          <a:noFill/>
        </p:spPr>
        <p:txBody>
          <a:bodyPr wrap="square" lIns="91440" tIns="45720" rIns="91440" bIns="45720" rtlCol="0" anchor="t">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a:solidFill>
                  <a:srgbClr val="2F5597"/>
                </a:solidFill>
                <a:latin typeface="Calibri" panose="020F0502020204030204"/>
                <a:ea typeface="Calibri"/>
                <a:cs typeface="Calibri"/>
              </a:rPr>
              <a:t>Définition d’une soft </a:t>
            </a:r>
            <a:r>
              <a:rPr lang="fr-FR" sz="1600" err="1">
                <a:solidFill>
                  <a:srgbClr val="2F5597"/>
                </a:solidFill>
                <a:latin typeface="Calibri" panose="020F0502020204030204"/>
                <a:ea typeface="Calibri"/>
                <a:cs typeface="Calibri"/>
              </a:rPr>
              <a:t>skill</a:t>
            </a:r>
            <a:r>
              <a:rPr lang="fr-FR" sz="1600">
                <a:solidFill>
                  <a:srgbClr val="2F5597"/>
                </a:solidFill>
                <a:latin typeface="Calibri" panose="020F0502020204030204"/>
                <a:ea typeface="Calibri"/>
                <a:cs typeface="Calibri"/>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a:solidFill>
                  <a:srgbClr val="2F5597"/>
                </a:solidFill>
                <a:latin typeface="Calibri" panose="020F0502020204030204"/>
                <a:ea typeface="Calibri"/>
                <a:cs typeface="Calibri"/>
              </a:rPr>
              <a:t>Analyse des études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a:solidFill>
                  <a:srgbClr val="2F5597"/>
                </a:solidFill>
                <a:latin typeface="Calibri" panose="020F0502020204030204"/>
                <a:ea typeface="Calibri"/>
                <a:cs typeface="Calibri"/>
              </a:rPr>
              <a:t>Expression des besoins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a:solidFill>
                  <a:srgbClr val="2F5597"/>
                </a:solidFill>
                <a:latin typeface="Calibri" panose="020F0502020204030204"/>
                <a:ea typeface="Calibri"/>
                <a:cs typeface="Calibri"/>
              </a:rPr>
              <a:t>Sélection des métiers cibles</a:t>
            </a:r>
          </a:p>
        </p:txBody>
      </p:sp>
      <p:sp>
        <p:nvSpPr>
          <p:cNvPr id="30" name="ZoneTexte 29">
            <a:extLst>
              <a:ext uri="{FF2B5EF4-FFF2-40B4-BE49-F238E27FC236}">
                <a16:creationId xmlns:a16="http://schemas.microsoft.com/office/drawing/2014/main" id="{5A3856D6-32E8-B642-A5A3-33C79CD21A25}"/>
              </a:ext>
            </a:extLst>
          </p:cNvPr>
          <p:cNvSpPr txBox="1"/>
          <p:nvPr/>
        </p:nvSpPr>
        <p:spPr>
          <a:xfrm>
            <a:off x="11589435" y="4125264"/>
            <a:ext cx="71288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0000"/>
                </a:solidFill>
                <a:effectLst/>
                <a:uLnTx/>
                <a:uFillTx/>
                <a:latin typeface="Calibri" panose="020F0502020204030204"/>
                <a:ea typeface="+mn-ea"/>
                <a:cs typeface="+mn-cs"/>
              </a:rPr>
              <a:t> DEC 20223</a:t>
            </a:r>
          </a:p>
        </p:txBody>
      </p:sp>
      <p:pic>
        <p:nvPicPr>
          <p:cNvPr id="37" name="Image 36">
            <a:extLst>
              <a:ext uri="{FF2B5EF4-FFF2-40B4-BE49-F238E27FC236}">
                <a16:creationId xmlns:a16="http://schemas.microsoft.com/office/drawing/2014/main" id="{EAD13A43-88B1-4F07-A222-59C4619B8E50}"/>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flipH="1">
            <a:off x="17030" y="4751837"/>
            <a:ext cx="1394474" cy="1972506"/>
          </a:xfrm>
          <a:prstGeom prst="rect">
            <a:avLst/>
          </a:prstGeom>
        </p:spPr>
      </p:pic>
      <p:pic>
        <p:nvPicPr>
          <p:cNvPr id="4" name="Imag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62294" y="4857780"/>
            <a:ext cx="2002954" cy="1919497"/>
          </a:xfrm>
          <a:prstGeom prst="rect">
            <a:avLst/>
          </a:prstGeom>
        </p:spPr>
      </p:pic>
      <p:sp>
        <p:nvSpPr>
          <p:cNvPr id="3" name="Titre 2"/>
          <p:cNvSpPr>
            <a:spLocks noGrp="1"/>
          </p:cNvSpPr>
          <p:nvPr>
            <p:ph type="title"/>
          </p:nvPr>
        </p:nvSpPr>
        <p:spPr>
          <a:xfrm>
            <a:off x="550401" y="552534"/>
            <a:ext cx="11101600" cy="498213"/>
          </a:xfrm>
        </p:spPr>
        <p:txBody>
          <a:bodyPr/>
          <a:lstStyle/>
          <a:p>
            <a:r>
              <a:rPr lang="fr-FR"/>
              <a:t>Mise en œuvre de la démarche</a:t>
            </a:r>
          </a:p>
        </p:txBody>
      </p:sp>
      <p:pic>
        <p:nvPicPr>
          <p:cNvPr id="10" name="Image 9">
            <a:extLst>
              <a:ext uri="{FF2B5EF4-FFF2-40B4-BE49-F238E27FC236}">
                <a16:creationId xmlns:a16="http://schemas.microsoft.com/office/drawing/2014/main" id="{38F90DF2-D0C7-264F-8FB6-E82A135E07E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3254" b="29188"/>
          <a:stretch/>
        </p:blipFill>
        <p:spPr>
          <a:xfrm>
            <a:off x="1218783" y="2713775"/>
            <a:ext cx="6111013" cy="2144006"/>
          </a:xfrm>
          <a:prstGeom prst="rect">
            <a:avLst/>
          </a:prstGeom>
          <a:effectLst>
            <a:outerShdw blurRad="50800" dist="38100" dir="2700000" algn="tl" rotWithShape="0">
              <a:prstClr val="black">
                <a:alpha val="50000"/>
              </a:prstClr>
            </a:outerShdw>
          </a:effectLst>
        </p:spPr>
      </p:pic>
    </p:spTree>
    <p:extLst>
      <p:ext uri="{BB962C8B-B14F-4D97-AF65-F5344CB8AC3E}">
        <p14:creationId xmlns:p14="http://schemas.microsoft.com/office/powerpoint/2010/main" val="2054785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a:extLst>
              <a:ext uri="{28A0092B-C50C-407E-A947-70E740481C1C}">
                <a14:useLocalDpi xmlns:a14="http://schemas.microsoft.com/office/drawing/2010/main"/>
              </a:ext>
            </a:extLst>
          </a:blip>
          <a:srcRect t="791"/>
          <a:stretch/>
        </p:blipFill>
        <p:spPr>
          <a:xfrm>
            <a:off x="1438569" y="1330035"/>
            <a:ext cx="9177482" cy="5088248"/>
          </a:xfrm>
          <a:prstGeom prst="rect">
            <a:avLst/>
          </a:prstGeom>
        </p:spPr>
      </p:pic>
      <p:sp>
        <p:nvSpPr>
          <p:cNvPr id="3" name="Titre 2"/>
          <p:cNvSpPr>
            <a:spLocks noGrp="1"/>
          </p:cNvSpPr>
          <p:nvPr>
            <p:ph type="title"/>
          </p:nvPr>
        </p:nvSpPr>
        <p:spPr>
          <a:xfrm>
            <a:off x="670474" y="395516"/>
            <a:ext cx="11101600" cy="886397"/>
          </a:xfrm>
        </p:spPr>
        <p:txBody>
          <a:bodyPr/>
          <a:lstStyle/>
          <a:p>
            <a:r>
              <a:rPr lang="fr-FR" sz="3200"/>
              <a:t>La situation professionnelle retenue pour le scénario</a:t>
            </a:r>
          </a:p>
        </p:txBody>
      </p:sp>
      <p:sp>
        <p:nvSpPr>
          <p:cNvPr id="4" name="ZoneTexte 3"/>
          <p:cNvSpPr txBox="1"/>
          <p:nvPr/>
        </p:nvSpPr>
        <p:spPr>
          <a:xfrm>
            <a:off x="1431635" y="6520873"/>
            <a:ext cx="5578764"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1" u="none" strike="noStrike" kern="1200" cap="none" spc="0" normalizeH="0" baseline="0" noProof="0">
                <a:ln>
                  <a:noFill/>
                </a:ln>
                <a:solidFill>
                  <a:srgbClr val="0078D2">
                    <a:lumMod val="75000"/>
                  </a:srgbClr>
                </a:solidFill>
                <a:effectLst/>
                <a:uLnTx/>
                <a:uFillTx/>
                <a:latin typeface="Arial"/>
                <a:ea typeface="+mn-ea"/>
                <a:cs typeface="+mn-cs"/>
              </a:rPr>
              <a:t>* </a:t>
            </a:r>
            <a:r>
              <a:rPr lang="fr-FR" sz="1600" i="1">
                <a:solidFill>
                  <a:srgbClr val="0078D2">
                    <a:lumMod val="75000"/>
                  </a:srgbClr>
                </a:solidFill>
                <a:latin typeface="Arial"/>
              </a:rPr>
              <a:t>L</a:t>
            </a:r>
            <a:r>
              <a:rPr kumimoji="0" lang="fr-FR" sz="1600" b="0" i="1" u="none" strike="noStrike" kern="1200" cap="none" spc="0" normalizeH="0" baseline="0" noProof="0">
                <a:ln>
                  <a:noFill/>
                </a:ln>
                <a:solidFill>
                  <a:srgbClr val="0078D2">
                    <a:lumMod val="75000"/>
                  </a:srgbClr>
                </a:solidFill>
                <a:effectLst/>
                <a:uLnTx/>
                <a:uFillTx/>
                <a:latin typeface="Arial"/>
                <a:ea typeface="+mn-ea"/>
                <a:cs typeface="+mn-cs"/>
              </a:rPr>
              <a:t>es 15 situations professionnelles en annexe 2</a:t>
            </a:r>
          </a:p>
        </p:txBody>
      </p:sp>
    </p:spTree>
    <p:extLst>
      <p:ext uri="{BB962C8B-B14F-4D97-AF65-F5344CB8AC3E}">
        <p14:creationId xmlns:p14="http://schemas.microsoft.com/office/powerpoint/2010/main" val="24380258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D1CFE212-DFF6-8225-09D6-A5507EB33FF5}"/>
              </a:ext>
            </a:extLst>
          </p:cNvPr>
          <p:cNvPicPr>
            <a:picLocks noChangeAspect="1"/>
          </p:cNvPicPr>
          <p:nvPr/>
        </p:nvPicPr>
        <p:blipFill rotWithShape="1">
          <a:blip r:embed="rId3" cstate="print">
            <a:alphaModFix amt="23000"/>
            <a:extLst>
              <a:ext uri="{28A0092B-C50C-407E-A947-70E740481C1C}">
                <a14:useLocalDpi xmlns:a14="http://schemas.microsoft.com/office/drawing/2010/main" val="0"/>
              </a:ext>
            </a:extLst>
          </a:blip>
          <a:srcRect t="5609" b="18536"/>
          <a:stretch/>
        </p:blipFill>
        <p:spPr>
          <a:xfrm>
            <a:off x="2912952" y="-1"/>
            <a:ext cx="6391641" cy="6858001"/>
          </a:xfrm>
          <a:prstGeom prst="rect">
            <a:avLst/>
          </a:prstGeom>
        </p:spPr>
      </p:pic>
      <p:grpSp>
        <p:nvGrpSpPr>
          <p:cNvPr id="65" name="Groupe 64"/>
          <p:cNvGrpSpPr/>
          <p:nvPr/>
        </p:nvGrpSpPr>
        <p:grpSpPr>
          <a:xfrm>
            <a:off x="110754" y="219405"/>
            <a:ext cx="2713283" cy="3023979"/>
            <a:chOff x="1553916" y="3499265"/>
            <a:chExt cx="2713283" cy="2954370"/>
          </a:xfrm>
        </p:grpSpPr>
        <p:sp>
          <p:nvSpPr>
            <p:cNvPr id="9" name="Rectangle 8">
              <a:extLst>
                <a:ext uri="{FF2B5EF4-FFF2-40B4-BE49-F238E27FC236}">
                  <a16:creationId xmlns:a16="http://schemas.microsoft.com/office/drawing/2014/main" id="{C53781A2-79D8-7F41-B282-09F5AFFF70B2}"/>
                </a:ext>
              </a:extLst>
            </p:cNvPr>
            <p:cNvSpPr/>
            <p:nvPr/>
          </p:nvSpPr>
          <p:spPr>
            <a:xfrm>
              <a:off x="1679829" y="3575845"/>
              <a:ext cx="2290005" cy="55929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10" name="ZoneTexte 9">
              <a:extLst>
                <a:ext uri="{FF2B5EF4-FFF2-40B4-BE49-F238E27FC236}">
                  <a16:creationId xmlns:a16="http://schemas.microsoft.com/office/drawing/2014/main" id="{7D4EFB5A-032B-E24E-9C1A-363476A2C7BA}"/>
                </a:ext>
              </a:extLst>
            </p:cNvPr>
            <p:cNvSpPr txBox="1"/>
            <p:nvPr/>
          </p:nvSpPr>
          <p:spPr>
            <a:xfrm>
              <a:off x="1855320" y="3711421"/>
              <a:ext cx="201687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TRAVAIL D’EQUIPE</a:t>
              </a:r>
            </a:p>
          </p:txBody>
        </p:sp>
        <p:sp>
          <p:nvSpPr>
            <p:cNvPr id="33" name="ZoneTexte 32">
              <a:extLst>
                <a:ext uri="{FF2B5EF4-FFF2-40B4-BE49-F238E27FC236}">
                  <a16:creationId xmlns:a16="http://schemas.microsoft.com/office/drawing/2014/main" id="{42244F97-1CEF-4618-8CD4-04B313D764C3}"/>
                </a:ext>
              </a:extLst>
            </p:cNvPr>
            <p:cNvSpPr txBox="1"/>
            <p:nvPr/>
          </p:nvSpPr>
          <p:spPr>
            <a:xfrm>
              <a:off x="1579942" y="4141891"/>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Collaboratif</a:t>
              </a:r>
            </a:p>
          </p:txBody>
        </p:sp>
        <p:sp>
          <p:nvSpPr>
            <p:cNvPr id="34" name="ZoneTexte 33">
              <a:extLst>
                <a:ext uri="{FF2B5EF4-FFF2-40B4-BE49-F238E27FC236}">
                  <a16:creationId xmlns:a16="http://schemas.microsoft.com/office/drawing/2014/main" id="{5B40B747-5716-4458-A82C-766D7AB9CF5C}"/>
                </a:ext>
              </a:extLst>
            </p:cNvPr>
            <p:cNvSpPr txBox="1"/>
            <p:nvPr/>
          </p:nvSpPr>
          <p:spPr>
            <a:xfrm>
              <a:off x="1579938" y="4343278"/>
              <a:ext cx="268726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Soucieux de rendre service</a:t>
              </a:r>
            </a:p>
          </p:txBody>
        </p:sp>
        <p:sp>
          <p:nvSpPr>
            <p:cNvPr id="35" name="ZoneTexte 34">
              <a:extLst>
                <a:ext uri="{FF2B5EF4-FFF2-40B4-BE49-F238E27FC236}">
                  <a16:creationId xmlns:a16="http://schemas.microsoft.com/office/drawing/2014/main" id="{BD371421-6091-4F02-9621-FB807256A43A}"/>
                </a:ext>
              </a:extLst>
            </p:cNvPr>
            <p:cNvSpPr txBox="1"/>
            <p:nvPr/>
          </p:nvSpPr>
          <p:spPr>
            <a:xfrm>
              <a:off x="1579936" y="4578026"/>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 l’écoute</a:t>
              </a:r>
            </a:p>
          </p:txBody>
        </p:sp>
        <p:sp>
          <p:nvSpPr>
            <p:cNvPr id="36" name="ZoneTexte 35">
              <a:extLst>
                <a:ext uri="{FF2B5EF4-FFF2-40B4-BE49-F238E27FC236}">
                  <a16:creationId xmlns:a16="http://schemas.microsoft.com/office/drawing/2014/main" id="{53ED610E-CA9D-4EFF-88BF-92A7976400C2}"/>
                </a:ext>
              </a:extLst>
            </p:cNvPr>
            <p:cNvSpPr txBox="1"/>
            <p:nvPr/>
          </p:nvSpPr>
          <p:spPr>
            <a:xfrm>
              <a:off x="1579933" y="4779164"/>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Respectueux</a:t>
              </a:r>
            </a:p>
          </p:txBody>
        </p:sp>
        <p:sp>
          <p:nvSpPr>
            <p:cNvPr id="37" name="ZoneTexte 36">
              <a:extLst>
                <a:ext uri="{FF2B5EF4-FFF2-40B4-BE49-F238E27FC236}">
                  <a16:creationId xmlns:a16="http://schemas.microsoft.com/office/drawing/2014/main" id="{C4EFE173-63E7-4F7D-AA08-7817017DA6D9}"/>
                </a:ext>
              </a:extLst>
            </p:cNvPr>
            <p:cNvSpPr txBox="1"/>
            <p:nvPr/>
          </p:nvSpPr>
          <p:spPr>
            <a:xfrm>
              <a:off x="1579930" y="5042028"/>
              <a:ext cx="252095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Désireux de rendre service</a:t>
              </a:r>
            </a:p>
          </p:txBody>
        </p:sp>
        <p:sp>
          <p:nvSpPr>
            <p:cNvPr id="38" name="ZoneTexte 37">
              <a:extLst>
                <a:ext uri="{FF2B5EF4-FFF2-40B4-BE49-F238E27FC236}">
                  <a16:creationId xmlns:a16="http://schemas.microsoft.com/office/drawing/2014/main" id="{8198830A-2E8B-43B3-AA12-B958CCB25F17}"/>
                </a:ext>
              </a:extLst>
            </p:cNvPr>
            <p:cNvSpPr txBox="1"/>
            <p:nvPr/>
          </p:nvSpPr>
          <p:spPr>
            <a:xfrm>
              <a:off x="1553916" y="6115081"/>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Demandeur d’aide</a:t>
              </a:r>
            </a:p>
          </p:txBody>
        </p:sp>
        <p:sp>
          <p:nvSpPr>
            <p:cNvPr id="39" name="ZoneTexte 38">
              <a:extLst>
                <a:ext uri="{FF2B5EF4-FFF2-40B4-BE49-F238E27FC236}">
                  <a16:creationId xmlns:a16="http://schemas.microsoft.com/office/drawing/2014/main" id="{A0DB8176-D144-4807-AB23-94A327BA88C6}"/>
                </a:ext>
              </a:extLst>
            </p:cNvPr>
            <p:cNvSpPr txBox="1"/>
            <p:nvPr/>
          </p:nvSpPr>
          <p:spPr>
            <a:xfrm>
              <a:off x="1579930" y="5679301"/>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Fiable</a:t>
              </a:r>
            </a:p>
          </p:txBody>
        </p:sp>
        <p:sp>
          <p:nvSpPr>
            <p:cNvPr id="40" name="ZoneTexte 39">
              <a:extLst>
                <a:ext uri="{FF2B5EF4-FFF2-40B4-BE49-F238E27FC236}">
                  <a16:creationId xmlns:a16="http://schemas.microsoft.com/office/drawing/2014/main" id="{60552373-B70D-478F-BE5A-AE8CE3BDF6F0}"/>
                </a:ext>
              </a:extLst>
            </p:cNvPr>
            <p:cNvSpPr txBox="1"/>
            <p:nvPr/>
          </p:nvSpPr>
          <p:spPr>
            <a:xfrm>
              <a:off x="1566923" y="5903142"/>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Fait preuve d’entraide</a:t>
              </a:r>
            </a:p>
          </p:txBody>
        </p:sp>
        <p:sp>
          <p:nvSpPr>
            <p:cNvPr id="41" name="ZoneTexte 40">
              <a:extLst>
                <a:ext uri="{FF2B5EF4-FFF2-40B4-BE49-F238E27FC236}">
                  <a16:creationId xmlns:a16="http://schemas.microsoft.com/office/drawing/2014/main" id="{78DC3F31-C2B3-4C61-BAE5-B0C000A669FF}"/>
                </a:ext>
              </a:extLst>
            </p:cNvPr>
            <p:cNvSpPr txBox="1"/>
            <p:nvPr/>
          </p:nvSpPr>
          <p:spPr>
            <a:xfrm>
              <a:off x="1579930" y="5445014"/>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Humble</a:t>
              </a:r>
            </a:p>
          </p:txBody>
        </p:sp>
        <p:sp>
          <p:nvSpPr>
            <p:cNvPr id="42" name="ZoneTexte 41">
              <a:extLst>
                <a:ext uri="{FF2B5EF4-FFF2-40B4-BE49-F238E27FC236}">
                  <a16:creationId xmlns:a16="http://schemas.microsoft.com/office/drawing/2014/main" id="{3D70EBEF-5B28-4B94-8967-BDDE21509871}"/>
                </a:ext>
              </a:extLst>
            </p:cNvPr>
            <p:cNvSpPr txBox="1"/>
            <p:nvPr/>
          </p:nvSpPr>
          <p:spPr>
            <a:xfrm>
              <a:off x="1579930" y="5243521"/>
              <a:ext cx="199606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Sociable</a:t>
              </a:r>
            </a:p>
          </p:txBody>
        </p:sp>
        <p:sp>
          <p:nvSpPr>
            <p:cNvPr id="52" name="Rectangle 51"/>
            <p:cNvSpPr/>
            <p:nvPr/>
          </p:nvSpPr>
          <p:spPr>
            <a:xfrm>
              <a:off x="1553916" y="3499265"/>
              <a:ext cx="2528112" cy="289584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68" name="Groupe 67"/>
          <p:cNvGrpSpPr/>
          <p:nvPr/>
        </p:nvGrpSpPr>
        <p:grpSpPr>
          <a:xfrm>
            <a:off x="4318500" y="3322295"/>
            <a:ext cx="3750802" cy="3113559"/>
            <a:chOff x="4515743" y="3429000"/>
            <a:chExt cx="3750802" cy="3052378"/>
          </a:xfrm>
        </p:grpSpPr>
        <p:grpSp>
          <p:nvGrpSpPr>
            <p:cNvPr id="66" name="Groupe 65"/>
            <p:cNvGrpSpPr/>
            <p:nvPr/>
          </p:nvGrpSpPr>
          <p:grpSpPr>
            <a:xfrm>
              <a:off x="4515744" y="3529431"/>
              <a:ext cx="3739580" cy="2951947"/>
              <a:chOff x="7114208" y="3529431"/>
              <a:chExt cx="3739580" cy="2951947"/>
            </a:xfrm>
          </p:grpSpPr>
          <p:sp>
            <p:nvSpPr>
              <p:cNvPr id="11" name="Rectangle 10">
                <a:extLst>
                  <a:ext uri="{FF2B5EF4-FFF2-40B4-BE49-F238E27FC236}">
                    <a16:creationId xmlns:a16="http://schemas.microsoft.com/office/drawing/2014/main" id="{8FC6DE99-F3AB-5248-B0C8-0E3314A0A815}"/>
                  </a:ext>
                </a:extLst>
              </p:cNvPr>
              <p:cNvSpPr/>
              <p:nvPr/>
            </p:nvSpPr>
            <p:spPr>
              <a:xfrm>
                <a:off x="7234497" y="3529431"/>
                <a:ext cx="3532085" cy="625933"/>
              </a:xfrm>
              <a:prstGeom prst="rect">
                <a:avLst/>
              </a:prstGeom>
              <a:solidFill>
                <a:srgbClr val="EF8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12" name="ZoneTexte 11">
                <a:extLst>
                  <a:ext uri="{FF2B5EF4-FFF2-40B4-BE49-F238E27FC236}">
                    <a16:creationId xmlns:a16="http://schemas.microsoft.com/office/drawing/2014/main" id="{A24762D8-98BD-B245-9E89-2F2822A9E529}"/>
                  </a:ext>
                </a:extLst>
              </p:cNvPr>
              <p:cNvSpPr txBox="1"/>
              <p:nvPr/>
            </p:nvSpPr>
            <p:spPr>
              <a:xfrm>
                <a:off x="7887607" y="3670825"/>
                <a:ext cx="228995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GESTION DU STRESS</a:t>
                </a: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ZoneTexte 52">
                <a:extLst>
                  <a:ext uri="{FF2B5EF4-FFF2-40B4-BE49-F238E27FC236}">
                    <a16:creationId xmlns:a16="http://schemas.microsoft.com/office/drawing/2014/main" id="{A5883728-27D3-4754-A5B1-08943D50C05E}"/>
                  </a:ext>
                </a:extLst>
              </p:cNvPr>
              <p:cNvSpPr txBox="1"/>
              <p:nvPr/>
            </p:nvSpPr>
            <p:spPr>
              <a:xfrm>
                <a:off x="7127752" y="4178918"/>
                <a:ext cx="37260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Résistant à la pression du client</a:t>
                </a:r>
              </a:p>
            </p:txBody>
          </p:sp>
          <p:sp>
            <p:nvSpPr>
              <p:cNvPr id="54" name="ZoneTexte 53">
                <a:extLst>
                  <a:ext uri="{FF2B5EF4-FFF2-40B4-BE49-F238E27FC236}">
                    <a16:creationId xmlns:a16="http://schemas.microsoft.com/office/drawing/2014/main" id="{4C340E86-AA2C-47AB-BB7E-59BB1D31FCBC}"/>
                  </a:ext>
                </a:extLst>
              </p:cNvPr>
              <p:cNvSpPr txBox="1"/>
              <p:nvPr/>
            </p:nvSpPr>
            <p:spPr>
              <a:xfrm>
                <a:off x="7120979" y="4380305"/>
                <a:ext cx="29965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Capable de planifier et organiser</a:t>
                </a:r>
              </a:p>
            </p:txBody>
          </p:sp>
          <p:sp>
            <p:nvSpPr>
              <p:cNvPr id="55" name="ZoneTexte 54">
                <a:extLst>
                  <a:ext uri="{FF2B5EF4-FFF2-40B4-BE49-F238E27FC236}">
                    <a16:creationId xmlns:a16="http://schemas.microsoft.com/office/drawing/2014/main" id="{6F5648A5-047A-4D55-9F10-D45B36650E3A}"/>
                  </a:ext>
                </a:extLst>
              </p:cNvPr>
              <p:cNvSpPr txBox="1"/>
              <p:nvPr/>
            </p:nvSpPr>
            <p:spPr>
              <a:xfrm>
                <a:off x="7127751" y="4648841"/>
                <a:ext cx="3726036" cy="3426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Résilient dans les situations complexes</a:t>
                </a:r>
              </a:p>
            </p:txBody>
          </p:sp>
          <p:sp>
            <p:nvSpPr>
              <p:cNvPr id="56" name="ZoneTexte 55">
                <a:extLst>
                  <a:ext uri="{FF2B5EF4-FFF2-40B4-BE49-F238E27FC236}">
                    <a16:creationId xmlns:a16="http://schemas.microsoft.com/office/drawing/2014/main" id="{EF57818E-D43B-451F-A3E4-B8496BC37DF3}"/>
                  </a:ext>
                </a:extLst>
              </p:cNvPr>
              <p:cNvSpPr txBox="1"/>
              <p:nvPr/>
            </p:nvSpPr>
            <p:spPr>
              <a:xfrm>
                <a:off x="7127742" y="4825714"/>
                <a:ext cx="37260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Sait planifier et anticiper</a:t>
                </a:r>
              </a:p>
            </p:txBody>
          </p:sp>
          <p:sp>
            <p:nvSpPr>
              <p:cNvPr id="57" name="ZoneTexte 56">
                <a:extLst>
                  <a:ext uri="{FF2B5EF4-FFF2-40B4-BE49-F238E27FC236}">
                    <a16:creationId xmlns:a16="http://schemas.microsoft.com/office/drawing/2014/main" id="{A1BF63B8-B4E0-4A0B-90F3-86D41C9C8945}"/>
                  </a:ext>
                </a:extLst>
              </p:cNvPr>
              <p:cNvSpPr txBox="1"/>
              <p:nvPr/>
            </p:nvSpPr>
            <p:spPr>
              <a:xfrm>
                <a:off x="7127752" y="5055519"/>
                <a:ext cx="37260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Organisé</a:t>
                </a:r>
              </a:p>
            </p:txBody>
          </p:sp>
          <p:sp>
            <p:nvSpPr>
              <p:cNvPr id="58" name="ZoneTexte 57">
                <a:extLst>
                  <a:ext uri="{FF2B5EF4-FFF2-40B4-BE49-F238E27FC236}">
                    <a16:creationId xmlns:a16="http://schemas.microsoft.com/office/drawing/2014/main" id="{32EC780F-08E5-43BF-84B8-5616C32FFE24}"/>
                  </a:ext>
                </a:extLst>
              </p:cNvPr>
              <p:cNvSpPr txBox="1"/>
              <p:nvPr/>
            </p:nvSpPr>
            <p:spPr>
              <a:xfrm>
                <a:off x="7120980" y="5266625"/>
                <a:ext cx="373280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Solide dans les situations compliquées</a:t>
                </a:r>
              </a:p>
            </p:txBody>
          </p:sp>
          <p:sp>
            <p:nvSpPr>
              <p:cNvPr id="59" name="ZoneTexte 58">
                <a:extLst>
                  <a:ext uri="{FF2B5EF4-FFF2-40B4-BE49-F238E27FC236}">
                    <a16:creationId xmlns:a16="http://schemas.microsoft.com/office/drawing/2014/main" id="{21CFE245-C7B2-4B23-9C81-CE0BB43DDBFF}"/>
                  </a:ext>
                </a:extLst>
              </p:cNvPr>
              <p:cNvSpPr txBox="1"/>
              <p:nvPr/>
            </p:nvSpPr>
            <p:spPr>
              <a:xfrm>
                <a:off x="7114208" y="5477397"/>
                <a:ext cx="373958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Résistant psychiquement et physiquement</a:t>
                </a:r>
              </a:p>
            </p:txBody>
          </p:sp>
          <p:sp>
            <p:nvSpPr>
              <p:cNvPr id="60" name="ZoneTexte 59">
                <a:extLst>
                  <a:ext uri="{FF2B5EF4-FFF2-40B4-BE49-F238E27FC236}">
                    <a16:creationId xmlns:a16="http://schemas.microsoft.com/office/drawing/2014/main" id="{947B39CF-DA31-4D9E-AF12-81B5E1AD933D}"/>
                  </a:ext>
                </a:extLst>
              </p:cNvPr>
              <p:cNvSpPr txBox="1"/>
              <p:nvPr/>
            </p:nvSpPr>
            <p:spPr>
              <a:xfrm>
                <a:off x="7127752" y="5688503"/>
                <a:ext cx="3726036" cy="33190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Persévérant</a:t>
                </a:r>
              </a:p>
            </p:txBody>
          </p:sp>
          <p:sp>
            <p:nvSpPr>
              <p:cNvPr id="61" name="ZoneTexte 60">
                <a:extLst>
                  <a:ext uri="{FF2B5EF4-FFF2-40B4-BE49-F238E27FC236}">
                    <a16:creationId xmlns:a16="http://schemas.microsoft.com/office/drawing/2014/main" id="{9266D168-7CFC-49C4-8E97-345D91FE44E6}"/>
                  </a:ext>
                </a:extLst>
              </p:cNvPr>
              <p:cNvSpPr txBox="1"/>
              <p:nvPr/>
            </p:nvSpPr>
            <p:spPr>
              <a:xfrm>
                <a:off x="7127751" y="5922806"/>
                <a:ext cx="363883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Déterminé</a:t>
                </a:r>
              </a:p>
            </p:txBody>
          </p:sp>
          <p:sp>
            <p:nvSpPr>
              <p:cNvPr id="62" name="ZoneTexte 61">
                <a:extLst>
                  <a:ext uri="{FF2B5EF4-FFF2-40B4-BE49-F238E27FC236}">
                    <a16:creationId xmlns:a16="http://schemas.microsoft.com/office/drawing/2014/main" id="{03CDD6ED-B780-4D84-8F16-E8FB063D02A7}"/>
                  </a:ext>
                </a:extLst>
              </p:cNvPr>
              <p:cNvSpPr txBox="1"/>
              <p:nvPr/>
            </p:nvSpPr>
            <p:spPr>
              <a:xfrm>
                <a:off x="7127752" y="6142824"/>
                <a:ext cx="37260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Tenace </a:t>
                </a:r>
              </a:p>
            </p:txBody>
          </p:sp>
        </p:grpSp>
        <p:sp>
          <p:nvSpPr>
            <p:cNvPr id="67" name="Rectangle 66"/>
            <p:cNvSpPr/>
            <p:nvPr/>
          </p:nvSpPr>
          <p:spPr>
            <a:xfrm>
              <a:off x="4515743" y="3429000"/>
              <a:ext cx="3750802" cy="3052378"/>
            </a:xfrm>
            <a:prstGeom prst="rect">
              <a:avLst/>
            </a:prstGeom>
            <a:noFill/>
            <a:ln>
              <a:solidFill>
                <a:srgbClr val="E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0" name="Groupe 69"/>
          <p:cNvGrpSpPr/>
          <p:nvPr/>
        </p:nvGrpSpPr>
        <p:grpSpPr>
          <a:xfrm>
            <a:off x="8611649" y="3318518"/>
            <a:ext cx="3836753" cy="3113559"/>
            <a:chOff x="8513370" y="419617"/>
            <a:chExt cx="3836753" cy="3291804"/>
          </a:xfrm>
        </p:grpSpPr>
        <p:sp>
          <p:nvSpPr>
            <p:cNvPr id="5" name="Rectangle 4">
              <a:extLst>
                <a:ext uri="{FF2B5EF4-FFF2-40B4-BE49-F238E27FC236}">
                  <a16:creationId xmlns:a16="http://schemas.microsoft.com/office/drawing/2014/main" id="{C53781A2-79D8-7F41-B282-09F5AFFF70B2}"/>
                </a:ext>
              </a:extLst>
            </p:cNvPr>
            <p:cNvSpPr/>
            <p:nvPr/>
          </p:nvSpPr>
          <p:spPr>
            <a:xfrm>
              <a:off x="8688694" y="527926"/>
              <a:ext cx="3207962" cy="683011"/>
            </a:xfrm>
            <a:prstGeom prst="rect">
              <a:avLst/>
            </a:prstGeom>
            <a:solidFill>
              <a:srgbClr val="D05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6" name="ZoneTexte 5">
              <a:extLst>
                <a:ext uri="{FF2B5EF4-FFF2-40B4-BE49-F238E27FC236}">
                  <a16:creationId xmlns:a16="http://schemas.microsoft.com/office/drawing/2014/main" id="{A24762D8-98BD-B245-9E89-2F2822A9E529}"/>
                </a:ext>
              </a:extLst>
            </p:cNvPr>
            <p:cNvSpPr txBox="1"/>
            <p:nvPr/>
          </p:nvSpPr>
          <p:spPr>
            <a:xfrm>
              <a:off x="8675155" y="730048"/>
              <a:ext cx="320796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ADAPTABILITE / POLYVALENCE</a:t>
              </a: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ZoneTexte 42">
              <a:extLst>
                <a:ext uri="{FF2B5EF4-FFF2-40B4-BE49-F238E27FC236}">
                  <a16:creationId xmlns:a16="http://schemas.microsoft.com/office/drawing/2014/main" id="{0376768C-8606-40A1-94C0-B950B567AA59}"/>
                </a:ext>
              </a:extLst>
            </p:cNvPr>
            <p:cNvSpPr txBox="1"/>
            <p:nvPr/>
          </p:nvSpPr>
          <p:spPr>
            <a:xfrm>
              <a:off x="8513370" y="1261488"/>
              <a:ext cx="383675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Curieux à l’apprentissage</a:t>
              </a:r>
            </a:p>
          </p:txBody>
        </p:sp>
        <p:sp>
          <p:nvSpPr>
            <p:cNvPr id="44" name="ZoneTexte 43">
              <a:extLst>
                <a:ext uri="{FF2B5EF4-FFF2-40B4-BE49-F238E27FC236}">
                  <a16:creationId xmlns:a16="http://schemas.microsoft.com/office/drawing/2014/main" id="{F11A8CC1-B4DB-42A8-8AAB-23603BAE7737}"/>
                </a:ext>
              </a:extLst>
            </p:cNvPr>
            <p:cNvSpPr txBox="1"/>
            <p:nvPr/>
          </p:nvSpPr>
          <p:spPr>
            <a:xfrm>
              <a:off x="8520140" y="1467404"/>
              <a:ext cx="240098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Coopératif</a:t>
              </a:r>
            </a:p>
          </p:txBody>
        </p:sp>
        <p:sp>
          <p:nvSpPr>
            <p:cNvPr id="45" name="ZoneTexte 44">
              <a:extLst>
                <a:ext uri="{FF2B5EF4-FFF2-40B4-BE49-F238E27FC236}">
                  <a16:creationId xmlns:a16="http://schemas.microsoft.com/office/drawing/2014/main" id="{4EBE9B4A-B748-45AE-AD38-FF0DEA2AF726}"/>
                </a:ext>
              </a:extLst>
            </p:cNvPr>
            <p:cNvSpPr txBox="1"/>
            <p:nvPr/>
          </p:nvSpPr>
          <p:spPr>
            <a:xfrm>
              <a:off x="8537021" y="1695410"/>
              <a:ext cx="236722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Fait preuve d’entraide</a:t>
              </a:r>
            </a:p>
          </p:txBody>
        </p:sp>
        <p:sp>
          <p:nvSpPr>
            <p:cNvPr id="46" name="ZoneTexte 45">
              <a:extLst>
                <a:ext uri="{FF2B5EF4-FFF2-40B4-BE49-F238E27FC236}">
                  <a16:creationId xmlns:a16="http://schemas.microsoft.com/office/drawing/2014/main" id="{01903F6B-21BA-432F-BEE9-FE2EEE88393E}"/>
                </a:ext>
              </a:extLst>
            </p:cNvPr>
            <p:cNvSpPr txBox="1"/>
            <p:nvPr/>
          </p:nvSpPr>
          <p:spPr>
            <a:xfrm>
              <a:off x="8533480" y="1929341"/>
              <a:ext cx="281765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Souple face aux changements</a:t>
              </a:r>
            </a:p>
          </p:txBody>
        </p:sp>
        <p:sp>
          <p:nvSpPr>
            <p:cNvPr id="47" name="ZoneTexte 46">
              <a:extLst>
                <a:ext uri="{FF2B5EF4-FFF2-40B4-BE49-F238E27FC236}">
                  <a16:creationId xmlns:a16="http://schemas.microsoft.com/office/drawing/2014/main" id="{C52191C8-A423-4B9D-89A7-CCD091C672EA}"/>
                </a:ext>
              </a:extLst>
            </p:cNvPr>
            <p:cNvSpPr txBox="1"/>
            <p:nvPr/>
          </p:nvSpPr>
          <p:spPr>
            <a:xfrm>
              <a:off x="8513370" y="2148213"/>
              <a:ext cx="367863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Perspicace pour résoudre des problèmes</a:t>
              </a:r>
            </a:p>
          </p:txBody>
        </p:sp>
        <p:sp>
          <p:nvSpPr>
            <p:cNvPr id="48" name="ZoneTexte 47">
              <a:extLst>
                <a:ext uri="{FF2B5EF4-FFF2-40B4-BE49-F238E27FC236}">
                  <a16:creationId xmlns:a16="http://schemas.microsoft.com/office/drawing/2014/main" id="{59F7A947-6126-4AF1-AED8-275B0954A69E}"/>
                </a:ext>
              </a:extLst>
            </p:cNvPr>
            <p:cNvSpPr txBox="1"/>
            <p:nvPr/>
          </p:nvSpPr>
          <p:spPr>
            <a:xfrm>
              <a:off x="8520140" y="2351572"/>
              <a:ext cx="360720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Curieux du fonctionnement technique</a:t>
              </a:r>
            </a:p>
          </p:txBody>
        </p:sp>
        <p:sp>
          <p:nvSpPr>
            <p:cNvPr id="49" name="ZoneTexte 48">
              <a:extLst>
                <a:ext uri="{FF2B5EF4-FFF2-40B4-BE49-F238E27FC236}">
                  <a16:creationId xmlns:a16="http://schemas.microsoft.com/office/drawing/2014/main" id="{E3CE8E2A-23CE-4472-ACC5-47F410D42FEE}"/>
                </a:ext>
              </a:extLst>
            </p:cNvPr>
            <p:cNvSpPr txBox="1"/>
            <p:nvPr/>
          </p:nvSpPr>
          <p:spPr>
            <a:xfrm>
              <a:off x="8533480" y="2567748"/>
              <a:ext cx="155782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Ouvert d’esprit</a:t>
              </a:r>
            </a:p>
          </p:txBody>
        </p:sp>
        <p:sp>
          <p:nvSpPr>
            <p:cNvPr id="50" name="ZoneTexte 49">
              <a:extLst>
                <a:ext uri="{FF2B5EF4-FFF2-40B4-BE49-F238E27FC236}">
                  <a16:creationId xmlns:a16="http://schemas.microsoft.com/office/drawing/2014/main" id="{FB5D5698-9510-4CE6-95B2-6AF35ADFAFA8}"/>
                </a:ext>
              </a:extLst>
            </p:cNvPr>
            <p:cNvSpPr txBox="1"/>
            <p:nvPr/>
          </p:nvSpPr>
          <p:spPr>
            <a:xfrm>
              <a:off x="8520139" y="2794295"/>
              <a:ext cx="351237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Ingénieux pour trouver des solutions</a:t>
              </a:r>
            </a:p>
          </p:txBody>
        </p:sp>
        <p:sp>
          <p:nvSpPr>
            <p:cNvPr id="51" name="ZoneTexte 50">
              <a:extLst>
                <a:ext uri="{FF2B5EF4-FFF2-40B4-BE49-F238E27FC236}">
                  <a16:creationId xmlns:a16="http://schemas.microsoft.com/office/drawing/2014/main" id="{7AAC943E-BBBD-4AF0-9ACE-0C2687B05FF9}"/>
                </a:ext>
              </a:extLst>
            </p:cNvPr>
            <p:cNvSpPr txBox="1"/>
            <p:nvPr/>
          </p:nvSpPr>
          <p:spPr>
            <a:xfrm>
              <a:off x="8520140" y="3005364"/>
              <a:ext cx="350560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Désireux d’apprendre des choses éloignées de son métier</a:t>
              </a:r>
            </a:p>
          </p:txBody>
        </p:sp>
        <p:sp>
          <p:nvSpPr>
            <p:cNvPr id="69" name="Rectangle 68"/>
            <p:cNvSpPr/>
            <p:nvPr/>
          </p:nvSpPr>
          <p:spPr>
            <a:xfrm>
              <a:off x="8526910" y="419617"/>
              <a:ext cx="3498835" cy="3291804"/>
            </a:xfrm>
            <a:prstGeom prst="rect">
              <a:avLst/>
            </a:prstGeom>
            <a:noFill/>
            <a:ln>
              <a:solidFill>
                <a:srgbClr val="D05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2" name="Groupe 71"/>
          <p:cNvGrpSpPr/>
          <p:nvPr/>
        </p:nvGrpSpPr>
        <p:grpSpPr>
          <a:xfrm>
            <a:off x="8631759" y="216300"/>
            <a:ext cx="3556001" cy="2970279"/>
            <a:chOff x="4442690" y="327103"/>
            <a:chExt cx="3556001" cy="2970279"/>
          </a:xfrm>
        </p:grpSpPr>
        <p:sp>
          <p:nvSpPr>
            <p:cNvPr id="7" name="Rectangle 6">
              <a:extLst>
                <a:ext uri="{FF2B5EF4-FFF2-40B4-BE49-F238E27FC236}">
                  <a16:creationId xmlns:a16="http://schemas.microsoft.com/office/drawing/2014/main" id="{8FC6DE99-F3AB-5248-B0C8-0E3314A0A815}"/>
                </a:ext>
              </a:extLst>
            </p:cNvPr>
            <p:cNvSpPr/>
            <p:nvPr/>
          </p:nvSpPr>
          <p:spPr>
            <a:xfrm>
              <a:off x="4539595" y="424888"/>
              <a:ext cx="3252732" cy="58627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8" name="ZoneTexte 7">
              <a:extLst>
                <a:ext uri="{FF2B5EF4-FFF2-40B4-BE49-F238E27FC236}">
                  <a16:creationId xmlns:a16="http://schemas.microsoft.com/office/drawing/2014/main" id="{A24762D8-98BD-B245-9E89-2F2822A9E529}"/>
                </a:ext>
              </a:extLst>
            </p:cNvPr>
            <p:cNvSpPr txBox="1"/>
            <p:nvPr/>
          </p:nvSpPr>
          <p:spPr>
            <a:xfrm>
              <a:off x="5231382" y="505420"/>
              <a:ext cx="209310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RELATION CLIENT</a:t>
              </a:r>
            </a:p>
          </p:txBody>
        </p:sp>
        <p:sp>
          <p:nvSpPr>
            <p:cNvPr id="13" name="ZoneTexte 12">
              <a:extLst>
                <a:ext uri="{FF2B5EF4-FFF2-40B4-BE49-F238E27FC236}">
                  <a16:creationId xmlns:a16="http://schemas.microsoft.com/office/drawing/2014/main" id="{6CB5819F-A331-4B15-9D04-4E73481CFEC2}"/>
                </a:ext>
              </a:extLst>
            </p:cNvPr>
            <p:cNvSpPr txBox="1"/>
            <p:nvPr/>
          </p:nvSpPr>
          <p:spPr>
            <a:xfrm>
              <a:off x="4569615" y="1035565"/>
              <a:ext cx="317969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Pédagogue avec ses clients</a:t>
              </a:r>
            </a:p>
          </p:txBody>
        </p:sp>
        <p:sp>
          <p:nvSpPr>
            <p:cNvPr id="14" name="ZoneTexte 13">
              <a:extLst>
                <a:ext uri="{FF2B5EF4-FFF2-40B4-BE49-F238E27FC236}">
                  <a16:creationId xmlns:a16="http://schemas.microsoft.com/office/drawing/2014/main" id="{EFDE2B19-A19E-4F07-91DC-F45CA1243A8E}"/>
                </a:ext>
              </a:extLst>
            </p:cNvPr>
            <p:cNvSpPr txBox="1"/>
            <p:nvPr/>
          </p:nvSpPr>
          <p:spPr>
            <a:xfrm>
              <a:off x="4562845" y="1220269"/>
              <a:ext cx="22352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Empathique</a:t>
              </a:r>
            </a:p>
          </p:txBody>
        </p:sp>
        <p:sp>
          <p:nvSpPr>
            <p:cNvPr id="15" name="ZoneTexte 14">
              <a:extLst>
                <a:ext uri="{FF2B5EF4-FFF2-40B4-BE49-F238E27FC236}">
                  <a16:creationId xmlns:a16="http://schemas.microsoft.com/office/drawing/2014/main" id="{93C602D1-EFDC-4A81-836C-6684773C95BB}"/>
                </a:ext>
              </a:extLst>
            </p:cNvPr>
            <p:cNvSpPr txBox="1"/>
            <p:nvPr/>
          </p:nvSpPr>
          <p:spPr>
            <a:xfrm>
              <a:off x="4569615" y="1424359"/>
              <a:ext cx="22352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Une écoute active</a:t>
              </a:r>
            </a:p>
          </p:txBody>
        </p:sp>
        <p:sp>
          <p:nvSpPr>
            <p:cNvPr id="16" name="ZoneTexte 15">
              <a:extLst>
                <a:ext uri="{FF2B5EF4-FFF2-40B4-BE49-F238E27FC236}">
                  <a16:creationId xmlns:a16="http://schemas.microsoft.com/office/drawing/2014/main" id="{D98027BC-DEB7-4F5F-B360-D8ECCA44EB77}"/>
                </a:ext>
              </a:extLst>
            </p:cNvPr>
            <p:cNvSpPr txBox="1"/>
            <p:nvPr/>
          </p:nvSpPr>
          <p:spPr>
            <a:xfrm>
              <a:off x="4569615" y="1628866"/>
              <a:ext cx="22352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Négociateur</a:t>
              </a:r>
            </a:p>
          </p:txBody>
        </p:sp>
        <p:sp>
          <p:nvSpPr>
            <p:cNvPr id="17" name="ZoneTexte 16">
              <a:extLst>
                <a:ext uri="{FF2B5EF4-FFF2-40B4-BE49-F238E27FC236}">
                  <a16:creationId xmlns:a16="http://schemas.microsoft.com/office/drawing/2014/main" id="{6B6CC545-AED7-4A41-84F7-93F441F104FA}"/>
                </a:ext>
              </a:extLst>
            </p:cNvPr>
            <p:cNvSpPr txBox="1"/>
            <p:nvPr/>
          </p:nvSpPr>
          <p:spPr>
            <a:xfrm>
              <a:off x="4569615" y="1830241"/>
              <a:ext cx="331719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Diplomate avec ses clients</a:t>
              </a:r>
            </a:p>
          </p:txBody>
        </p:sp>
        <p:sp>
          <p:nvSpPr>
            <p:cNvPr id="18" name="ZoneTexte 17">
              <a:extLst>
                <a:ext uri="{FF2B5EF4-FFF2-40B4-BE49-F238E27FC236}">
                  <a16:creationId xmlns:a16="http://schemas.microsoft.com/office/drawing/2014/main" id="{5467841E-94F5-43B0-9438-F73C91CAF061}"/>
                </a:ext>
              </a:extLst>
            </p:cNvPr>
            <p:cNvSpPr txBox="1"/>
            <p:nvPr/>
          </p:nvSpPr>
          <p:spPr>
            <a:xfrm>
              <a:off x="4569615" y="2449809"/>
              <a:ext cx="28431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Attentif aux clients</a:t>
              </a:r>
            </a:p>
          </p:txBody>
        </p:sp>
        <p:sp>
          <p:nvSpPr>
            <p:cNvPr id="19" name="ZoneTexte 18">
              <a:extLst>
                <a:ext uri="{FF2B5EF4-FFF2-40B4-BE49-F238E27FC236}">
                  <a16:creationId xmlns:a16="http://schemas.microsoft.com/office/drawing/2014/main" id="{0784D56B-D838-4BAC-837F-AB394614D29B}"/>
                </a:ext>
              </a:extLst>
            </p:cNvPr>
            <p:cNvSpPr txBox="1"/>
            <p:nvPr/>
          </p:nvSpPr>
          <p:spPr>
            <a:xfrm>
              <a:off x="4562845" y="2658911"/>
              <a:ext cx="34358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Professionnel en toute circonstance</a:t>
              </a:r>
            </a:p>
          </p:txBody>
        </p:sp>
        <p:sp>
          <p:nvSpPr>
            <p:cNvPr id="20" name="ZoneTexte 19">
              <a:extLst>
                <a:ext uri="{FF2B5EF4-FFF2-40B4-BE49-F238E27FC236}">
                  <a16:creationId xmlns:a16="http://schemas.microsoft.com/office/drawing/2014/main" id="{1B2DE836-ADF8-4BF8-B8CB-AF6746931B96}"/>
                </a:ext>
              </a:extLst>
            </p:cNvPr>
            <p:cNvSpPr txBox="1"/>
            <p:nvPr/>
          </p:nvSpPr>
          <p:spPr>
            <a:xfrm>
              <a:off x="4562845" y="2235137"/>
              <a:ext cx="28431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Transparent avec ses clients</a:t>
              </a:r>
            </a:p>
          </p:txBody>
        </p:sp>
        <p:sp>
          <p:nvSpPr>
            <p:cNvPr id="21" name="ZoneTexte 20">
              <a:extLst>
                <a:ext uri="{FF2B5EF4-FFF2-40B4-BE49-F238E27FC236}">
                  <a16:creationId xmlns:a16="http://schemas.microsoft.com/office/drawing/2014/main" id="{AE595480-E095-4C32-A485-76D5FF2CDA2B}"/>
                </a:ext>
              </a:extLst>
            </p:cNvPr>
            <p:cNvSpPr txBox="1"/>
            <p:nvPr/>
          </p:nvSpPr>
          <p:spPr>
            <a:xfrm>
              <a:off x="4556075" y="2866865"/>
              <a:ext cx="28431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Résistant à la pression du client</a:t>
              </a:r>
            </a:p>
          </p:txBody>
        </p:sp>
        <p:sp>
          <p:nvSpPr>
            <p:cNvPr id="22" name="ZoneTexte 21">
              <a:extLst>
                <a:ext uri="{FF2B5EF4-FFF2-40B4-BE49-F238E27FC236}">
                  <a16:creationId xmlns:a16="http://schemas.microsoft.com/office/drawing/2014/main" id="{91EF3195-3BDA-44A2-8356-20EE5DCD21AB}"/>
                </a:ext>
              </a:extLst>
            </p:cNvPr>
            <p:cNvSpPr txBox="1"/>
            <p:nvPr/>
          </p:nvSpPr>
          <p:spPr>
            <a:xfrm>
              <a:off x="4569615" y="2020465"/>
              <a:ext cx="28431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Proche de ses clients</a:t>
              </a:r>
            </a:p>
          </p:txBody>
        </p:sp>
        <p:sp>
          <p:nvSpPr>
            <p:cNvPr id="71" name="Rectangle 70"/>
            <p:cNvSpPr/>
            <p:nvPr/>
          </p:nvSpPr>
          <p:spPr>
            <a:xfrm>
              <a:off x="4442690" y="327103"/>
              <a:ext cx="3492265" cy="2970279"/>
            </a:xfrm>
            <a:prstGeom prst="rect">
              <a:avLst/>
            </a:prstGeom>
            <a:noFill/>
            <a:ln>
              <a:solidFill>
                <a:srgbClr val="9D13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6" name="Groupe 75"/>
          <p:cNvGrpSpPr/>
          <p:nvPr/>
        </p:nvGrpSpPr>
        <p:grpSpPr>
          <a:xfrm>
            <a:off x="85663" y="3322295"/>
            <a:ext cx="3607964" cy="3109782"/>
            <a:chOff x="383770" y="123878"/>
            <a:chExt cx="3607964" cy="3072981"/>
          </a:xfrm>
        </p:grpSpPr>
        <p:sp>
          <p:nvSpPr>
            <p:cNvPr id="3" name="Rectangle 2">
              <a:extLst>
                <a:ext uri="{FF2B5EF4-FFF2-40B4-BE49-F238E27FC236}">
                  <a16:creationId xmlns:a16="http://schemas.microsoft.com/office/drawing/2014/main" id="{8FC6DE99-F3AB-5248-B0C8-0E3314A0A815}"/>
                </a:ext>
              </a:extLst>
            </p:cNvPr>
            <p:cNvSpPr/>
            <p:nvPr/>
          </p:nvSpPr>
          <p:spPr>
            <a:xfrm>
              <a:off x="515329" y="229083"/>
              <a:ext cx="3362767" cy="66699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 name="ZoneTexte 3">
              <a:extLst>
                <a:ext uri="{FF2B5EF4-FFF2-40B4-BE49-F238E27FC236}">
                  <a16:creationId xmlns:a16="http://schemas.microsoft.com/office/drawing/2014/main" id="{A24762D8-98BD-B245-9E89-2F2822A9E529}"/>
                </a:ext>
              </a:extLst>
            </p:cNvPr>
            <p:cNvSpPr txBox="1"/>
            <p:nvPr/>
          </p:nvSpPr>
          <p:spPr>
            <a:xfrm>
              <a:off x="1512194" y="416534"/>
              <a:ext cx="150655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panose="020F0502020204030204"/>
                  <a:ea typeface="+mn-ea"/>
                  <a:cs typeface="+mn-cs"/>
                </a:rPr>
                <a:t>SECURITE</a:t>
              </a:r>
              <a:endParaRPr kumimoji="0" lang="fr-FR"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9DCE1CCD-55AB-4EA3-9EC6-8C00796A4D2A}"/>
                </a:ext>
              </a:extLst>
            </p:cNvPr>
            <p:cNvSpPr txBox="1"/>
            <p:nvPr/>
          </p:nvSpPr>
          <p:spPr>
            <a:xfrm>
              <a:off x="499657" y="937573"/>
              <a:ext cx="336272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Solide dans les situations compliquées</a:t>
              </a:r>
            </a:p>
          </p:txBody>
        </p:sp>
        <p:sp>
          <p:nvSpPr>
            <p:cNvPr id="24" name="ZoneTexte 23">
              <a:extLst>
                <a:ext uri="{FF2B5EF4-FFF2-40B4-BE49-F238E27FC236}">
                  <a16:creationId xmlns:a16="http://schemas.microsoft.com/office/drawing/2014/main" id="{0F8ADB0A-87FD-43BB-9278-C2376E3E40B8}"/>
                </a:ext>
              </a:extLst>
            </p:cNvPr>
            <p:cNvSpPr txBox="1"/>
            <p:nvPr/>
          </p:nvSpPr>
          <p:spPr>
            <a:xfrm>
              <a:off x="477739" y="1178795"/>
              <a:ext cx="340655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Humble</a:t>
              </a:r>
            </a:p>
          </p:txBody>
        </p:sp>
        <p:sp>
          <p:nvSpPr>
            <p:cNvPr id="25" name="ZoneTexte 24">
              <a:extLst>
                <a:ext uri="{FF2B5EF4-FFF2-40B4-BE49-F238E27FC236}">
                  <a16:creationId xmlns:a16="http://schemas.microsoft.com/office/drawing/2014/main" id="{5F9E6282-C153-4370-9012-7A088881609F}"/>
                </a:ext>
              </a:extLst>
            </p:cNvPr>
            <p:cNvSpPr txBox="1"/>
            <p:nvPr/>
          </p:nvSpPr>
          <p:spPr>
            <a:xfrm>
              <a:off x="460858" y="1419390"/>
              <a:ext cx="304428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Transparent</a:t>
              </a:r>
            </a:p>
          </p:txBody>
        </p:sp>
        <p:sp>
          <p:nvSpPr>
            <p:cNvPr id="26" name="ZoneTexte 25">
              <a:extLst>
                <a:ext uri="{FF2B5EF4-FFF2-40B4-BE49-F238E27FC236}">
                  <a16:creationId xmlns:a16="http://schemas.microsoft.com/office/drawing/2014/main" id="{0E2BFD9A-E91D-4F56-BB44-D001EADFF22F}"/>
                </a:ext>
              </a:extLst>
            </p:cNvPr>
            <p:cNvSpPr txBox="1"/>
            <p:nvPr/>
          </p:nvSpPr>
          <p:spPr>
            <a:xfrm>
              <a:off x="401426" y="1618418"/>
              <a:ext cx="357794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 Clairvoyant face aux risques</a:t>
              </a:r>
            </a:p>
          </p:txBody>
        </p:sp>
        <p:sp>
          <p:nvSpPr>
            <p:cNvPr id="28" name="ZoneTexte 27">
              <a:extLst>
                <a:ext uri="{FF2B5EF4-FFF2-40B4-BE49-F238E27FC236}">
                  <a16:creationId xmlns:a16="http://schemas.microsoft.com/office/drawing/2014/main" id="{2E1ECEC6-261B-46D1-AA3B-AD81479EF962}"/>
                </a:ext>
              </a:extLst>
            </p:cNvPr>
            <p:cNvSpPr txBox="1"/>
            <p:nvPr/>
          </p:nvSpPr>
          <p:spPr>
            <a:xfrm>
              <a:off x="386168" y="1842026"/>
              <a:ext cx="27440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 Rigoureux aux règles</a:t>
              </a:r>
            </a:p>
          </p:txBody>
        </p:sp>
        <p:sp>
          <p:nvSpPr>
            <p:cNvPr id="29" name="ZoneTexte 28">
              <a:extLst>
                <a:ext uri="{FF2B5EF4-FFF2-40B4-BE49-F238E27FC236}">
                  <a16:creationId xmlns:a16="http://schemas.microsoft.com/office/drawing/2014/main" id="{D53D5DDB-1BBD-402E-9A61-11611DA544EC}"/>
                </a:ext>
              </a:extLst>
            </p:cNvPr>
            <p:cNvSpPr txBox="1"/>
            <p:nvPr/>
          </p:nvSpPr>
          <p:spPr>
            <a:xfrm>
              <a:off x="437039" y="2057747"/>
              <a:ext cx="3524676" cy="3462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Audacieux et réfléchi dans l’action</a:t>
              </a:r>
            </a:p>
          </p:txBody>
        </p:sp>
        <p:sp>
          <p:nvSpPr>
            <p:cNvPr id="30" name="ZoneTexte 29">
              <a:extLst>
                <a:ext uri="{FF2B5EF4-FFF2-40B4-BE49-F238E27FC236}">
                  <a16:creationId xmlns:a16="http://schemas.microsoft.com/office/drawing/2014/main" id="{19A300F1-5D79-44A1-843A-8769D4129A64}"/>
                </a:ext>
              </a:extLst>
            </p:cNvPr>
            <p:cNvSpPr txBox="1"/>
            <p:nvPr/>
          </p:nvSpPr>
          <p:spPr>
            <a:xfrm>
              <a:off x="437039" y="2288796"/>
              <a:ext cx="27440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Ferme dans ses décisions</a:t>
              </a:r>
            </a:p>
          </p:txBody>
        </p:sp>
        <p:sp>
          <p:nvSpPr>
            <p:cNvPr id="31" name="ZoneTexte 30">
              <a:extLst>
                <a:ext uri="{FF2B5EF4-FFF2-40B4-BE49-F238E27FC236}">
                  <a16:creationId xmlns:a16="http://schemas.microsoft.com/office/drawing/2014/main" id="{5E75B07C-7267-4317-B728-2C9B9FF9562A}"/>
                </a:ext>
              </a:extLst>
            </p:cNvPr>
            <p:cNvSpPr txBox="1"/>
            <p:nvPr/>
          </p:nvSpPr>
          <p:spPr>
            <a:xfrm>
              <a:off x="383770" y="2542155"/>
              <a:ext cx="27440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 Attentif aux détails</a:t>
              </a:r>
            </a:p>
          </p:txBody>
        </p:sp>
        <p:sp>
          <p:nvSpPr>
            <p:cNvPr id="32" name="ZoneTexte 31">
              <a:extLst>
                <a:ext uri="{FF2B5EF4-FFF2-40B4-BE49-F238E27FC236}">
                  <a16:creationId xmlns:a16="http://schemas.microsoft.com/office/drawing/2014/main" id="{C356E8F8-F9F9-4ABC-85E1-B4FCC033AA91}"/>
                </a:ext>
              </a:extLst>
            </p:cNvPr>
            <p:cNvSpPr txBox="1"/>
            <p:nvPr/>
          </p:nvSpPr>
          <p:spPr>
            <a:xfrm>
              <a:off x="430270" y="2778811"/>
              <a:ext cx="27440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Réactif face à l’urgence</a:t>
              </a:r>
            </a:p>
          </p:txBody>
        </p:sp>
        <p:sp>
          <p:nvSpPr>
            <p:cNvPr id="73" name="Rectangle 72"/>
            <p:cNvSpPr/>
            <p:nvPr/>
          </p:nvSpPr>
          <p:spPr>
            <a:xfrm>
              <a:off x="400251" y="123878"/>
              <a:ext cx="3591483" cy="3072981"/>
            </a:xfrm>
            <a:prstGeom prst="rect">
              <a:avLst/>
            </a:prstGeom>
            <a:no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grpSp>
      <p:sp>
        <p:nvSpPr>
          <p:cNvPr id="77" name="Titre 76"/>
          <p:cNvSpPr>
            <a:spLocks noGrp="1"/>
          </p:cNvSpPr>
          <p:nvPr>
            <p:ph type="title"/>
          </p:nvPr>
        </p:nvSpPr>
        <p:spPr>
          <a:xfrm>
            <a:off x="2644909" y="357514"/>
            <a:ext cx="5980080" cy="2714589"/>
          </a:xfrm>
        </p:spPr>
        <p:txBody>
          <a:bodyPr/>
          <a:lstStyle/>
          <a:p>
            <a:pPr algn="ctr"/>
            <a:r>
              <a:rPr lang="fr-FR" sz="2400">
                <a:solidFill>
                  <a:schemeClr val="tx1"/>
                </a:solidFill>
              </a:rPr>
              <a:t>Cartographie des soft </a:t>
            </a:r>
            <a:r>
              <a:rPr lang="fr-FR" sz="2400" err="1">
                <a:solidFill>
                  <a:schemeClr val="tx1"/>
                </a:solidFill>
              </a:rPr>
              <a:t>skills</a:t>
            </a:r>
            <a:r>
              <a:rPr lang="fr-FR" sz="2400">
                <a:solidFill>
                  <a:schemeClr val="tx1"/>
                </a:solidFill>
              </a:rPr>
              <a:t> pour les postes de </a:t>
            </a:r>
            <a:br>
              <a:rPr lang="fr-FR" sz="2400">
                <a:solidFill>
                  <a:schemeClr val="tx1"/>
                </a:solidFill>
              </a:rPr>
            </a:br>
            <a:r>
              <a:rPr lang="fr-FR" sz="2400">
                <a:solidFill>
                  <a:schemeClr val="tx1"/>
                </a:solidFill>
              </a:rPr>
              <a:t> </a:t>
            </a:r>
            <a:br>
              <a:rPr lang="fr-FR" sz="2400">
                <a:solidFill>
                  <a:schemeClr val="tx1"/>
                </a:solidFill>
              </a:rPr>
            </a:br>
            <a:r>
              <a:rPr lang="fr-FR" sz="2400" err="1">
                <a:solidFill>
                  <a:schemeClr val="tx1"/>
                </a:solidFill>
              </a:rPr>
              <a:t>Technicien.ne.s</a:t>
            </a:r>
            <a:r>
              <a:rPr lang="fr-FR" sz="2400">
                <a:solidFill>
                  <a:schemeClr val="tx1"/>
                </a:solidFill>
              </a:rPr>
              <a:t> maintenance/</a:t>
            </a:r>
            <a:r>
              <a:rPr lang="fr-FR" sz="2400" err="1">
                <a:solidFill>
                  <a:schemeClr val="tx1"/>
                </a:solidFill>
              </a:rPr>
              <a:t>supérieur.e.s</a:t>
            </a:r>
            <a:br>
              <a:rPr lang="fr-FR" sz="2400">
                <a:solidFill>
                  <a:schemeClr val="tx1"/>
                </a:solidFill>
              </a:rPr>
            </a:br>
            <a:br>
              <a:rPr lang="fr-FR" sz="2400">
                <a:solidFill>
                  <a:schemeClr val="tx1"/>
                </a:solidFill>
              </a:rPr>
            </a:br>
            <a:br>
              <a:rPr lang="fr-FR" sz="2400">
                <a:solidFill>
                  <a:schemeClr val="tx1">
                    <a:lumMod val="75000"/>
                    <a:lumOff val="25000"/>
                  </a:schemeClr>
                </a:solidFill>
              </a:rPr>
            </a:br>
            <a:r>
              <a:rPr lang="fr-FR" sz="1400" i="1">
                <a:solidFill>
                  <a:schemeClr val="tx1">
                    <a:lumMod val="65000"/>
                    <a:lumOff val="35000"/>
                  </a:schemeClr>
                </a:solidFill>
              </a:rPr>
              <a:t>(en annexe vous trouverez les 15 situations professionnelles décrites par les membres du projet)</a:t>
            </a:r>
            <a:endParaRPr lang="fr-FR" sz="2400" i="1">
              <a:solidFill>
                <a:schemeClr val="tx1">
                  <a:lumMod val="65000"/>
                  <a:lumOff val="35000"/>
                </a:schemeClr>
              </a:solidFill>
            </a:endParaRPr>
          </a:p>
        </p:txBody>
      </p:sp>
      <p:sp>
        <p:nvSpPr>
          <p:cNvPr id="27" name="Espace réservé du numéro de diapositive 26">
            <a:extLst>
              <a:ext uri="{FF2B5EF4-FFF2-40B4-BE49-F238E27FC236}">
                <a16:creationId xmlns:a16="http://schemas.microsoft.com/office/drawing/2014/main" id="{71809908-BAFE-7592-826D-C2F9BCB977BC}"/>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24</a:t>
            </a:fld>
            <a:endParaRPr lang="fr-FR"/>
          </a:p>
        </p:txBody>
      </p:sp>
    </p:spTree>
    <p:extLst>
      <p:ext uri="{BB962C8B-B14F-4D97-AF65-F5344CB8AC3E}">
        <p14:creationId xmlns:p14="http://schemas.microsoft.com/office/powerpoint/2010/main" val="20745849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a:t>3. </a:t>
            </a:r>
            <a:r>
              <a:rPr lang="fr-FR" cap="none"/>
              <a:t>Animation de la session  immersive du module</a:t>
            </a:r>
            <a:endParaRPr lang="fr-FR"/>
          </a:p>
        </p:txBody>
      </p:sp>
      <p:sp>
        <p:nvSpPr>
          <p:cNvPr id="60" name="ZoneTexte 59">
            <a:extLst>
              <a:ext uri="{FF2B5EF4-FFF2-40B4-BE49-F238E27FC236}">
                <a16:creationId xmlns:a16="http://schemas.microsoft.com/office/drawing/2014/main" id="{C7ED1C3A-C923-736C-2E62-48C72D4FD7B2}"/>
              </a:ext>
            </a:extLst>
          </p:cNvPr>
          <p:cNvSpPr txBox="1"/>
          <p:nvPr/>
        </p:nvSpPr>
        <p:spPr>
          <a:xfrm>
            <a:off x="3778435" y="7269614"/>
            <a:ext cx="65" cy="276999"/>
          </a:xfrm>
          <a:prstGeom prst="rect">
            <a:avLst/>
          </a:prstGeom>
          <a:noFill/>
        </p:spPr>
        <p:txBody>
          <a:bodyPr wrap="none" lIns="0" tIns="0" rIns="0" bIns="0" rtlCol="0">
            <a:spAutoFit/>
          </a:bodyPr>
          <a:lstStyle/>
          <a:p>
            <a:endParaRPr lang="fr-FR"/>
          </a:p>
        </p:txBody>
      </p:sp>
      <p:sp>
        <p:nvSpPr>
          <p:cNvPr id="61" name="Rectangle : coins arrondis 60">
            <a:extLst>
              <a:ext uri="{FF2B5EF4-FFF2-40B4-BE49-F238E27FC236}">
                <a16:creationId xmlns:a16="http://schemas.microsoft.com/office/drawing/2014/main" id="{CC3EF38C-31EB-E289-7CC6-4792B599D9B7}"/>
              </a:ext>
            </a:extLst>
          </p:cNvPr>
          <p:cNvSpPr/>
          <p:nvPr/>
        </p:nvSpPr>
        <p:spPr>
          <a:xfrm>
            <a:off x="2855262" y="4557999"/>
            <a:ext cx="8154945" cy="2092069"/>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2" name="Rectangle : coins arrondis 31">
            <a:extLst>
              <a:ext uri="{FF2B5EF4-FFF2-40B4-BE49-F238E27FC236}">
                <a16:creationId xmlns:a16="http://schemas.microsoft.com/office/drawing/2014/main" id="{AEB9A35E-919B-9B00-6919-39DC0BD30EDE}"/>
              </a:ext>
            </a:extLst>
          </p:cNvPr>
          <p:cNvSpPr/>
          <p:nvPr/>
        </p:nvSpPr>
        <p:spPr>
          <a:xfrm>
            <a:off x="3147646" y="5089684"/>
            <a:ext cx="7570178" cy="1055077"/>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
        <p:nvSpPr>
          <p:cNvPr id="39" name="Google Shape;570;p18">
            <a:extLst>
              <a:ext uri="{FF2B5EF4-FFF2-40B4-BE49-F238E27FC236}">
                <a16:creationId xmlns:a16="http://schemas.microsoft.com/office/drawing/2014/main" id="{82C57A06-61F2-603F-5BE1-960B022629A7}"/>
              </a:ext>
            </a:extLst>
          </p:cNvPr>
          <p:cNvSpPr/>
          <p:nvPr/>
        </p:nvSpPr>
        <p:spPr>
          <a:xfrm>
            <a:off x="5279923" y="5194670"/>
            <a:ext cx="2513640" cy="855324"/>
          </a:xfrm>
          <a:prstGeom prst="roundRect">
            <a:avLst>
              <a:gd name="adj" fmla="val 16667"/>
            </a:avLst>
          </a:prstGeom>
          <a:solidFill>
            <a:srgbClr val="0070C0"/>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 b="1" i="0" u="none" strike="noStrike" kern="1200" cap="none" spc="0" normalizeH="0" baseline="0" noProof="0">
                <a:ln>
                  <a:noFill/>
                </a:ln>
                <a:solidFill>
                  <a:srgbClr val="FFFFFF"/>
                </a:solidFill>
                <a:effectLst/>
                <a:uLnTx/>
                <a:uFillTx/>
                <a:latin typeface="Montserrat"/>
                <a:ea typeface="Montserrat"/>
                <a:cs typeface="Montserrat"/>
                <a:sym typeface="Montserrat"/>
              </a:rPr>
              <a:t>Session immersive</a:t>
            </a:r>
            <a:endParaRPr kumimoji="0"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sp>
        <p:nvSpPr>
          <p:cNvPr id="40" name="Google Shape;570;p18">
            <a:extLst>
              <a:ext uri="{FF2B5EF4-FFF2-40B4-BE49-F238E27FC236}">
                <a16:creationId xmlns:a16="http://schemas.microsoft.com/office/drawing/2014/main" id="{C96462BB-2832-EA03-6D01-4FFAAD1404E3}"/>
              </a:ext>
            </a:extLst>
          </p:cNvPr>
          <p:cNvSpPr/>
          <p:nvPr/>
        </p:nvSpPr>
        <p:spPr>
          <a:xfrm>
            <a:off x="3266433" y="5194670"/>
            <a:ext cx="1952849" cy="855324"/>
          </a:xfrm>
          <a:prstGeom prst="roundRect">
            <a:avLst>
              <a:gd name="adj" fmla="val 166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FR" b="1" i="0" u="none" strike="noStrike" kern="1200" cap="none" spc="0" normalizeH="0" baseline="0" noProof="0">
                <a:ln>
                  <a:noFill/>
                </a:ln>
                <a:solidFill>
                  <a:srgbClr val="FFFFFF"/>
                </a:solidFill>
                <a:effectLst/>
                <a:uLnTx/>
                <a:uFillTx/>
                <a:latin typeface="Montserrat"/>
                <a:ea typeface="Montserrat"/>
                <a:cs typeface="Montserrat"/>
                <a:sym typeface="Montserrat"/>
              </a:rPr>
              <a:t>Introduction aux soft </a:t>
            </a:r>
            <a:r>
              <a:rPr kumimoji="0" lang="fr-FR" b="1" i="0" u="none" strike="noStrike" kern="1200" cap="none" spc="0" normalizeH="0" baseline="0" noProof="0" err="1">
                <a:ln>
                  <a:noFill/>
                </a:ln>
                <a:solidFill>
                  <a:srgbClr val="FFFFFF"/>
                </a:solidFill>
                <a:effectLst/>
                <a:uLnTx/>
                <a:uFillTx/>
                <a:latin typeface="Montserrat"/>
                <a:ea typeface="Montserrat"/>
                <a:cs typeface="Montserrat"/>
                <a:sym typeface="Montserrat"/>
              </a:rPr>
              <a:t>skills</a:t>
            </a:r>
            <a:endParaRPr kumimoji="0" lang="fr-FR" b="1" i="0" u="none" strike="noStrike" kern="1200" cap="none" spc="0" normalizeH="0" baseline="0" noProof="0">
              <a:ln>
                <a:noFill/>
              </a:ln>
              <a:solidFill>
                <a:srgbClr val="FFFFFF"/>
              </a:solidFill>
              <a:effectLst/>
              <a:uLnTx/>
              <a:uFillTx/>
              <a:latin typeface="Montserrat"/>
              <a:ea typeface="Montserrat"/>
              <a:cs typeface="Montserrat"/>
              <a:sym typeface="Montserrat"/>
            </a:endParaRPr>
          </a:p>
        </p:txBody>
      </p:sp>
      <p:sp>
        <p:nvSpPr>
          <p:cNvPr id="41" name="Google Shape;570;p18">
            <a:extLst>
              <a:ext uri="{FF2B5EF4-FFF2-40B4-BE49-F238E27FC236}">
                <a16:creationId xmlns:a16="http://schemas.microsoft.com/office/drawing/2014/main" id="{CD4E61F0-685C-4C0A-29D9-1078CF5BA930}"/>
              </a:ext>
            </a:extLst>
          </p:cNvPr>
          <p:cNvSpPr/>
          <p:nvPr/>
        </p:nvSpPr>
        <p:spPr>
          <a:xfrm>
            <a:off x="7854723" y="5194670"/>
            <a:ext cx="2762839" cy="855324"/>
          </a:xfrm>
          <a:prstGeom prst="roundRect">
            <a:avLst>
              <a:gd name="adj" fmla="val 166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 b="1" i="0" u="none" strike="noStrike" kern="1200" cap="none" spc="0" normalizeH="0" baseline="0" noProof="0">
                <a:ln>
                  <a:noFill/>
                </a:ln>
                <a:solidFill>
                  <a:srgbClr val="FFFFFF"/>
                </a:solidFill>
                <a:effectLst/>
                <a:uLnTx/>
                <a:uFillTx/>
                <a:latin typeface="Montserrat"/>
                <a:ea typeface="Montserrat"/>
                <a:cs typeface="Montserrat"/>
                <a:sym typeface="Montserrat"/>
              </a:rPr>
              <a:t>Debrief, p</a:t>
            </a:r>
            <a:r>
              <a:rPr lang="fr" b="1" err="1">
                <a:solidFill>
                  <a:srgbClr val="FFFFFF"/>
                </a:solidFill>
                <a:latin typeface="Montserrat"/>
                <a:ea typeface="Montserrat"/>
                <a:cs typeface="Montserrat"/>
                <a:sym typeface="Montserrat"/>
              </a:rPr>
              <a:t>rise</a:t>
            </a:r>
            <a:r>
              <a:rPr lang="fr" b="1">
                <a:solidFill>
                  <a:srgbClr val="FFFFFF"/>
                </a:solidFill>
                <a:latin typeface="Montserrat"/>
                <a:ea typeface="Montserrat"/>
                <a:cs typeface="Montserrat"/>
                <a:sym typeface="Montserrat"/>
              </a:rPr>
              <a:t> de recul </a:t>
            </a:r>
            <a:endParaRPr kumimoji="0"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sp>
        <p:nvSpPr>
          <p:cNvPr id="62" name="Rectangle : coins arrondis 61">
            <a:extLst>
              <a:ext uri="{FF2B5EF4-FFF2-40B4-BE49-F238E27FC236}">
                <a16:creationId xmlns:a16="http://schemas.microsoft.com/office/drawing/2014/main" id="{0C29C088-90EB-2514-166B-81895D46D6C4}"/>
              </a:ext>
            </a:extLst>
          </p:cNvPr>
          <p:cNvSpPr/>
          <p:nvPr/>
        </p:nvSpPr>
        <p:spPr>
          <a:xfrm>
            <a:off x="5113293" y="4933502"/>
            <a:ext cx="2834858" cy="1380392"/>
          </a:xfrm>
          <a:prstGeom prst="roundRect">
            <a:avLst/>
          </a:prstGeom>
          <a:no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highlight>
                <a:srgbClr val="FF0000"/>
              </a:highlight>
              <a:uLnTx/>
              <a:uFillTx/>
              <a:latin typeface="Arial"/>
              <a:ea typeface="+mn-ea"/>
              <a:cs typeface="+mn-cs"/>
            </a:endParaRPr>
          </a:p>
        </p:txBody>
      </p:sp>
    </p:spTree>
    <p:extLst>
      <p:ext uri="{BB962C8B-B14F-4D97-AF65-F5344CB8AC3E}">
        <p14:creationId xmlns:p14="http://schemas.microsoft.com/office/powerpoint/2010/main" val="5384676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C07D1BFA-1D01-2AD7-0815-955FC1907C5F}"/>
              </a:ext>
            </a:extLst>
          </p:cNvPr>
          <p:cNvSpPr txBox="1">
            <a:spLocks/>
          </p:cNvSpPr>
          <p:nvPr/>
        </p:nvSpPr>
        <p:spPr>
          <a:xfrm>
            <a:off x="400781" y="443682"/>
            <a:ext cx="5263749" cy="484748"/>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dirty="0"/>
              <a:t>Session immersive</a:t>
            </a:r>
          </a:p>
        </p:txBody>
      </p:sp>
      <p:sp>
        <p:nvSpPr>
          <p:cNvPr id="7" name="Titre 1">
            <a:extLst>
              <a:ext uri="{FF2B5EF4-FFF2-40B4-BE49-F238E27FC236}">
                <a16:creationId xmlns:a16="http://schemas.microsoft.com/office/drawing/2014/main" id="{585C4844-2E78-BDF8-E2DB-76305F67DFA0}"/>
              </a:ext>
            </a:extLst>
          </p:cNvPr>
          <p:cNvSpPr txBox="1">
            <a:spLocks/>
          </p:cNvSpPr>
          <p:nvPr/>
        </p:nvSpPr>
        <p:spPr>
          <a:xfrm>
            <a:off x="1529378" y="2142489"/>
            <a:ext cx="9884427" cy="3416320"/>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pPr marL="457200" indent="-457200">
              <a:buFont typeface="+mj-lt"/>
              <a:buAutoNum type="arabicPeriod"/>
            </a:pPr>
            <a:r>
              <a:rPr lang="fr-FR" sz="2000" dirty="0">
                <a:latin typeface="Calibri" panose="020F0502020204030204" pitchFamily="34" charset="0"/>
                <a:cs typeface="Calibri" panose="020F0502020204030204" pitchFamily="34" charset="0"/>
              </a:rPr>
              <a:t>Les </a:t>
            </a:r>
            <a:r>
              <a:rPr lang="fr-FR" sz="2000" dirty="0" err="1">
                <a:latin typeface="Calibri" panose="020F0502020204030204" pitchFamily="34" charset="0"/>
                <a:cs typeface="Calibri" panose="020F0502020204030204" pitchFamily="34" charset="0"/>
              </a:rPr>
              <a:t>pré-requis</a:t>
            </a:r>
            <a:r>
              <a:rPr lang="fr-FR" sz="2000" dirty="0">
                <a:latin typeface="Calibri" panose="020F0502020204030204" pitchFamily="34" charset="0"/>
                <a:cs typeface="Calibri" panose="020F0502020204030204" pitchFamily="34" charset="0"/>
              </a:rPr>
              <a:t> du scénario		</a:t>
            </a:r>
          </a:p>
          <a:p>
            <a:pPr marL="1257300" lvl="2" indent="-342900">
              <a:buFont typeface="+mj-lt"/>
              <a:buAutoNum type="arabicPeriod"/>
            </a:pPr>
            <a:r>
              <a:rPr lang="fr-FR" sz="1600" dirty="0">
                <a:solidFill>
                  <a:srgbClr val="0070C0"/>
                </a:solidFill>
                <a:latin typeface="Calibri" panose="020F0502020204030204" pitchFamily="34" charset="0"/>
                <a:cs typeface="Calibri" panose="020F0502020204030204" pitchFamily="34" charset="0"/>
              </a:rPr>
              <a:t>Votre rôle</a:t>
            </a:r>
          </a:p>
          <a:p>
            <a:pPr marL="1257300" lvl="2" indent="-342900">
              <a:buFont typeface="+mj-lt"/>
              <a:buAutoNum type="arabicPeriod"/>
            </a:pPr>
            <a:r>
              <a:rPr lang="fr-FR" sz="1600" dirty="0">
                <a:solidFill>
                  <a:srgbClr val="0070C0"/>
                </a:solidFill>
                <a:latin typeface="Calibri" panose="020F0502020204030204" pitchFamily="34" charset="0"/>
                <a:cs typeface="Calibri" panose="020F0502020204030204" pitchFamily="34" charset="0"/>
              </a:rPr>
              <a:t>La description de l’environnement ( le CEA, la salle blanche, Engie Solutions ) </a:t>
            </a:r>
          </a:p>
          <a:p>
            <a:pPr marL="1257300" lvl="2" indent="-342900">
              <a:buFont typeface="+mj-lt"/>
              <a:buAutoNum type="arabicPeriod"/>
            </a:pPr>
            <a:r>
              <a:rPr lang="fr-FR" sz="1600" dirty="0">
                <a:solidFill>
                  <a:srgbClr val="0070C0"/>
                </a:solidFill>
                <a:latin typeface="Calibri" panose="020F0502020204030204" pitchFamily="34" charset="0"/>
                <a:cs typeface="Calibri" panose="020F0502020204030204" pitchFamily="34" charset="0"/>
              </a:rPr>
              <a:t>Vos interlocuteurs dans le scénario</a:t>
            </a:r>
          </a:p>
          <a:p>
            <a:pPr marL="457200" indent="-457200">
              <a:buFont typeface="+mj-lt"/>
              <a:buAutoNum type="arabicPeriod"/>
            </a:pPr>
            <a:endParaRPr lang="fr-FR" sz="2000" dirty="0">
              <a:latin typeface="Calibri" panose="020F0502020204030204" pitchFamily="34" charset="0"/>
              <a:cs typeface="Calibri" panose="020F0502020204030204" pitchFamily="34" charset="0"/>
            </a:endParaRPr>
          </a:p>
          <a:p>
            <a:pPr marL="457200" indent="-457200">
              <a:buFont typeface="+mj-lt"/>
              <a:buAutoNum type="arabicPeriod"/>
            </a:pPr>
            <a:r>
              <a:rPr lang="fr-FR" sz="2000" dirty="0">
                <a:latin typeface="Calibri" panose="020F0502020204030204" pitchFamily="34" charset="0"/>
                <a:cs typeface="Calibri" panose="020F0502020204030204" pitchFamily="34" charset="0"/>
              </a:rPr>
              <a:t>Tutoriel de lancement</a:t>
            </a:r>
          </a:p>
          <a:p>
            <a:pPr marL="1257300" lvl="2" indent="-342900">
              <a:buFont typeface="+mj-lt"/>
              <a:buAutoNum type="arabicPeriod"/>
            </a:pPr>
            <a:r>
              <a:rPr lang="fr-FR" sz="1600" dirty="0">
                <a:solidFill>
                  <a:srgbClr val="0070C0"/>
                </a:solidFill>
                <a:latin typeface="Calibri" panose="020F0502020204030204" pitchFamily="34" charset="0"/>
                <a:cs typeface="Calibri" panose="020F0502020204030204" pitchFamily="34" charset="0"/>
              </a:rPr>
              <a:t>Un pour découvrir l’environnement de la salle de contrôle 	(</a:t>
            </a:r>
            <a:r>
              <a:rPr lang="fr-FR" sz="1600" i="1" dirty="0">
                <a:solidFill>
                  <a:srgbClr val="0070C0"/>
                </a:solidFill>
                <a:latin typeface="Calibri" panose="020F0502020204030204" pitchFamily="34" charset="0"/>
                <a:cs typeface="Calibri" panose="020F0502020204030204" pitchFamily="34" charset="0"/>
              </a:rPr>
              <a:t>8min</a:t>
            </a:r>
            <a:r>
              <a:rPr lang="fr-FR" sz="1600" dirty="0">
                <a:solidFill>
                  <a:srgbClr val="0070C0"/>
                </a:solidFill>
                <a:latin typeface="Calibri" panose="020F0502020204030204" pitchFamily="34" charset="0"/>
                <a:cs typeface="Calibri" panose="020F0502020204030204" pitchFamily="34" charset="0"/>
              </a:rPr>
              <a:t>)</a:t>
            </a:r>
          </a:p>
          <a:p>
            <a:pPr marL="4000500" lvl="8" indent="-342900">
              <a:buFont typeface="+mj-lt"/>
              <a:buAutoNum type="arabicPeriod"/>
            </a:pPr>
            <a:endParaRPr lang="fr-FR" sz="1600" dirty="0">
              <a:latin typeface="Calibri" panose="020F0502020204030204" pitchFamily="34" charset="0"/>
              <a:cs typeface="Calibri" panose="020F0502020204030204" pitchFamily="34" charset="0"/>
            </a:endParaRPr>
          </a:p>
          <a:p>
            <a:pPr marL="457200" indent="-457200">
              <a:buFont typeface="+mj-lt"/>
              <a:buAutoNum type="arabicPeriod"/>
            </a:pPr>
            <a:r>
              <a:rPr lang="fr-FR" sz="2000" dirty="0">
                <a:latin typeface="Calibri" panose="020F0502020204030204" pitchFamily="34" charset="0"/>
                <a:cs typeface="Calibri" panose="020F0502020204030204" pitchFamily="34" charset="0"/>
              </a:rPr>
              <a:t>Rappel des principales consignes</a:t>
            </a:r>
          </a:p>
          <a:p>
            <a:pPr marL="457200" indent="-457200">
              <a:buFont typeface="+mj-lt"/>
              <a:buAutoNum type="arabicPeriod"/>
            </a:pPr>
            <a:endParaRPr lang="fr-FR" sz="2000" dirty="0">
              <a:latin typeface="Calibri" panose="020F0502020204030204" pitchFamily="34" charset="0"/>
              <a:cs typeface="Calibri" panose="020F0502020204030204" pitchFamily="34" charset="0"/>
            </a:endParaRPr>
          </a:p>
          <a:p>
            <a:pPr marL="457200" indent="-457200">
              <a:buFont typeface="+mj-lt"/>
              <a:buAutoNum type="arabicPeriod"/>
            </a:pPr>
            <a:r>
              <a:rPr lang="fr-FR" sz="2000" dirty="0">
                <a:latin typeface="Calibri" panose="020F0502020204030204" pitchFamily="34" charset="0"/>
                <a:cs typeface="Calibri" panose="020F0502020204030204" pitchFamily="34" charset="0"/>
              </a:rPr>
              <a:t>La simulation</a:t>
            </a:r>
          </a:p>
          <a:p>
            <a:pPr lvl="1"/>
            <a:endParaRPr lang="fr-FR" sz="1600" b="0" dirty="0">
              <a:latin typeface="Calibri" panose="020F0502020204030204" pitchFamily="34" charset="0"/>
              <a:cs typeface="Calibri" panose="020F0502020204030204" pitchFamily="34" charset="0"/>
            </a:endParaRPr>
          </a:p>
          <a:p>
            <a:endParaRPr lang="fr-FR" sz="2000" dirty="0">
              <a:latin typeface="Calibri" panose="020F0502020204030204" pitchFamily="34" charset="0"/>
              <a:cs typeface="Calibri" panose="020F0502020204030204" pitchFamily="34" charset="0"/>
            </a:endParaRPr>
          </a:p>
        </p:txBody>
      </p:sp>
      <p:sp>
        <p:nvSpPr>
          <p:cNvPr id="23" name="Titre 1">
            <a:extLst>
              <a:ext uri="{FF2B5EF4-FFF2-40B4-BE49-F238E27FC236}">
                <a16:creationId xmlns:a16="http://schemas.microsoft.com/office/drawing/2014/main" id="{3C264DB4-7981-50C2-66AF-0739E25CEB5A}"/>
              </a:ext>
            </a:extLst>
          </p:cNvPr>
          <p:cNvSpPr txBox="1">
            <a:spLocks/>
          </p:cNvSpPr>
          <p:nvPr/>
        </p:nvSpPr>
        <p:spPr>
          <a:xfrm>
            <a:off x="772749" y="928429"/>
            <a:ext cx="2737367" cy="4087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fr-FR" sz="1800" kern="1200" dirty="0">
                <a:latin typeface="KG Blank Space Solid" panose="02000000000000000000" pitchFamily="2" charset="77"/>
              </a:rPr>
              <a:t>Le déroulé</a:t>
            </a:r>
          </a:p>
        </p:txBody>
      </p:sp>
    </p:spTree>
    <p:extLst>
      <p:ext uri="{BB962C8B-B14F-4D97-AF65-F5344CB8AC3E}">
        <p14:creationId xmlns:p14="http://schemas.microsoft.com/office/powerpoint/2010/main" val="28956354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1" y="345810"/>
            <a:ext cx="5120561" cy="1325563"/>
          </a:xfrm>
        </p:spPr>
        <p:txBody>
          <a:bodyPr vert="horz" lIns="91440" tIns="45720" rIns="91440" bIns="45720" rtlCol="0" anchor="ctr">
            <a:normAutofit/>
          </a:bodyPr>
          <a:lstStyle/>
          <a:p>
            <a:r>
              <a:rPr lang="en-US" sz="4400" b="0" kern="1200" dirty="0" err="1">
                <a:latin typeface="KG Blank Space Solid" panose="02000000000000000000" pitchFamily="2" charset="77"/>
              </a:rPr>
              <a:t>Votre</a:t>
            </a:r>
            <a:r>
              <a:rPr lang="en-US" sz="4400" b="0" kern="1200" dirty="0">
                <a:latin typeface="KG Blank Space Solid" panose="02000000000000000000" pitchFamily="2" charset="77"/>
              </a:rPr>
              <a:t> </a:t>
            </a:r>
            <a:r>
              <a:rPr lang="en-US" sz="4400" b="0" kern="1200" dirty="0" err="1">
                <a:latin typeface="KG Blank Space Solid" panose="02000000000000000000" pitchFamily="2" charset="77"/>
              </a:rPr>
              <a:t>rôle</a:t>
            </a:r>
            <a:endParaRPr lang="en-US" sz="4400" b="0" kern="1200" dirty="0">
              <a:latin typeface="KG Blank Space Solid" panose="02000000000000000000" pitchFamily="2" charset="77"/>
            </a:endParaRPr>
          </a:p>
        </p:txBody>
      </p:sp>
      <p:sp>
        <p:nvSpPr>
          <p:cNvPr id="3" name="Espace réservé du contenu 3">
            <a:extLst>
              <a:ext uri="{FF2B5EF4-FFF2-40B4-BE49-F238E27FC236}">
                <a16:creationId xmlns:a16="http://schemas.microsoft.com/office/drawing/2014/main" id="{116201FE-E255-AC82-C6CB-470D685C1B05}"/>
              </a:ext>
            </a:extLst>
          </p:cNvPr>
          <p:cNvSpPr txBox="1">
            <a:spLocks/>
          </p:cNvSpPr>
          <p:nvPr/>
        </p:nvSpPr>
        <p:spPr>
          <a:xfrm>
            <a:off x="457095" y="1671373"/>
            <a:ext cx="5882771" cy="4868382"/>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70C0"/>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70C0"/>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70C0"/>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a:solidFill>
                  <a:schemeClr val="tx1"/>
                </a:solidFill>
                <a:latin typeface="Calibri"/>
                <a:ea typeface="Calibri"/>
                <a:cs typeface="Calibri"/>
              </a:rPr>
              <a:t>Vous incarnerez </a:t>
            </a:r>
            <a:r>
              <a:rPr lang="fr-FR" sz="2000" dirty="0" err="1">
                <a:solidFill>
                  <a:schemeClr val="tx1"/>
                </a:solidFill>
                <a:latin typeface="Calibri"/>
                <a:ea typeface="Calibri"/>
                <a:cs typeface="Calibri"/>
              </a:rPr>
              <a:t>un.e</a:t>
            </a:r>
            <a:r>
              <a:rPr lang="fr-FR" sz="2000" dirty="0">
                <a:solidFill>
                  <a:schemeClr val="tx1"/>
                </a:solidFill>
                <a:latin typeface="Calibri"/>
                <a:ea typeface="Calibri"/>
                <a:cs typeface="Calibri"/>
              </a:rPr>
              <a:t> </a:t>
            </a:r>
            <a:r>
              <a:rPr lang="fr-FR" sz="2000" dirty="0" err="1">
                <a:solidFill>
                  <a:schemeClr val="tx1"/>
                </a:solidFill>
                <a:latin typeface="Calibri"/>
                <a:ea typeface="Calibri"/>
                <a:cs typeface="Calibri"/>
              </a:rPr>
              <a:t>technicien.ne</a:t>
            </a:r>
            <a:r>
              <a:rPr lang="fr-FR" sz="2000" dirty="0">
                <a:solidFill>
                  <a:schemeClr val="tx1"/>
                </a:solidFill>
                <a:latin typeface="Calibri"/>
                <a:ea typeface="Calibri"/>
                <a:cs typeface="Calibri"/>
              </a:rPr>
              <a:t> </a:t>
            </a:r>
            <a:r>
              <a:rPr lang="fr-FR" sz="2000" dirty="0" err="1">
                <a:solidFill>
                  <a:schemeClr val="tx1"/>
                </a:solidFill>
                <a:latin typeface="Calibri"/>
                <a:ea typeface="Calibri"/>
                <a:cs typeface="Calibri"/>
              </a:rPr>
              <a:t>supérieur.e</a:t>
            </a:r>
            <a:r>
              <a:rPr lang="fr-FR" sz="2000" dirty="0">
                <a:solidFill>
                  <a:schemeClr val="tx1"/>
                </a:solidFill>
                <a:latin typeface="Calibri"/>
                <a:ea typeface="Calibri"/>
                <a:cs typeface="Calibri"/>
              </a:rPr>
              <a:t> au sein des équipes </a:t>
            </a:r>
            <a:r>
              <a:rPr lang="fr-FR" sz="2000" b="1" dirty="0">
                <a:solidFill>
                  <a:schemeClr val="tx1"/>
                </a:solidFill>
                <a:latin typeface="Calibri"/>
                <a:ea typeface="Calibri"/>
                <a:cs typeface="Calibri"/>
              </a:rPr>
              <a:t>Engie Solutions</a:t>
            </a:r>
            <a:r>
              <a:rPr lang="fr-FR" sz="2000" dirty="0">
                <a:solidFill>
                  <a:schemeClr val="tx1"/>
                </a:solidFill>
                <a:latin typeface="Calibri"/>
                <a:ea typeface="Calibri"/>
                <a:cs typeface="Calibri"/>
              </a:rPr>
              <a:t> sur le site du </a:t>
            </a:r>
            <a:r>
              <a:rPr lang="fr-FR" sz="2000" b="1" dirty="0">
                <a:solidFill>
                  <a:schemeClr val="tx1"/>
                </a:solidFill>
                <a:latin typeface="Calibri"/>
                <a:ea typeface="Calibri"/>
                <a:cs typeface="Calibri"/>
              </a:rPr>
              <a:t>CEA Grenoble</a:t>
            </a:r>
            <a:r>
              <a:rPr lang="fr-FR" sz="2000" dirty="0">
                <a:solidFill>
                  <a:schemeClr val="tx1"/>
                </a:solidFill>
                <a:latin typeface="Calibri"/>
                <a:ea typeface="Calibri"/>
                <a:cs typeface="Calibri"/>
              </a:rPr>
              <a:t>. </a:t>
            </a:r>
            <a:endParaRPr lang="fr-FR" sz="2000" dirty="0">
              <a:solidFill>
                <a:schemeClr val="tx1"/>
              </a:solidFill>
            </a:endParaRPr>
          </a:p>
          <a:p>
            <a:endParaRPr lang="fr-FR" sz="2000" dirty="0">
              <a:solidFill>
                <a:schemeClr val="tx1"/>
              </a:solidFill>
            </a:endParaRPr>
          </a:p>
          <a:p>
            <a:r>
              <a:rPr lang="fr-FR" sz="2000" dirty="0">
                <a:solidFill>
                  <a:schemeClr val="tx1"/>
                </a:solidFill>
                <a:latin typeface="Calibri"/>
                <a:ea typeface="Calibri"/>
                <a:cs typeface="Calibri"/>
              </a:rPr>
              <a:t>Vous travaillez chez Engie Solutions en gestion d'une salle blanche du CEA Grenoble,  depuis 5 ans.</a:t>
            </a:r>
          </a:p>
          <a:p>
            <a:endParaRPr lang="fr-FR" sz="2000" dirty="0">
              <a:solidFill>
                <a:schemeClr val="tx1"/>
              </a:solidFill>
            </a:endParaRPr>
          </a:p>
          <a:p>
            <a:r>
              <a:rPr lang="fr-FR" sz="2000" dirty="0">
                <a:solidFill>
                  <a:schemeClr val="tx1"/>
                </a:solidFill>
              </a:rPr>
              <a:t>Vous devrez gérer les enjeux des différentes parties prenantes durant un incident.</a:t>
            </a:r>
          </a:p>
          <a:p>
            <a:endParaRPr lang="fr-FR" sz="2000" dirty="0">
              <a:solidFill>
                <a:schemeClr val="tx1"/>
              </a:solidFill>
            </a:endParaRPr>
          </a:p>
          <a:p>
            <a:r>
              <a:rPr lang="fr-FR" sz="2000" dirty="0">
                <a:solidFill>
                  <a:schemeClr val="tx1"/>
                </a:solidFill>
                <a:latin typeface="Calibri"/>
                <a:ea typeface="Calibri"/>
                <a:cs typeface="Calibri"/>
              </a:rPr>
              <a:t>Vous serez </a:t>
            </a:r>
            <a:r>
              <a:rPr lang="fr-FR" sz="2000" dirty="0" err="1">
                <a:solidFill>
                  <a:schemeClr val="tx1"/>
                </a:solidFill>
                <a:latin typeface="Calibri"/>
                <a:ea typeface="Calibri"/>
                <a:cs typeface="Calibri"/>
              </a:rPr>
              <a:t>le.la</a:t>
            </a:r>
            <a:r>
              <a:rPr lang="fr-FR" sz="2000" dirty="0">
                <a:solidFill>
                  <a:schemeClr val="tx1"/>
                </a:solidFill>
                <a:latin typeface="Calibri"/>
                <a:ea typeface="Calibri"/>
                <a:cs typeface="Calibri"/>
              </a:rPr>
              <a:t> </a:t>
            </a:r>
            <a:r>
              <a:rPr lang="fr-FR" sz="2000" dirty="0" err="1">
                <a:solidFill>
                  <a:schemeClr val="tx1"/>
                </a:solidFill>
                <a:latin typeface="Calibri"/>
                <a:ea typeface="Calibri"/>
                <a:cs typeface="Calibri"/>
              </a:rPr>
              <a:t>technicien.ne</a:t>
            </a:r>
            <a:r>
              <a:rPr lang="fr-FR" sz="2000" dirty="0">
                <a:solidFill>
                  <a:schemeClr val="tx1"/>
                </a:solidFill>
                <a:latin typeface="Calibri"/>
                <a:ea typeface="Calibri"/>
                <a:cs typeface="Calibri"/>
              </a:rPr>
              <a:t> </a:t>
            </a:r>
            <a:r>
              <a:rPr lang="fr-FR" sz="2000" b="1" dirty="0" err="1">
                <a:solidFill>
                  <a:schemeClr val="tx1"/>
                </a:solidFill>
                <a:latin typeface="Calibri"/>
                <a:ea typeface="Calibri"/>
                <a:cs typeface="Calibri"/>
              </a:rPr>
              <a:t>posté.e</a:t>
            </a:r>
            <a:r>
              <a:rPr lang="fr-FR" sz="2000" dirty="0">
                <a:solidFill>
                  <a:schemeClr val="tx1"/>
                </a:solidFill>
                <a:latin typeface="Calibri"/>
                <a:ea typeface="Calibri"/>
                <a:cs typeface="Calibri"/>
              </a:rPr>
              <a:t>, restant sur site durant les heures de nuits et le week-end.</a:t>
            </a:r>
          </a:p>
          <a:p>
            <a:endParaRPr lang="fr-FR" sz="2000" dirty="0">
              <a:solidFill>
                <a:schemeClr val="tx1"/>
              </a:solidFill>
              <a:latin typeface="Calibri"/>
              <a:ea typeface="Calibri"/>
              <a:cs typeface="Calibri"/>
            </a:endParaRPr>
          </a:p>
          <a:p>
            <a:r>
              <a:rPr lang="fr-FR" sz="2000" dirty="0">
                <a:solidFill>
                  <a:schemeClr val="tx1"/>
                </a:solidFill>
              </a:rPr>
              <a:t>Vous appliquerez les procédures de gestion d’un incident.</a:t>
            </a:r>
          </a:p>
        </p:txBody>
      </p:sp>
      <p:pic>
        <p:nvPicPr>
          <p:cNvPr id="9" name="Image 8" descr="Une image contenant habits, vêtements de travail, personne, Casque&#10;&#10;Description générée automatiquement">
            <a:extLst>
              <a:ext uri="{FF2B5EF4-FFF2-40B4-BE49-F238E27FC236}">
                <a16:creationId xmlns:a16="http://schemas.microsoft.com/office/drawing/2014/main" id="{0006FBE9-4879-1CA5-F19D-8C948D53A03C}"/>
              </a:ext>
            </a:extLst>
          </p:cNvPr>
          <p:cNvPicPr>
            <a:picLocks noChangeAspect="1"/>
          </p:cNvPicPr>
          <p:nvPr/>
        </p:nvPicPr>
        <p:blipFill rotWithShape="1">
          <a:blip r:embed="rId3"/>
          <a:srcRect l="30079" r="577" b="-1"/>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pic>
        <p:nvPicPr>
          <p:cNvPr id="6" name="Image 5" descr="Une image contenant Visage humain, habits, personne, bâtiment&#10;&#10;Description générée automatiquement">
            <a:extLst>
              <a:ext uri="{FF2B5EF4-FFF2-40B4-BE49-F238E27FC236}">
                <a16:creationId xmlns:a16="http://schemas.microsoft.com/office/drawing/2014/main" id="{D2A7B294-C6A9-D01F-80EB-E270896B49E0}"/>
              </a:ext>
            </a:extLst>
          </p:cNvPr>
          <p:cNvPicPr>
            <a:picLocks noChangeAspect="1"/>
          </p:cNvPicPr>
          <p:nvPr/>
        </p:nvPicPr>
        <p:blipFill rotWithShape="1">
          <a:blip r:embed="rId4"/>
          <a:srcRect l="26983" r="17734" b="1"/>
          <a:stretch/>
        </p:blipFill>
        <p:spPr>
          <a:xfrm>
            <a:off x="6285078" y="0"/>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extLst>
      <p:ext uri="{BB962C8B-B14F-4D97-AF65-F5344CB8AC3E}">
        <p14:creationId xmlns:p14="http://schemas.microsoft.com/office/powerpoint/2010/main" val="37378178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E01EE2BC-E9A3-D691-283C-79658622152D}"/>
              </a:ext>
            </a:extLst>
          </p:cNvPr>
          <p:cNvSpPr txBox="1">
            <a:spLocks/>
          </p:cNvSpPr>
          <p:nvPr/>
        </p:nvSpPr>
        <p:spPr>
          <a:xfrm>
            <a:off x="4184542" y="486184"/>
            <a:ext cx="736399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kern="1200">
                <a:latin typeface="KG Blank Space Solid" panose="02000000000000000000" pitchFamily="2" charset="77"/>
              </a:rPr>
              <a:t>CEA - Grenoble</a:t>
            </a:r>
          </a:p>
        </p:txBody>
      </p:sp>
      <p:pic>
        <p:nvPicPr>
          <p:cNvPr id="6" name="Espace réservé du contenu 23" descr="Une image contenant texte, Équipement médical, habits, Métier&#10;&#10;Description générée automatiquement">
            <a:extLst>
              <a:ext uri="{FF2B5EF4-FFF2-40B4-BE49-F238E27FC236}">
                <a16:creationId xmlns:a16="http://schemas.microsoft.com/office/drawing/2014/main" id="{6A18EC7B-5AA0-7661-3EA1-D9BC8DE6492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625" r="21626" b="1"/>
          <a:stretch/>
        </p:blipFill>
        <p:spPr>
          <a:xfrm>
            <a:off x="581526" y="258142"/>
            <a:ext cx="3118718" cy="3118718"/>
          </a:xfrm>
          <a:custGeom>
            <a:avLst/>
            <a:gdLst/>
            <a:ahLst/>
            <a:cxnLst/>
            <a:rect l="l" t="t" r="r" b="b"/>
            <a:pathLst>
              <a:path w="2683042" h="2683042">
                <a:moveTo>
                  <a:pt x="102278" y="0"/>
                </a:moveTo>
                <a:lnTo>
                  <a:pt x="2580764" y="0"/>
                </a:lnTo>
                <a:cubicBezTo>
                  <a:pt x="2637251" y="0"/>
                  <a:pt x="2683042" y="45791"/>
                  <a:pt x="2683042" y="102278"/>
                </a:cubicBezTo>
                <a:lnTo>
                  <a:pt x="2683042" y="2580764"/>
                </a:lnTo>
                <a:cubicBezTo>
                  <a:pt x="2683042" y="2637251"/>
                  <a:pt x="2637251" y="2683042"/>
                  <a:pt x="2580764" y="2683042"/>
                </a:cubicBezTo>
                <a:lnTo>
                  <a:pt x="102278" y="2683042"/>
                </a:lnTo>
                <a:cubicBezTo>
                  <a:pt x="45791" y="2683042"/>
                  <a:pt x="0" y="2637251"/>
                  <a:pt x="0" y="2580764"/>
                </a:cubicBezTo>
                <a:lnTo>
                  <a:pt x="0" y="102278"/>
                </a:lnTo>
                <a:cubicBezTo>
                  <a:pt x="0" y="45791"/>
                  <a:pt x="45791" y="0"/>
                  <a:pt x="102278" y="0"/>
                </a:cubicBezTo>
                <a:close/>
              </a:path>
            </a:pathLst>
          </a:custGeom>
        </p:spPr>
      </p:pic>
      <p:pic>
        <p:nvPicPr>
          <p:cNvPr id="5" name="Image 4" descr="Une image contenant plein air, bâtiment, Conception urbaine, Photographie aérienne&#10;&#10;Description générée automatiquement">
            <a:extLst>
              <a:ext uri="{FF2B5EF4-FFF2-40B4-BE49-F238E27FC236}">
                <a16:creationId xmlns:a16="http://schemas.microsoft.com/office/drawing/2014/main" id="{C4FA884E-8FD8-F4F9-C689-6AFEE521ED7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9318" r="20683" b="3"/>
          <a:stretch/>
        </p:blipFill>
        <p:spPr>
          <a:xfrm>
            <a:off x="581526" y="3486449"/>
            <a:ext cx="3118718" cy="3118718"/>
          </a:xfrm>
          <a:custGeom>
            <a:avLst/>
            <a:gdLst/>
            <a:ahLst/>
            <a:cxnLst/>
            <a:rect l="l" t="t" r="r" b="b"/>
            <a:pathLst>
              <a:path w="2683042" h="2683042">
                <a:moveTo>
                  <a:pt x="102278" y="0"/>
                </a:moveTo>
                <a:lnTo>
                  <a:pt x="2580764" y="0"/>
                </a:lnTo>
                <a:cubicBezTo>
                  <a:pt x="2637251" y="0"/>
                  <a:pt x="2683042" y="45791"/>
                  <a:pt x="2683042" y="102278"/>
                </a:cubicBezTo>
                <a:lnTo>
                  <a:pt x="2683042" y="2580764"/>
                </a:lnTo>
                <a:cubicBezTo>
                  <a:pt x="2683042" y="2637251"/>
                  <a:pt x="2637251" y="2683042"/>
                  <a:pt x="2580764" y="2683042"/>
                </a:cubicBezTo>
                <a:lnTo>
                  <a:pt x="102278" y="2683042"/>
                </a:lnTo>
                <a:cubicBezTo>
                  <a:pt x="45791" y="2683042"/>
                  <a:pt x="0" y="2637251"/>
                  <a:pt x="0" y="2580764"/>
                </a:cubicBezTo>
                <a:lnTo>
                  <a:pt x="0" y="102278"/>
                </a:lnTo>
                <a:cubicBezTo>
                  <a:pt x="0" y="45791"/>
                  <a:pt x="45791" y="0"/>
                  <a:pt x="102278" y="0"/>
                </a:cubicBezTo>
                <a:close/>
              </a:path>
            </a:pathLst>
          </a:custGeom>
        </p:spPr>
      </p:pic>
      <p:sp>
        <p:nvSpPr>
          <p:cNvPr id="2" name="ZoneTexte 1">
            <a:extLst>
              <a:ext uri="{FF2B5EF4-FFF2-40B4-BE49-F238E27FC236}">
                <a16:creationId xmlns:a16="http://schemas.microsoft.com/office/drawing/2014/main" id="{FD9756CB-E268-EBD7-137B-D2789FD40BD6}"/>
              </a:ext>
            </a:extLst>
          </p:cNvPr>
          <p:cNvSpPr txBox="1"/>
          <p:nvPr/>
        </p:nvSpPr>
        <p:spPr>
          <a:xfrm>
            <a:off x="4184542" y="1946684"/>
            <a:ext cx="7363990" cy="4351338"/>
          </a:xfrm>
          <a:prstGeom prst="rect">
            <a:avLst/>
          </a:prstGeom>
        </p:spPr>
        <p:txBody>
          <a:bodyPr vert="horz" lIns="91440" tIns="45720" rIns="91440" bIns="45720" rtlCol="0">
            <a:noAutofit/>
          </a:bodyPr>
          <a:lstStyle/>
          <a:p>
            <a:pPr marL="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b="0" i="0" u="none" strike="noStrike" cap="none" spc="0" normalizeH="0" baseline="0">
                <a:ln>
                  <a:noFill/>
                </a:ln>
                <a:effectLst/>
                <a:uLnTx/>
                <a:uFillTx/>
              </a:rPr>
              <a:t>Consacre l'essentiel de ses recherches au développement de solutions innovantes, dans les domaines :</a:t>
            </a:r>
          </a:p>
          <a:p>
            <a:pPr marL="514350" lvl="1" indent="-285750">
              <a:lnSpc>
                <a:spcPct val="90000"/>
              </a:lnSpc>
              <a:spcAft>
                <a:spcPts val="600"/>
              </a:spcAft>
              <a:buFont typeface="Courier New" panose="02070309020205020404" pitchFamily="49" charset="0"/>
              <a:buChar char="o"/>
              <a:defRPr/>
            </a:pPr>
            <a:r>
              <a:rPr lang="fr-FR"/>
              <a:t>D</a:t>
            </a:r>
            <a:r>
              <a:rPr kumimoji="0" lang="fr-FR" b="0" i="0" u="none" strike="noStrike" cap="none" spc="0" normalizeH="0" baseline="0">
                <a:ln>
                  <a:noFill/>
                </a:ln>
                <a:effectLst/>
                <a:uLnTx/>
                <a:uFillTx/>
              </a:rPr>
              <a:t>e l'énergie</a:t>
            </a:r>
          </a:p>
          <a:p>
            <a:pPr marL="514350" lvl="1" indent="-285750">
              <a:lnSpc>
                <a:spcPct val="90000"/>
              </a:lnSpc>
              <a:spcAft>
                <a:spcPts val="600"/>
              </a:spcAft>
              <a:buFont typeface="Courier New" panose="02070309020205020404" pitchFamily="49" charset="0"/>
              <a:buChar char="o"/>
              <a:defRPr/>
            </a:pPr>
            <a:r>
              <a:rPr lang="fr-FR"/>
              <a:t>D</a:t>
            </a:r>
            <a:r>
              <a:rPr kumimoji="0" lang="fr-FR" b="0" i="0" u="none" strike="noStrike" cap="none" spc="0" normalizeH="0" baseline="0">
                <a:ln>
                  <a:noFill/>
                </a:ln>
                <a:effectLst/>
                <a:uLnTx/>
                <a:uFillTx/>
              </a:rPr>
              <a:t>e la santé</a:t>
            </a:r>
          </a:p>
          <a:p>
            <a:pPr marL="514350" lvl="1" indent="-285750">
              <a:lnSpc>
                <a:spcPct val="90000"/>
              </a:lnSpc>
              <a:spcAft>
                <a:spcPts val="600"/>
              </a:spcAft>
              <a:buFont typeface="Courier New" panose="02070309020205020404" pitchFamily="49" charset="0"/>
              <a:buChar char="o"/>
              <a:defRPr/>
            </a:pPr>
            <a:r>
              <a:rPr lang="fr-FR"/>
              <a:t>D</a:t>
            </a:r>
            <a:r>
              <a:rPr kumimoji="0" lang="fr-FR" b="0" i="0" u="none" strike="noStrike" cap="none" spc="0" normalizeH="0" baseline="0">
                <a:ln>
                  <a:noFill/>
                </a:ln>
                <a:effectLst/>
                <a:uLnTx/>
                <a:uFillTx/>
              </a:rPr>
              <a:t>e l'information </a:t>
            </a:r>
          </a:p>
          <a:p>
            <a:pPr marL="514350" lvl="1" indent="-285750">
              <a:lnSpc>
                <a:spcPct val="90000"/>
              </a:lnSpc>
              <a:spcAft>
                <a:spcPts val="600"/>
              </a:spcAft>
              <a:buFont typeface="Courier New" panose="02070309020205020404" pitchFamily="49" charset="0"/>
              <a:buChar char="o"/>
              <a:defRPr/>
            </a:pPr>
            <a:r>
              <a:rPr lang="fr-FR"/>
              <a:t>De la </a:t>
            </a:r>
            <a:r>
              <a:rPr kumimoji="0" lang="fr-FR" b="0" i="0" u="none" strike="noStrike" cap="none" spc="0" normalizeH="0" baseline="0">
                <a:ln>
                  <a:noFill/>
                </a:ln>
                <a:effectLst/>
                <a:uLnTx/>
                <a:uFillTx/>
              </a:rPr>
              <a:t>communication</a:t>
            </a:r>
          </a:p>
          <a:p>
            <a:pPr marR="0" lvl="0" indent="-228600" fontAlgn="auto">
              <a:lnSpc>
                <a:spcPct val="90000"/>
              </a:lnSpc>
              <a:spcBef>
                <a:spcPts val="0"/>
              </a:spcBef>
              <a:spcAft>
                <a:spcPts val="600"/>
              </a:spcAft>
              <a:buClrTx/>
              <a:buSzTx/>
              <a:buFont typeface="Arial" panose="020B0604020202020204" pitchFamily="34" charset="0"/>
              <a:buChar char="•"/>
              <a:tabLst/>
              <a:defRPr/>
            </a:pPr>
            <a:endParaRPr kumimoji="0" lang="fr-FR" b="0" i="0" u="none" strike="noStrike" cap="none" spc="0" normalizeH="0" baseline="0">
              <a:ln>
                <a:noFill/>
              </a:ln>
              <a:effectLst/>
              <a:uLnTx/>
              <a:uFillTx/>
            </a:endParaRPr>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b="0" i="0" u="none" strike="noStrike" cap="none" spc="0" normalizeH="0" baseline="0">
                <a:ln>
                  <a:noFill/>
                </a:ln>
                <a:effectLst/>
                <a:uLnTx/>
                <a:uFillTx/>
              </a:rPr>
              <a:t>Acteur majeur de la recherche, au service de l'État, de l'économie et des citoyens. </a:t>
            </a:r>
          </a:p>
          <a:p>
            <a:pPr marL="285750" marR="0" lvl="0" indent="-228600" fontAlgn="auto">
              <a:lnSpc>
                <a:spcPct val="90000"/>
              </a:lnSpc>
              <a:spcBef>
                <a:spcPts val="0"/>
              </a:spcBef>
              <a:spcAft>
                <a:spcPts val="600"/>
              </a:spcAft>
              <a:buClrTx/>
              <a:buSzTx/>
              <a:buFont typeface="Arial" panose="020B0604020202020204" pitchFamily="34" charset="0"/>
              <a:buChar char="•"/>
              <a:tabLst/>
              <a:defRPr/>
            </a:pPr>
            <a:endParaRPr kumimoji="0" lang="fr-FR" b="0" i="0" u="none" strike="noStrike" cap="none" spc="0" normalizeH="0" baseline="0">
              <a:ln>
                <a:noFill/>
              </a:ln>
              <a:effectLst/>
              <a:uLnTx/>
              <a:uFillTx/>
            </a:endParaRPr>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b="0" i="0" u="none" strike="noStrike" cap="none" spc="0" normalizeH="0" baseline="0">
                <a:ln>
                  <a:noFill/>
                </a:ln>
                <a:effectLst/>
                <a:uLnTx/>
                <a:uFillTx/>
              </a:rPr>
              <a:t>Apporte des solutions concrètes dans quatre domaines principaux :</a:t>
            </a:r>
          </a:p>
          <a:p>
            <a:pPr marL="1028700" lvl="2" indent="-285750">
              <a:lnSpc>
                <a:spcPct val="90000"/>
              </a:lnSpc>
              <a:spcAft>
                <a:spcPts val="600"/>
              </a:spcAft>
              <a:buFont typeface="Courier New" panose="02070309020205020404" pitchFamily="49" charset="0"/>
              <a:buChar char="o"/>
              <a:defRPr/>
            </a:pPr>
            <a:r>
              <a:rPr kumimoji="0" lang="fr-FR" b="0" i="0" u="none" strike="noStrike" cap="none" spc="0" normalizeH="0" baseline="0">
                <a:ln>
                  <a:noFill/>
                </a:ln>
                <a:effectLst/>
                <a:uLnTx/>
                <a:uFillTx/>
              </a:rPr>
              <a:t>Les énergies bas carbone (nucléaire et renouvelables)</a:t>
            </a:r>
          </a:p>
          <a:p>
            <a:pPr marL="1028700" lvl="2" indent="-285750">
              <a:lnSpc>
                <a:spcPct val="90000"/>
              </a:lnSpc>
              <a:spcAft>
                <a:spcPts val="600"/>
              </a:spcAft>
              <a:buFont typeface="Courier New" panose="02070309020205020404" pitchFamily="49" charset="0"/>
              <a:buChar char="o"/>
              <a:defRPr/>
            </a:pPr>
            <a:r>
              <a:rPr kumimoji="0" lang="fr-FR" b="0" i="0" u="none" strike="noStrike" cap="none" spc="0" normalizeH="0" baseline="0">
                <a:ln>
                  <a:noFill/>
                </a:ln>
                <a:effectLst/>
                <a:uLnTx/>
                <a:uFillTx/>
              </a:rPr>
              <a:t>Le numérique</a:t>
            </a:r>
          </a:p>
          <a:p>
            <a:pPr marL="1028700" lvl="2" indent="-285750">
              <a:lnSpc>
                <a:spcPct val="90000"/>
              </a:lnSpc>
              <a:spcAft>
                <a:spcPts val="600"/>
              </a:spcAft>
              <a:buFont typeface="Courier New" panose="02070309020205020404" pitchFamily="49" charset="0"/>
              <a:buChar char="o"/>
              <a:defRPr/>
            </a:pPr>
            <a:r>
              <a:rPr kumimoji="0" lang="fr-FR" b="0" i="0" u="none" strike="noStrike" cap="none" spc="0" normalizeH="0" baseline="0">
                <a:ln>
                  <a:noFill/>
                </a:ln>
                <a:effectLst/>
                <a:uLnTx/>
                <a:uFillTx/>
              </a:rPr>
              <a:t>Les technologies pour la médecine du futur</a:t>
            </a:r>
          </a:p>
        </p:txBody>
      </p:sp>
      <p:sp>
        <p:nvSpPr>
          <p:cNvPr id="4" name="Espace réservé du numéro de diapositive 3">
            <a:extLst>
              <a:ext uri="{FF2B5EF4-FFF2-40B4-BE49-F238E27FC236}">
                <a16:creationId xmlns:a16="http://schemas.microsoft.com/office/drawing/2014/main" id="{1EEF8691-AE2E-13A6-83BC-08F66B783184}"/>
              </a:ext>
            </a:extLst>
          </p:cNvPr>
          <p:cNvSpPr>
            <a:spLocks noGrp="1"/>
          </p:cNvSpPr>
          <p:nvPr>
            <p:ph type="sldNum" sz="quarter" idx="12"/>
          </p:nvPr>
        </p:nvSpPr>
        <p:spPr>
          <a:xfrm>
            <a:off x="10439400" y="6356350"/>
            <a:ext cx="914400" cy="365125"/>
          </a:xfrm>
        </p:spPr>
        <p:txBody>
          <a:bodyPr vert="horz" lIns="91440" tIns="45720" rIns="91440" bIns="45720" rtlCol="0" anchor="ctr">
            <a:normAutofit lnSpcReduction="10000"/>
          </a:bodyPr>
          <a:lstStyle/>
          <a:p>
            <a:pPr>
              <a:spcAft>
                <a:spcPts val="600"/>
              </a:spcAft>
            </a:pPr>
            <a:fld id="{5033D1C2-823B-4BB8-A694-E9452FC947B3}" type="slidenum">
              <a:rPr lang="en-US"/>
              <a:pPr>
                <a:spcAft>
                  <a:spcPts val="600"/>
                </a:spcAft>
              </a:pPr>
              <a:t>28</a:t>
            </a:fld>
            <a:endParaRPr lang="en-US"/>
          </a:p>
        </p:txBody>
      </p:sp>
    </p:spTree>
    <p:extLst>
      <p:ext uri="{BB962C8B-B14F-4D97-AF65-F5344CB8AC3E}">
        <p14:creationId xmlns:p14="http://schemas.microsoft.com/office/powerpoint/2010/main" val="33408926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7B4B838B-A601-E940-08BB-996E32221143}"/>
              </a:ext>
            </a:extLst>
          </p:cNvPr>
          <p:cNvSpPr txBox="1">
            <a:spLocks/>
          </p:cNvSpPr>
          <p:nvPr/>
        </p:nvSpPr>
        <p:spPr>
          <a:xfrm>
            <a:off x="4184542" y="486184"/>
            <a:ext cx="736399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kern="1200">
                <a:solidFill>
                  <a:schemeClr val="tx1"/>
                </a:solidFill>
                <a:latin typeface="KG Blank Space Solid" panose="02000000000000000000" pitchFamily="2" charset="77"/>
              </a:rPr>
              <a:t>Les salles </a:t>
            </a:r>
            <a:r>
              <a:rPr lang="en-US">
                <a:latin typeface="KG Blank Space Solid" panose="02000000000000000000" pitchFamily="2" charset="77"/>
              </a:rPr>
              <a:t>b</a:t>
            </a:r>
            <a:r>
              <a:rPr lang="en-US" kern="1200">
                <a:solidFill>
                  <a:schemeClr val="tx1"/>
                </a:solidFill>
                <a:latin typeface="KG Blank Space Solid" panose="02000000000000000000" pitchFamily="2" charset="77"/>
              </a:rPr>
              <a:t>lanches</a:t>
            </a:r>
          </a:p>
        </p:txBody>
      </p:sp>
      <p:pic>
        <p:nvPicPr>
          <p:cNvPr id="7" name="Image 6" descr="Une image contenant intérieur, machine, Service, Institut de recherche&#10;&#10;Description générée automatiquement">
            <a:extLst>
              <a:ext uri="{FF2B5EF4-FFF2-40B4-BE49-F238E27FC236}">
                <a16:creationId xmlns:a16="http://schemas.microsoft.com/office/drawing/2014/main" id="{0E53A65C-4AB1-E15B-D8B5-383B73AC343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6081" r="17172" b="3"/>
          <a:stretch/>
        </p:blipFill>
        <p:spPr>
          <a:xfrm>
            <a:off x="581526" y="258142"/>
            <a:ext cx="3118718" cy="3118718"/>
          </a:xfrm>
          <a:custGeom>
            <a:avLst/>
            <a:gdLst/>
            <a:ahLst/>
            <a:cxnLst/>
            <a:rect l="l" t="t" r="r" b="b"/>
            <a:pathLst>
              <a:path w="2683042" h="2683042">
                <a:moveTo>
                  <a:pt x="102278" y="0"/>
                </a:moveTo>
                <a:lnTo>
                  <a:pt x="2580764" y="0"/>
                </a:lnTo>
                <a:cubicBezTo>
                  <a:pt x="2637251" y="0"/>
                  <a:pt x="2683042" y="45791"/>
                  <a:pt x="2683042" y="102278"/>
                </a:cubicBezTo>
                <a:lnTo>
                  <a:pt x="2683042" y="2580764"/>
                </a:lnTo>
                <a:cubicBezTo>
                  <a:pt x="2683042" y="2637251"/>
                  <a:pt x="2637251" y="2683042"/>
                  <a:pt x="2580764" y="2683042"/>
                </a:cubicBezTo>
                <a:lnTo>
                  <a:pt x="102278" y="2683042"/>
                </a:lnTo>
                <a:cubicBezTo>
                  <a:pt x="45791" y="2683042"/>
                  <a:pt x="0" y="2637251"/>
                  <a:pt x="0" y="2580764"/>
                </a:cubicBezTo>
                <a:lnTo>
                  <a:pt x="0" y="102278"/>
                </a:lnTo>
                <a:cubicBezTo>
                  <a:pt x="0" y="45791"/>
                  <a:pt x="45791" y="0"/>
                  <a:pt x="102278" y="0"/>
                </a:cubicBezTo>
                <a:close/>
              </a:path>
            </a:pathLst>
          </a:custGeom>
        </p:spPr>
      </p:pic>
      <p:pic>
        <p:nvPicPr>
          <p:cNvPr id="5" name="Image 4" descr="Une image contenant Caractère coloré, art, Magenta, violet&#10;&#10;Description générée automatiquement">
            <a:extLst>
              <a:ext uri="{FF2B5EF4-FFF2-40B4-BE49-F238E27FC236}">
                <a16:creationId xmlns:a16="http://schemas.microsoft.com/office/drawing/2014/main" id="{9DFE1F28-BCF3-24FE-833C-0AA4287012D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363" r="29810" b="-3"/>
          <a:stretch/>
        </p:blipFill>
        <p:spPr>
          <a:xfrm>
            <a:off x="581526" y="3486449"/>
            <a:ext cx="3118718" cy="3118718"/>
          </a:xfrm>
          <a:custGeom>
            <a:avLst/>
            <a:gdLst/>
            <a:ahLst/>
            <a:cxnLst/>
            <a:rect l="l" t="t" r="r" b="b"/>
            <a:pathLst>
              <a:path w="2683042" h="2683042">
                <a:moveTo>
                  <a:pt x="102278" y="0"/>
                </a:moveTo>
                <a:lnTo>
                  <a:pt x="2580764" y="0"/>
                </a:lnTo>
                <a:cubicBezTo>
                  <a:pt x="2637251" y="0"/>
                  <a:pt x="2683042" y="45791"/>
                  <a:pt x="2683042" y="102278"/>
                </a:cubicBezTo>
                <a:lnTo>
                  <a:pt x="2683042" y="2580764"/>
                </a:lnTo>
                <a:cubicBezTo>
                  <a:pt x="2683042" y="2637251"/>
                  <a:pt x="2637251" y="2683042"/>
                  <a:pt x="2580764" y="2683042"/>
                </a:cubicBezTo>
                <a:lnTo>
                  <a:pt x="102278" y="2683042"/>
                </a:lnTo>
                <a:cubicBezTo>
                  <a:pt x="45791" y="2683042"/>
                  <a:pt x="0" y="2637251"/>
                  <a:pt x="0" y="2580764"/>
                </a:cubicBezTo>
                <a:lnTo>
                  <a:pt x="0" y="102278"/>
                </a:lnTo>
                <a:cubicBezTo>
                  <a:pt x="0" y="45791"/>
                  <a:pt x="45791" y="0"/>
                  <a:pt x="102278" y="0"/>
                </a:cubicBezTo>
                <a:close/>
              </a:path>
            </a:pathLst>
          </a:custGeom>
        </p:spPr>
      </p:pic>
      <p:sp>
        <p:nvSpPr>
          <p:cNvPr id="2" name="ZoneTexte 1">
            <a:extLst>
              <a:ext uri="{FF2B5EF4-FFF2-40B4-BE49-F238E27FC236}">
                <a16:creationId xmlns:a16="http://schemas.microsoft.com/office/drawing/2014/main" id="{50B1EF21-437D-1B8B-7C54-9FB28A74A6FD}"/>
              </a:ext>
            </a:extLst>
          </p:cNvPr>
          <p:cNvSpPr txBox="1"/>
          <p:nvPr/>
        </p:nvSpPr>
        <p:spPr>
          <a:xfrm>
            <a:off x="4184542" y="1946684"/>
            <a:ext cx="7363990" cy="4351338"/>
          </a:xfrm>
          <a:prstGeom prst="rect">
            <a:avLst/>
          </a:prstGeom>
        </p:spPr>
        <p:txBody>
          <a:bodyPr vert="horz" lIns="91440" tIns="45720" rIns="91440" bIns="45720" rtlCol="0" anchor="t">
            <a:normAutofit/>
          </a:bodyPr>
          <a:lstStyle/>
          <a:p>
            <a:pPr marL="285750" indent="-285750">
              <a:lnSpc>
                <a:spcPct val="90000"/>
              </a:lnSpc>
              <a:spcAft>
                <a:spcPts val="600"/>
              </a:spcAft>
              <a:buFont typeface="Arial" panose="020B0604020202020204" pitchFamily="34" charset="0"/>
              <a:buChar char="•"/>
              <a:defRPr/>
            </a:pPr>
            <a:r>
              <a:rPr lang="fr-FR" sz="2000"/>
              <a:t>L</a:t>
            </a:r>
            <a:r>
              <a:rPr kumimoji="0" lang="fr-FR" sz="2000" b="0" i="0" u="none" strike="noStrike" cap="none" spc="0" normalizeH="0" baseline="0" noProof="0">
                <a:ln>
                  <a:noFill/>
                </a:ln>
                <a:effectLst/>
                <a:uLnTx/>
                <a:uFillTx/>
              </a:rPr>
              <a:t>es salles</a:t>
            </a:r>
            <a:r>
              <a:rPr lang="fr-FR" sz="2000"/>
              <a:t> blanches </a:t>
            </a:r>
            <a:r>
              <a:rPr kumimoji="0" lang="fr-FR" sz="2000" b="0" i="0" u="none" strike="noStrike" cap="none" spc="0" normalizeH="0" baseline="0" noProof="0">
                <a:ln>
                  <a:noFill/>
                </a:ln>
                <a:effectLst/>
                <a:uLnTx/>
                <a:uFillTx/>
              </a:rPr>
              <a:t>fonctionnent en continu, 24h/24h et 7j/7.</a:t>
            </a:r>
          </a:p>
          <a:p>
            <a:pPr indent="-228600">
              <a:lnSpc>
                <a:spcPct val="90000"/>
              </a:lnSpc>
              <a:spcAft>
                <a:spcPts val="600"/>
              </a:spcAft>
              <a:buFont typeface="Arial" panose="020B0604020202020204" pitchFamily="34" charset="0"/>
              <a:buChar char="•"/>
              <a:defRPr/>
            </a:pPr>
            <a:endParaRPr kumimoji="0" lang="fr-FR" sz="2000" b="0" i="0" u="none" strike="noStrike" cap="none" spc="0" normalizeH="0" baseline="0" noProof="0">
              <a:ln>
                <a:noFill/>
              </a:ln>
              <a:effectLst/>
              <a:uLnTx/>
              <a:uFillTx/>
            </a:endParaRPr>
          </a:p>
          <a:p>
            <a:pPr indent="-228600">
              <a:lnSpc>
                <a:spcPct val="90000"/>
              </a:lnSpc>
              <a:spcAft>
                <a:spcPts val="600"/>
              </a:spcAft>
              <a:buFont typeface="Arial" panose="020B0604020202020204" pitchFamily="34" charset="0"/>
              <a:buChar char="•"/>
              <a:defRPr/>
            </a:pPr>
            <a:r>
              <a:rPr lang="fr-FR" sz="2000"/>
              <a:t>Plusieurs autres organismes &amp; entreprises disposent de salles blanches.</a:t>
            </a:r>
            <a:endParaRPr lang="fr-FR" sz="2000" b="0" i="0" u="none" strike="noStrike" cap="none" spc="0" normalizeH="0" baseline="0" noProof="0">
              <a:ln>
                <a:noFill/>
              </a:ln>
              <a:effectLst/>
              <a:uLnTx/>
              <a:uFillTx/>
              <a:ea typeface="Calibri"/>
              <a:cs typeface="Calibri"/>
            </a:endParaRPr>
          </a:p>
          <a:p>
            <a:pPr indent="-228600">
              <a:lnSpc>
                <a:spcPct val="90000"/>
              </a:lnSpc>
              <a:spcAft>
                <a:spcPts val="600"/>
              </a:spcAft>
              <a:buFont typeface="Arial" panose="020B0604020202020204" pitchFamily="34" charset="0"/>
              <a:buChar char="•"/>
              <a:defRPr/>
            </a:pPr>
            <a:endParaRPr kumimoji="0" lang="fr-FR" sz="2000" b="0" i="0" u="none" strike="noStrike" cap="none" spc="0" normalizeH="0" baseline="0" noProof="0">
              <a:ln>
                <a:noFill/>
              </a:ln>
              <a:effectLst/>
              <a:uLnTx/>
              <a:uFillTx/>
            </a:endParaRPr>
          </a:p>
          <a:p>
            <a:pPr indent="-228600">
              <a:lnSpc>
                <a:spcPct val="90000"/>
              </a:lnSpc>
              <a:spcAft>
                <a:spcPts val="600"/>
              </a:spcAft>
              <a:buFont typeface="Arial" panose="020B0604020202020204" pitchFamily="34" charset="0"/>
              <a:buChar char="•"/>
              <a:defRPr/>
            </a:pPr>
            <a:r>
              <a:rPr kumimoji="0" lang="fr-FR" sz="2000" b="0" i="0" u="none" strike="noStrike" cap="none" spc="0" normalizeH="0" baseline="0" noProof="0">
                <a:ln>
                  <a:noFill/>
                </a:ln>
                <a:effectLst/>
                <a:uLnTx/>
                <a:uFillTx/>
              </a:rPr>
              <a:t>L’atmosphère est ultra contrôlée:</a:t>
            </a:r>
            <a:r>
              <a:rPr lang="fr-FR" sz="2000"/>
              <a:t> limiter</a:t>
            </a:r>
            <a:r>
              <a:rPr kumimoji="0" lang="fr-FR" sz="2000" b="0" i="0" u="none" strike="noStrike" cap="none" spc="0" normalizeH="0" baseline="0" noProof="0">
                <a:ln>
                  <a:noFill/>
                </a:ln>
                <a:effectLst/>
                <a:uLnTx/>
                <a:uFillTx/>
              </a:rPr>
              <a:t> au maximum les poussières extérieures qui pourraient endommager les plaques de silicium.</a:t>
            </a:r>
            <a:endParaRPr lang="fr-FR" sz="2000" b="0" i="0" u="none" strike="noStrike" cap="none" spc="0" normalizeH="0" baseline="0" noProof="0">
              <a:ln>
                <a:noFill/>
              </a:ln>
              <a:effectLst/>
              <a:uLnTx/>
              <a:uFillTx/>
              <a:ea typeface="Calibri" panose="020F0502020204030204"/>
              <a:cs typeface="Calibri" panose="020F0502020204030204"/>
            </a:endParaRPr>
          </a:p>
          <a:p>
            <a:pPr lvl="1" indent="-228600">
              <a:lnSpc>
                <a:spcPct val="90000"/>
              </a:lnSpc>
              <a:spcAft>
                <a:spcPts val="600"/>
              </a:spcAft>
              <a:buFont typeface="Arial" panose="020B0604020202020204" pitchFamily="34" charset="0"/>
              <a:buChar char="•"/>
              <a:defRPr/>
            </a:pPr>
            <a:endParaRPr lang="fr-FR" sz="2000"/>
          </a:p>
          <a:p>
            <a:pPr indent="-228600">
              <a:lnSpc>
                <a:spcPct val="90000"/>
              </a:lnSpc>
              <a:spcAft>
                <a:spcPts val="600"/>
              </a:spcAft>
              <a:buFont typeface="Arial" panose="020B0604020202020204" pitchFamily="34" charset="0"/>
              <a:buChar char="•"/>
              <a:defRPr/>
            </a:pPr>
            <a:r>
              <a:rPr lang="fr-FR" sz="2000"/>
              <a:t>Au </a:t>
            </a:r>
            <a:r>
              <a:rPr lang="fr-FR" sz="2000" b="1"/>
              <a:t>CEA-Grenoble</a:t>
            </a:r>
            <a:r>
              <a:rPr lang="fr-FR" sz="2000"/>
              <a:t> elles permettent de mettre au point des prototypes</a:t>
            </a:r>
            <a:r>
              <a:rPr kumimoji="0" lang="fr-FR" sz="2000" b="0" i="0" u="none" strike="noStrike" cap="none" spc="0" normalizeH="0" baseline="0" noProof="0">
                <a:ln>
                  <a:noFill/>
                </a:ln>
                <a:effectLst/>
                <a:uLnTx/>
                <a:uFillTx/>
              </a:rPr>
              <a:t> innovants</a:t>
            </a:r>
            <a:r>
              <a:rPr lang="fr-FR" sz="2000"/>
              <a:t> pour différents partenaires (industrie, santé, automobile).</a:t>
            </a:r>
            <a:endParaRPr lang="fr-FR" sz="2000" b="0" i="0" u="none" strike="noStrike" cap="none" spc="0" normalizeH="0" baseline="0" noProof="0">
              <a:ln>
                <a:noFill/>
              </a:ln>
              <a:effectLst/>
              <a:uLnTx/>
              <a:uFillTx/>
              <a:ea typeface="Calibri"/>
              <a:cs typeface="Calibri"/>
            </a:endParaRPr>
          </a:p>
        </p:txBody>
      </p:sp>
      <p:sp>
        <p:nvSpPr>
          <p:cNvPr id="4" name="Espace réservé du numéro de diapositive 3">
            <a:extLst>
              <a:ext uri="{FF2B5EF4-FFF2-40B4-BE49-F238E27FC236}">
                <a16:creationId xmlns:a16="http://schemas.microsoft.com/office/drawing/2014/main" id="{1EEF8691-AE2E-13A6-83BC-08F66B783184}"/>
              </a:ext>
            </a:extLst>
          </p:cNvPr>
          <p:cNvSpPr>
            <a:spLocks noGrp="1"/>
          </p:cNvSpPr>
          <p:nvPr>
            <p:ph type="sldNum" sz="quarter" idx="12"/>
          </p:nvPr>
        </p:nvSpPr>
        <p:spPr>
          <a:xfrm>
            <a:off x="10439400" y="6356350"/>
            <a:ext cx="914400" cy="365125"/>
          </a:xfrm>
        </p:spPr>
        <p:txBody>
          <a:bodyPr vert="horz" lIns="91440" tIns="45720" rIns="91440" bIns="45720" rtlCol="0" anchor="ctr">
            <a:normAutofit lnSpcReduction="10000"/>
          </a:bodyPr>
          <a:lstStyle/>
          <a:p>
            <a:pPr>
              <a:spcAft>
                <a:spcPts val="600"/>
              </a:spcAft>
            </a:pPr>
            <a:fld id="{5033D1C2-823B-4BB8-A694-E9452FC947B3}" type="slidenum">
              <a:rPr lang="en-US"/>
              <a:pPr>
                <a:spcAft>
                  <a:spcPts val="600"/>
                </a:spcAft>
              </a:pPr>
              <a:t>29</a:t>
            </a:fld>
            <a:endParaRPr lang="en-US"/>
          </a:p>
        </p:txBody>
      </p:sp>
    </p:spTree>
    <p:extLst>
      <p:ext uri="{BB962C8B-B14F-4D97-AF65-F5344CB8AC3E}">
        <p14:creationId xmlns:p14="http://schemas.microsoft.com/office/powerpoint/2010/main" val="290219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452882" y="180136"/>
            <a:ext cx="5490754" cy="64633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a:ln>
                  <a:noFill/>
                </a:ln>
                <a:solidFill>
                  <a:srgbClr val="F79646"/>
                </a:solidFill>
                <a:effectLst/>
                <a:uLnTx/>
                <a:uFillTx/>
                <a:latin typeface="KG Blank Space Solid" panose="02000000000000000000" pitchFamily="2" charset="0"/>
                <a:ea typeface="+mn-ea"/>
                <a:cs typeface="+mn-cs"/>
              </a:rPr>
              <a:t>Sommaire</a:t>
            </a:r>
            <a:endParaRPr kumimoji="0" lang="fr-FR" sz="2100" b="1" i="0" u="none" strike="noStrike" kern="1200" cap="none" spc="0" normalizeH="0" baseline="0" noProof="0">
              <a:ln>
                <a:noFill/>
              </a:ln>
              <a:solidFill>
                <a:srgbClr val="0092D2"/>
              </a:solidFill>
              <a:effectLst/>
              <a:uLnTx/>
              <a:uFillTx/>
              <a:latin typeface="Eagle Book" pitchFamily="50" charset="0"/>
              <a:ea typeface="+mn-ea"/>
              <a:cs typeface="+mn-cs"/>
            </a:endParaRPr>
          </a:p>
        </p:txBody>
      </p:sp>
      <p:grpSp>
        <p:nvGrpSpPr>
          <p:cNvPr id="6" name="Groupe 5"/>
          <p:cNvGrpSpPr/>
          <p:nvPr/>
        </p:nvGrpSpPr>
        <p:grpSpPr>
          <a:xfrm>
            <a:off x="6484161" y="2079854"/>
            <a:ext cx="5141488" cy="1183487"/>
            <a:chOff x="6490208" y="3158169"/>
            <a:chExt cx="5383519" cy="1746626"/>
          </a:xfrm>
        </p:grpSpPr>
        <p:graphicFrame>
          <p:nvGraphicFramePr>
            <p:cNvPr id="9" name="Espace réservé du contenu 10"/>
            <p:cNvGraphicFramePr>
              <a:graphicFrameLocks/>
            </p:cNvGraphicFramePr>
            <p:nvPr>
              <p:extLst>
                <p:ext uri="{D42A27DB-BD31-4B8C-83A1-F6EECF244321}">
                  <p14:modId xmlns:p14="http://schemas.microsoft.com/office/powerpoint/2010/main" val="3574833957"/>
                </p:ext>
              </p:extLst>
            </p:nvPr>
          </p:nvGraphicFramePr>
          <p:xfrm>
            <a:off x="7765498" y="3161276"/>
            <a:ext cx="4108229" cy="1743519"/>
          </p:xfrm>
          <a:graphic>
            <a:graphicData uri="http://schemas.openxmlformats.org/drawingml/2006/table">
              <a:tbl>
                <a:tblPr firstRow="1" bandRow="1">
                  <a:tableStyleId>{5C22544A-7EE6-4342-B048-85BDC9FD1C3A}</a:tableStyleId>
                </a:tblPr>
                <a:tblGrid>
                  <a:gridCol w="3923532">
                    <a:extLst>
                      <a:ext uri="{9D8B030D-6E8A-4147-A177-3AD203B41FA5}">
                        <a16:colId xmlns:a16="http://schemas.microsoft.com/office/drawing/2014/main" val="2127589456"/>
                      </a:ext>
                    </a:extLst>
                  </a:gridCol>
                </a:tblGrid>
                <a:tr h="1181382">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200" b="1" i="0" u="none" strike="noStrike" kern="1200" cap="none" spc="0" normalizeH="0" baseline="0" noProof="0">
                            <a:ln>
                              <a:noFill/>
                            </a:ln>
                            <a:solidFill>
                              <a:prstClr val="black"/>
                            </a:solidFill>
                            <a:effectLst/>
                            <a:uLnTx/>
                            <a:uFillTx/>
                            <a:latin typeface="+mn-lt"/>
                            <a:ea typeface="+mn-ea"/>
                            <a:cs typeface="+mn-cs"/>
                          </a:rPr>
                          <a:t>Introduction aux soft </a:t>
                        </a:r>
                        <a:r>
                          <a:rPr kumimoji="0" lang="fr-FR" sz="2200" b="1" i="0" u="none" strike="noStrike" kern="1200" cap="none" spc="0" normalizeH="0" baseline="0" noProof="0" err="1">
                            <a:ln>
                              <a:noFill/>
                            </a:ln>
                            <a:solidFill>
                              <a:prstClr val="black"/>
                            </a:solidFill>
                            <a:effectLst/>
                            <a:uLnTx/>
                            <a:uFillTx/>
                            <a:latin typeface="+mn-lt"/>
                            <a:ea typeface="+mn-ea"/>
                            <a:cs typeface="+mn-cs"/>
                          </a:rPr>
                          <a:t>skills</a:t>
                        </a:r>
                        <a:endParaRPr kumimoji="0" lang="fr-FR" sz="2200" b="1" i="0" u="none" strike="noStrike" kern="1200" cap="none" spc="0" normalizeH="0" baseline="0" noProof="0">
                          <a:ln>
                            <a:noFill/>
                          </a:ln>
                          <a:solidFill>
                            <a:prstClr val="black"/>
                          </a:solidFill>
                          <a:effectLst/>
                          <a:uLnTx/>
                          <a:uFillTx/>
                          <a:latin typeface="+mn-lt"/>
                          <a:ea typeface="+mn-ea"/>
                          <a:cs typeface="+mn-cs"/>
                        </a:endParaRPr>
                      </a:p>
                      <a:p>
                        <a:pPr marL="342900" marR="0" lvl="0" indent="-342900" algn="l" defTabSz="914400" rtl="0" eaLnBrk="1" fontAlgn="auto" latinLnBrk="0" hangingPunct="1">
                          <a:lnSpc>
                            <a:spcPct val="90000"/>
                          </a:lnSpc>
                          <a:spcBef>
                            <a:spcPts val="0"/>
                          </a:spcBef>
                          <a:spcAft>
                            <a:spcPts val="0"/>
                          </a:spcAft>
                          <a:buClrTx/>
                          <a:buSzTx/>
                          <a:buFontTx/>
                          <a:buAutoNum type="alphaLcParenR"/>
                          <a:tabLst/>
                          <a:defRPr/>
                        </a:pPr>
                        <a:r>
                          <a:rPr kumimoji="0" lang="fr-FR" sz="1600" b="0" i="0" u="none" strike="noStrike" kern="1200" cap="none" spc="0" normalizeH="0" baseline="0" noProof="0">
                            <a:ln>
                              <a:noFill/>
                            </a:ln>
                            <a:solidFill>
                              <a:prstClr val="black"/>
                            </a:solidFill>
                            <a:effectLst/>
                            <a:uLnTx/>
                            <a:uFillTx/>
                            <a:latin typeface="+mn-lt"/>
                            <a:ea typeface="+mn-ea"/>
                            <a:cs typeface="+mn-cs"/>
                          </a:rPr>
                          <a:t>Compétences, soft </a:t>
                        </a:r>
                        <a:r>
                          <a:rPr kumimoji="0" lang="fr-FR" sz="1600" b="0" i="0" u="none" strike="noStrike" kern="1200" cap="none" spc="0" normalizeH="0" baseline="0" noProof="0" err="1">
                            <a:ln>
                              <a:noFill/>
                            </a:ln>
                            <a:solidFill>
                              <a:prstClr val="black"/>
                            </a:solidFill>
                            <a:effectLst/>
                            <a:uLnTx/>
                            <a:uFillTx/>
                            <a:latin typeface="+mn-lt"/>
                            <a:ea typeface="+mn-ea"/>
                            <a:cs typeface="+mn-cs"/>
                          </a:rPr>
                          <a:t>skills</a:t>
                        </a:r>
                        <a:r>
                          <a:rPr kumimoji="0" lang="fr-FR" sz="1600" b="0" i="0" u="none" strike="noStrike" kern="1200" cap="none" spc="0" normalizeH="0" baseline="0" noProof="0">
                            <a:ln>
                              <a:noFill/>
                            </a:ln>
                            <a:solidFill>
                              <a:prstClr val="black"/>
                            </a:solidFill>
                            <a:effectLst/>
                            <a:uLnTx/>
                            <a:uFillTx/>
                            <a:latin typeface="+mn-lt"/>
                            <a:ea typeface="+mn-ea"/>
                            <a:cs typeface="+mn-cs"/>
                          </a:rPr>
                          <a:t>, situation professionnelle contextualisée</a:t>
                        </a:r>
                      </a:p>
                      <a:p>
                        <a:pPr marL="342900" marR="0" lvl="0" indent="-342900" algn="l" defTabSz="914400" rtl="0" eaLnBrk="1" fontAlgn="auto" latinLnBrk="0" hangingPunct="1">
                          <a:lnSpc>
                            <a:spcPct val="90000"/>
                          </a:lnSpc>
                          <a:spcBef>
                            <a:spcPts val="0"/>
                          </a:spcBef>
                          <a:spcAft>
                            <a:spcPts val="0"/>
                          </a:spcAft>
                          <a:buClrTx/>
                          <a:buSzTx/>
                          <a:buFontTx/>
                          <a:buAutoNum type="alphaLcParenR"/>
                          <a:tabLst/>
                          <a:defRPr/>
                        </a:pPr>
                        <a:r>
                          <a:rPr kumimoji="0" lang="fr-FR" sz="1600" b="0" i="0" u="none" strike="noStrike" kern="1200" cap="none" spc="0" normalizeH="0" baseline="0" noProof="0">
                            <a:ln>
                              <a:noFill/>
                            </a:ln>
                            <a:solidFill>
                              <a:prstClr val="black"/>
                            </a:solidFill>
                            <a:effectLst/>
                            <a:uLnTx/>
                            <a:uFillTx/>
                            <a:latin typeface="+mn-lt"/>
                            <a:ea typeface="+mn-ea"/>
                            <a:cs typeface="+mn-cs"/>
                          </a:rPr>
                          <a:t>La démarche pour ce projet</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1" name="Ellipse 10"/>
            <p:cNvSpPr/>
            <p:nvPr/>
          </p:nvSpPr>
          <p:spPr>
            <a:xfrm>
              <a:off x="6490208" y="3158169"/>
              <a:ext cx="1085606" cy="1530141"/>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a:ln>
                    <a:noFill/>
                  </a:ln>
                  <a:solidFill>
                    <a:srgbClr val="2E4C9C"/>
                  </a:solidFill>
                  <a:effectLst/>
                  <a:uLnTx/>
                  <a:uFillTx/>
                  <a:latin typeface="Arial Black" panose="020B0A04020102020204" pitchFamily="34" charset="0"/>
                  <a:ea typeface="+mn-ea"/>
                  <a:cs typeface="+mn-cs"/>
                </a:rPr>
                <a:t>2</a:t>
              </a:r>
            </a:p>
          </p:txBody>
        </p:sp>
      </p:grpSp>
      <p:pic>
        <p:nvPicPr>
          <p:cNvPr id="4" name="Espace réservé pour une image  3"/>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13" name="Groupe 12"/>
          <p:cNvGrpSpPr/>
          <p:nvPr/>
        </p:nvGrpSpPr>
        <p:grpSpPr>
          <a:xfrm>
            <a:off x="6515438" y="5651575"/>
            <a:ext cx="5141490" cy="1036800"/>
            <a:chOff x="6490205" y="3158171"/>
            <a:chExt cx="5383521" cy="1750160"/>
          </a:xfrm>
        </p:grpSpPr>
        <p:graphicFrame>
          <p:nvGraphicFramePr>
            <p:cNvPr id="14" name="Espace réservé du contenu 10"/>
            <p:cNvGraphicFramePr>
              <a:graphicFrameLocks/>
            </p:cNvGraphicFramePr>
            <p:nvPr>
              <p:extLst>
                <p:ext uri="{D42A27DB-BD31-4B8C-83A1-F6EECF244321}">
                  <p14:modId xmlns:p14="http://schemas.microsoft.com/office/powerpoint/2010/main" val="249292615"/>
                </p:ext>
              </p:extLst>
            </p:nvPr>
          </p:nvGraphicFramePr>
          <p:xfrm>
            <a:off x="7765498" y="3161275"/>
            <a:ext cx="4108228" cy="1729313"/>
          </p:xfrm>
          <a:graphic>
            <a:graphicData uri="http://schemas.openxmlformats.org/drawingml/2006/table">
              <a:tbl>
                <a:tblPr firstRow="1" bandRow="1">
                  <a:tableStyleId>{5C22544A-7EE6-4342-B048-85BDC9FD1C3A}</a:tableStyleId>
                </a:tblPr>
                <a:tblGrid>
                  <a:gridCol w="3923531">
                    <a:extLst>
                      <a:ext uri="{9D8B030D-6E8A-4147-A177-3AD203B41FA5}">
                        <a16:colId xmlns:a16="http://schemas.microsoft.com/office/drawing/2014/main" val="2127589456"/>
                      </a:ext>
                    </a:extLst>
                  </a:gridCol>
                </a:tblGrid>
                <a:tr h="1024450">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200" b="1" i="0" u="none" strike="noStrike" kern="1200" cap="none" spc="0" normalizeH="0" baseline="0" noProof="0">
                            <a:ln>
                              <a:noFill/>
                            </a:ln>
                            <a:solidFill>
                              <a:prstClr val="black"/>
                            </a:solidFill>
                            <a:effectLst/>
                            <a:uLnTx/>
                            <a:uFillTx/>
                            <a:latin typeface="+mn-lt"/>
                            <a:ea typeface="+mn-ea"/>
                            <a:cs typeface="+mn-cs"/>
                          </a:rPr>
                          <a:t>Annexes</a:t>
                        </a:r>
                      </a:p>
                      <a:p>
                        <a:pPr marL="342900" marR="0" lvl="0" indent="-342900" algn="l" defTabSz="914400" rtl="0" eaLnBrk="1" fontAlgn="auto" latinLnBrk="0" hangingPunct="1">
                          <a:lnSpc>
                            <a:spcPct val="90000"/>
                          </a:lnSpc>
                          <a:spcBef>
                            <a:spcPts val="0"/>
                          </a:spcBef>
                          <a:spcAft>
                            <a:spcPts val="0"/>
                          </a:spcAft>
                          <a:buClrTx/>
                          <a:buSzTx/>
                          <a:buFontTx/>
                          <a:buAutoNum type="alphaLcParenR"/>
                          <a:tabLst/>
                          <a:defRPr/>
                        </a:pPr>
                        <a:r>
                          <a:rPr kumimoji="0" lang="fr-FR" sz="1600" b="0" i="0" u="none" strike="noStrike" kern="1200" cap="none" spc="0" normalizeH="0" baseline="0" noProof="0">
                            <a:ln>
                              <a:noFill/>
                            </a:ln>
                            <a:solidFill>
                              <a:prstClr val="black"/>
                            </a:solidFill>
                            <a:effectLst/>
                            <a:uLnTx/>
                            <a:uFillTx/>
                            <a:latin typeface="+mn-lt"/>
                            <a:ea typeface="+mn-ea"/>
                            <a:cs typeface="+mn-cs"/>
                          </a:rPr>
                          <a:t>Références compétences, soft </a:t>
                        </a:r>
                        <a:r>
                          <a:rPr kumimoji="0" lang="fr-FR" sz="1600" b="0" i="0" u="none" strike="noStrike" kern="1200" cap="none" spc="0" normalizeH="0" baseline="0" noProof="0" err="1">
                            <a:ln>
                              <a:noFill/>
                            </a:ln>
                            <a:solidFill>
                              <a:prstClr val="black"/>
                            </a:solidFill>
                            <a:effectLst/>
                            <a:uLnTx/>
                            <a:uFillTx/>
                            <a:latin typeface="+mn-lt"/>
                            <a:ea typeface="+mn-ea"/>
                            <a:cs typeface="+mn-cs"/>
                          </a:rPr>
                          <a:t>skills</a:t>
                        </a:r>
                        <a:endParaRPr kumimoji="0" lang="fr-FR" sz="1600" b="0" i="0" u="none" strike="noStrike" kern="1200" cap="none" spc="0" normalizeH="0" baseline="0" noProof="0">
                          <a:ln>
                            <a:noFill/>
                          </a:ln>
                          <a:solidFill>
                            <a:prstClr val="black"/>
                          </a:solidFill>
                          <a:effectLst/>
                          <a:uLnTx/>
                          <a:uFillTx/>
                          <a:latin typeface="+mn-lt"/>
                          <a:ea typeface="+mn-ea"/>
                          <a:cs typeface="+mn-cs"/>
                        </a:endParaRPr>
                      </a:p>
                      <a:p>
                        <a:pPr marL="342900" marR="0" lvl="0" indent="-342900" algn="l" defTabSz="914400" rtl="0" eaLnBrk="1" fontAlgn="auto" latinLnBrk="0" hangingPunct="1">
                          <a:lnSpc>
                            <a:spcPct val="90000"/>
                          </a:lnSpc>
                          <a:spcBef>
                            <a:spcPts val="0"/>
                          </a:spcBef>
                          <a:spcAft>
                            <a:spcPts val="0"/>
                          </a:spcAft>
                          <a:buClrTx/>
                          <a:buSzTx/>
                          <a:buFontTx/>
                          <a:buAutoNum type="alphaLcParenR"/>
                          <a:tabLst/>
                          <a:defRPr/>
                        </a:pPr>
                        <a:r>
                          <a:rPr kumimoji="0" lang="fr-FR" sz="1600" b="0" i="0" u="none" strike="noStrike" kern="1200" cap="none" spc="0" normalizeH="0" baseline="0" noProof="0">
                            <a:ln>
                              <a:noFill/>
                            </a:ln>
                            <a:solidFill>
                              <a:prstClr val="black"/>
                            </a:solidFill>
                            <a:effectLst/>
                            <a:uLnTx/>
                            <a:uFillTx/>
                            <a:latin typeface="+mn-lt"/>
                            <a:ea typeface="+mn-ea"/>
                            <a:cs typeface="+mn-cs"/>
                          </a:rPr>
                          <a:t>Situations professionnelles</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6" name="Ellipse 15"/>
            <p:cNvSpPr/>
            <p:nvPr/>
          </p:nvSpPr>
          <p:spPr>
            <a:xfrm>
              <a:off x="6490205" y="3158171"/>
              <a:ext cx="1085606" cy="1750160"/>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a:ln>
                    <a:noFill/>
                  </a:ln>
                  <a:solidFill>
                    <a:srgbClr val="2E4C9C"/>
                  </a:solidFill>
                  <a:effectLst/>
                  <a:uLnTx/>
                  <a:uFillTx/>
                  <a:latin typeface="Arial Black" panose="020B0A04020102020204" pitchFamily="34" charset="0"/>
                  <a:ea typeface="+mn-ea"/>
                  <a:cs typeface="+mn-cs"/>
                </a:rPr>
                <a:t>5</a:t>
              </a:r>
            </a:p>
          </p:txBody>
        </p:sp>
      </p:grpSp>
      <p:grpSp>
        <p:nvGrpSpPr>
          <p:cNvPr id="12" name="Groupe 11">
            <a:extLst>
              <a:ext uri="{FF2B5EF4-FFF2-40B4-BE49-F238E27FC236}">
                <a16:creationId xmlns:a16="http://schemas.microsoft.com/office/drawing/2014/main" id="{B814E5DA-1309-1047-6691-5E1C84C5F154}"/>
              </a:ext>
            </a:extLst>
          </p:cNvPr>
          <p:cNvGrpSpPr/>
          <p:nvPr/>
        </p:nvGrpSpPr>
        <p:grpSpPr>
          <a:xfrm>
            <a:off x="6484161" y="933081"/>
            <a:ext cx="5141488" cy="1036800"/>
            <a:chOff x="6452881" y="1695774"/>
            <a:chExt cx="5141488" cy="1336351"/>
          </a:xfrm>
        </p:grpSpPr>
        <p:graphicFrame>
          <p:nvGraphicFramePr>
            <p:cNvPr id="7" name="Espace réservé du contenu 10"/>
            <p:cNvGraphicFramePr>
              <a:graphicFrameLocks/>
            </p:cNvGraphicFramePr>
            <p:nvPr>
              <p:extLst>
                <p:ext uri="{D42A27DB-BD31-4B8C-83A1-F6EECF244321}">
                  <p14:modId xmlns:p14="http://schemas.microsoft.com/office/powerpoint/2010/main" val="280172991"/>
                </p:ext>
              </p:extLst>
            </p:nvPr>
          </p:nvGraphicFramePr>
          <p:xfrm>
            <a:off x="7644448" y="1766395"/>
            <a:ext cx="3949921" cy="1151303"/>
          </p:xfrm>
          <a:graphic>
            <a:graphicData uri="http://schemas.openxmlformats.org/drawingml/2006/table">
              <a:tbl>
                <a:tblPr firstRow="1" bandRow="1">
                  <a:tableStyleId>{5C22544A-7EE6-4342-B048-85BDC9FD1C3A}</a:tableStyleId>
                </a:tblPr>
                <a:tblGrid>
                  <a:gridCol w="3949921">
                    <a:extLst>
                      <a:ext uri="{9D8B030D-6E8A-4147-A177-3AD203B41FA5}">
                        <a16:colId xmlns:a16="http://schemas.microsoft.com/office/drawing/2014/main" val="2127589456"/>
                      </a:ext>
                    </a:extLst>
                  </a:gridCol>
                </a:tblGrid>
                <a:tr h="551409">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000" b="1" i="0" u="none" strike="noStrike" kern="1200" cap="none" spc="0" normalizeH="0" baseline="0" noProof="0">
                            <a:ln>
                              <a:noFill/>
                            </a:ln>
                            <a:solidFill>
                              <a:prstClr val="black"/>
                            </a:solidFill>
                            <a:effectLst/>
                            <a:uLnTx/>
                            <a:uFillTx/>
                            <a:latin typeface="+mn-lt"/>
                            <a:ea typeface="+mn-ea"/>
                            <a:cs typeface="+mn-cs"/>
                          </a:rPr>
                          <a:t>Présentation du projet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mn-lt"/>
                            <a:ea typeface="+mn-ea"/>
                            <a:cs typeface="+mn-cs"/>
                          </a:rPr>
                          <a:t>Genèse du projet, intentions de l’outil, objectifs pédagogiques </a:t>
                        </a:r>
                        <a:endParaRPr kumimoji="0" lang="fr-FR" sz="1400" b="0" i="0" u="none" strike="noStrike" kern="1200" cap="none" spc="0" normalizeH="0" baseline="0" noProof="0">
                          <a:ln>
                            <a:noFill/>
                          </a:ln>
                          <a:solidFill>
                            <a:prstClr val="black"/>
                          </a:solidFill>
                          <a:effectLst/>
                          <a:uLnTx/>
                          <a:uFillTx/>
                          <a:latin typeface="+mn-lt"/>
                          <a:ea typeface="+mn-ea"/>
                          <a:cs typeface="+mn-cs"/>
                        </a:endParaRP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8" name="Ellipse 7"/>
            <p:cNvSpPr/>
            <p:nvPr/>
          </p:nvSpPr>
          <p:spPr>
            <a:xfrm>
              <a:off x="6452881" y="1695774"/>
              <a:ext cx="1036800" cy="1336351"/>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a:ln>
                    <a:noFill/>
                  </a:ln>
                  <a:solidFill>
                    <a:srgbClr val="2E4C9C"/>
                  </a:solidFill>
                  <a:effectLst/>
                  <a:uLnTx/>
                  <a:uFillTx/>
                  <a:latin typeface="Arial Black" panose="020B0A04020102020204" pitchFamily="34" charset="0"/>
                  <a:ea typeface="+mn-ea"/>
                  <a:cs typeface="+mn-cs"/>
                </a:rPr>
                <a:t>1</a:t>
              </a:r>
            </a:p>
          </p:txBody>
        </p:sp>
      </p:grpSp>
      <p:grpSp>
        <p:nvGrpSpPr>
          <p:cNvPr id="2" name="Groupe 1">
            <a:extLst>
              <a:ext uri="{FF2B5EF4-FFF2-40B4-BE49-F238E27FC236}">
                <a16:creationId xmlns:a16="http://schemas.microsoft.com/office/drawing/2014/main" id="{15A0CB13-E4B8-CA8F-8F95-A88208EF9333}"/>
              </a:ext>
            </a:extLst>
          </p:cNvPr>
          <p:cNvGrpSpPr/>
          <p:nvPr/>
        </p:nvGrpSpPr>
        <p:grpSpPr>
          <a:xfrm>
            <a:off x="6484160" y="3364775"/>
            <a:ext cx="5172768" cy="1036800"/>
            <a:chOff x="6412839" y="3158168"/>
            <a:chExt cx="5764701" cy="1530140"/>
          </a:xfrm>
        </p:grpSpPr>
        <p:graphicFrame>
          <p:nvGraphicFramePr>
            <p:cNvPr id="3" name="Espace réservé du contenu 10">
              <a:extLst>
                <a:ext uri="{FF2B5EF4-FFF2-40B4-BE49-F238E27FC236}">
                  <a16:creationId xmlns:a16="http://schemas.microsoft.com/office/drawing/2014/main" id="{0BEFD11C-21F6-8908-0BA4-BE107C687DEE}"/>
                </a:ext>
              </a:extLst>
            </p:cNvPr>
            <p:cNvGraphicFramePr>
              <a:graphicFrameLocks/>
            </p:cNvGraphicFramePr>
            <p:nvPr>
              <p:extLst>
                <p:ext uri="{D42A27DB-BD31-4B8C-83A1-F6EECF244321}">
                  <p14:modId xmlns:p14="http://schemas.microsoft.com/office/powerpoint/2010/main" val="3191937102"/>
                </p:ext>
              </p:extLst>
            </p:nvPr>
          </p:nvGraphicFramePr>
          <p:xfrm>
            <a:off x="7765498" y="3161276"/>
            <a:ext cx="4412042" cy="1318258"/>
          </p:xfrm>
          <a:graphic>
            <a:graphicData uri="http://schemas.openxmlformats.org/drawingml/2006/table">
              <a:tbl>
                <a:tblPr firstRow="1" bandRow="1">
                  <a:tableStyleId>{5C22544A-7EE6-4342-B048-85BDC9FD1C3A}</a:tableStyleId>
                </a:tblPr>
                <a:tblGrid>
                  <a:gridCol w="3959003">
                    <a:extLst>
                      <a:ext uri="{9D8B030D-6E8A-4147-A177-3AD203B41FA5}">
                        <a16:colId xmlns:a16="http://schemas.microsoft.com/office/drawing/2014/main" val="2127589456"/>
                      </a:ext>
                    </a:extLst>
                  </a:gridCol>
                </a:tblGrid>
                <a:tr h="893232">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200" b="1" i="0" u="none" strike="noStrike" kern="1200" cap="none" spc="0" normalizeH="0" baseline="0" noProof="0">
                            <a:ln>
                              <a:noFill/>
                            </a:ln>
                            <a:solidFill>
                              <a:prstClr val="black"/>
                            </a:solidFill>
                            <a:effectLst/>
                            <a:uLnTx/>
                            <a:uFillTx/>
                            <a:latin typeface="+mn-lt"/>
                            <a:ea typeface="+mn-ea"/>
                            <a:cs typeface="+mn-cs"/>
                          </a:rPr>
                          <a:t>Animation de la session immersive</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5" name="Ellipse 4">
              <a:extLst>
                <a:ext uri="{FF2B5EF4-FFF2-40B4-BE49-F238E27FC236}">
                  <a16:creationId xmlns:a16="http://schemas.microsoft.com/office/drawing/2014/main" id="{C5E350FE-7E32-3CDB-9E0E-F2B1A99EFAD7}"/>
                </a:ext>
              </a:extLst>
            </p:cNvPr>
            <p:cNvSpPr/>
            <p:nvPr/>
          </p:nvSpPr>
          <p:spPr>
            <a:xfrm>
              <a:off x="6412839" y="3158168"/>
              <a:ext cx="1155444" cy="1530140"/>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4000" b="1">
                  <a:solidFill>
                    <a:srgbClr val="2E4C9C"/>
                  </a:solidFill>
                  <a:latin typeface="Arial Black" panose="020B0A04020102020204" pitchFamily="34" charset="0"/>
                </a:rPr>
                <a:t>3</a:t>
              </a:r>
              <a:endParaRPr kumimoji="0" lang="fr-FR" sz="4000" b="1" i="0" u="none" strike="noStrike" kern="1200" cap="none" spc="0" normalizeH="0" baseline="0" noProof="0">
                <a:ln>
                  <a:noFill/>
                </a:ln>
                <a:solidFill>
                  <a:srgbClr val="2E4C9C"/>
                </a:solidFill>
                <a:effectLst/>
                <a:uLnTx/>
                <a:uFillTx/>
                <a:latin typeface="Arial Black" panose="020B0A04020102020204" pitchFamily="34" charset="0"/>
                <a:ea typeface="+mn-ea"/>
                <a:cs typeface="+mn-cs"/>
              </a:endParaRPr>
            </a:p>
          </p:txBody>
        </p:sp>
      </p:grpSp>
      <p:grpSp>
        <p:nvGrpSpPr>
          <p:cNvPr id="15" name="Groupe 14">
            <a:extLst>
              <a:ext uri="{FF2B5EF4-FFF2-40B4-BE49-F238E27FC236}">
                <a16:creationId xmlns:a16="http://schemas.microsoft.com/office/drawing/2014/main" id="{99EC562E-A36B-DE90-EC09-F60217DDD674}"/>
              </a:ext>
            </a:extLst>
          </p:cNvPr>
          <p:cNvGrpSpPr/>
          <p:nvPr/>
        </p:nvGrpSpPr>
        <p:grpSpPr>
          <a:xfrm>
            <a:off x="6484160" y="4513341"/>
            <a:ext cx="5172768" cy="1036800"/>
            <a:chOff x="6412839" y="3158168"/>
            <a:chExt cx="5764701" cy="1530140"/>
          </a:xfrm>
        </p:grpSpPr>
        <p:graphicFrame>
          <p:nvGraphicFramePr>
            <p:cNvPr id="17" name="Espace réservé du contenu 10">
              <a:extLst>
                <a:ext uri="{FF2B5EF4-FFF2-40B4-BE49-F238E27FC236}">
                  <a16:creationId xmlns:a16="http://schemas.microsoft.com/office/drawing/2014/main" id="{52BEFE48-CDDB-FA81-3EF9-A372C4EDB218}"/>
                </a:ext>
              </a:extLst>
            </p:cNvPr>
            <p:cNvGraphicFramePr>
              <a:graphicFrameLocks/>
            </p:cNvGraphicFramePr>
            <p:nvPr>
              <p:extLst>
                <p:ext uri="{D42A27DB-BD31-4B8C-83A1-F6EECF244321}">
                  <p14:modId xmlns:p14="http://schemas.microsoft.com/office/powerpoint/2010/main" val="1219376046"/>
                </p:ext>
              </p:extLst>
            </p:nvPr>
          </p:nvGraphicFramePr>
          <p:xfrm>
            <a:off x="7765498" y="3161276"/>
            <a:ext cx="4412042" cy="1323002"/>
          </p:xfrm>
          <a:graphic>
            <a:graphicData uri="http://schemas.openxmlformats.org/drawingml/2006/table">
              <a:tbl>
                <a:tblPr firstRow="1" bandRow="1">
                  <a:tableStyleId>{5C22544A-7EE6-4342-B048-85BDC9FD1C3A}</a:tableStyleId>
                </a:tblPr>
                <a:tblGrid>
                  <a:gridCol w="3959003">
                    <a:extLst>
                      <a:ext uri="{9D8B030D-6E8A-4147-A177-3AD203B41FA5}">
                        <a16:colId xmlns:a16="http://schemas.microsoft.com/office/drawing/2014/main" val="2127589456"/>
                      </a:ext>
                    </a:extLst>
                  </a:gridCol>
                </a:tblGrid>
                <a:tr h="896446">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200" b="1" i="0" u="none" strike="noStrike" kern="1200" cap="none" spc="0" normalizeH="0" baseline="0" noProof="0" dirty="0">
                            <a:ln>
                              <a:noFill/>
                            </a:ln>
                            <a:solidFill>
                              <a:prstClr val="black"/>
                            </a:solidFill>
                            <a:effectLst/>
                            <a:uLnTx/>
                            <a:uFillTx/>
                            <a:latin typeface="+mn-lt"/>
                            <a:ea typeface="+mn-ea"/>
                            <a:cs typeface="+mn-cs"/>
                          </a:rPr>
                          <a:t>Proposition de débrief</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mn-lt"/>
                            <a:ea typeface="+mn-ea"/>
                            <a:cs typeface="+mn-cs"/>
                          </a:rPr>
                          <a:t>Proposition de debrief aux </a:t>
                        </a:r>
                        <a:r>
                          <a:rPr kumimoji="0" lang="fr-FR" sz="1600" b="0" i="0" u="none" strike="noStrike" kern="1200" cap="none" spc="0" normalizeH="0" baseline="0" noProof="0" dirty="0" err="1">
                            <a:ln>
                              <a:noFill/>
                            </a:ln>
                            <a:solidFill>
                              <a:prstClr val="black"/>
                            </a:solidFill>
                            <a:effectLst/>
                            <a:uLnTx/>
                            <a:uFillTx/>
                            <a:latin typeface="+mn-lt"/>
                            <a:ea typeface="+mn-ea"/>
                            <a:cs typeface="+mn-cs"/>
                          </a:rPr>
                          <a:t>apprenant·e·s</a:t>
                        </a:r>
                        <a:r>
                          <a:rPr kumimoji="0" lang="fr-FR" sz="1600" b="0" i="0" u="none" strike="noStrike" kern="1200" cap="none" spc="0" normalizeH="0" baseline="0" noProof="0" dirty="0">
                            <a:ln>
                              <a:noFill/>
                            </a:ln>
                            <a:solidFill>
                              <a:prstClr val="black"/>
                            </a:solidFill>
                            <a:effectLst/>
                            <a:uLnTx/>
                            <a:uFillTx/>
                            <a:latin typeface="+mn-lt"/>
                            <a:ea typeface="+mn-ea"/>
                            <a:cs typeface="+mn-cs"/>
                          </a:rPr>
                          <a:t> </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8" name="Ellipse 17">
              <a:extLst>
                <a:ext uri="{FF2B5EF4-FFF2-40B4-BE49-F238E27FC236}">
                  <a16:creationId xmlns:a16="http://schemas.microsoft.com/office/drawing/2014/main" id="{CE7D556C-7D83-F1C4-4175-C26017FC24CB}"/>
                </a:ext>
              </a:extLst>
            </p:cNvPr>
            <p:cNvSpPr/>
            <p:nvPr/>
          </p:nvSpPr>
          <p:spPr>
            <a:xfrm>
              <a:off x="6412839" y="3158168"/>
              <a:ext cx="1155444" cy="1530140"/>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a:ln>
                    <a:noFill/>
                  </a:ln>
                  <a:solidFill>
                    <a:srgbClr val="2E4C9C"/>
                  </a:solidFill>
                  <a:effectLst/>
                  <a:uLnTx/>
                  <a:uFillTx/>
                  <a:latin typeface="Arial Black" panose="020B0A04020102020204" pitchFamily="34" charset="0"/>
                  <a:ea typeface="+mn-ea"/>
                  <a:cs typeface="+mn-cs"/>
                </a:rPr>
                <a:t>4</a:t>
              </a:r>
            </a:p>
          </p:txBody>
        </p:sp>
      </p:grpSp>
    </p:spTree>
    <p:extLst>
      <p:ext uri="{BB962C8B-B14F-4D97-AF65-F5344CB8AC3E}">
        <p14:creationId xmlns:p14="http://schemas.microsoft.com/office/powerpoint/2010/main" val="16207350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7B4B838B-A601-E940-08BB-996E32221143}"/>
              </a:ext>
            </a:extLst>
          </p:cNvPr>
          <p:cNvSpPr txBox="1">
            <a:spLocks/>
          </p:cNvSpPr>
          <p:nvPr/>
        </p:nvSpPr>
        <p:spPr>
          <a:xfrm>
            <a:off x="232881" y="0"/>
            <a:ext cx="5334197" cy="17082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000">
                <a:solidFill>
                  <a:srgbClr val="ED7D31"/>
                </a:solidFill>
                <a:latin typeface="KG Blank Space Solid" panose="02000000000000000000" pitchFamily="2" charset="77"/>
              </a:rPr>
              <a:t>Engie Solutions</a:t>
            </a:r>
          </a:p>
        </p:txBody>
      </p:sp>
      <p:sp>
        <p:nvSpPr>
          <p:cNvPr id="2" name="ZoneTexte 1">
            <a:extLst>
              <a:ext uri="{FF2B5EF4-FFF2-40B4-BE49-F238E27FC236}">
                <a16:creationId xmlns:a16="http://schemas.microsoft.com/office/drawing/2014/main" id="{50B1EF21-437D-1B8B-7C54-9FB28A74A6FD}"/>
              </a:ext>
            </a:extLst>
          </p:cNvPr>
          <p:cNvSpPr txBox="1"/>
          <p:nvPr/>
        </p:nvSpPr>
        <p:spPr>
          <a:xfrm>
            <a:off x="503853" y="1354826"/>
            <a:ext cx="6242180" cy="3769835"/>
          </a:xfrm>
          <a:prstGeom prst="rect">
            <a:avLst/>
          </a:prstGeom>
        </p:spPr>
        <p:txBody>
          <a:bodyPr vert="horz" lIns="91440" tIns="45720" rIns="91440" bIns="45720" rtlCol="0" anchor="ctr">
            <a:normAutofit/>
          </a:bodyPr>
          <a:lstStyle/>
          <a:p>
            <a:pPr marL="285750" indent="-228600">
              <a:lnSpc>
                <a:spcPct val="90000"/>
              </a:lnSpc>
              <a:spcAft>
                <a:spcPts val="600"/>
              </a:spcAft>
              <a:buFont typeface="Arial" panose="020B0604020202020204" pitchFamily="34" charset="0"/>
              <a:buChar char="•"/>
              <a:defRPr/>
            </a:pPr>
            <a:r>
              <a:rPr lang="fr-FR" sz="1900">
                <a:ea typeface="Calibri"/>
                <a:cs typeface="Calibri"/>
              </a:rPr>
              <a:t>Un </a:t>
            </a:r>
            <a:r>
              <a:rPr lang="fr-FR" sz="1900" b="1">
                <a:ea typeface="Calibri"/>
                <a:cs typeface="Calibri"/>
              </a:rPr>
              <a:t>prestataire</a:t>
            </a:r>
            <a:r>
              <a:rPr lang="fr-FR" sz="1900">
                <a:ea typeface="Calibri"/>
                <a:cs typeface="Calibri"/>
              </a:rPr>
              <a:t> qui  supervise la maintenance des salles blanches du CEA-Grenoble.</a:t>
            </a:r>
            <a:endParaRPr kumimoji="0" lang="fr-FR" sz="1900" b="0" i="0" u="none" strike="noStrike" cap="none" spc="0" normalizeH="0" baseline="0" noProof="0">
              <a:ln>
                <a:noFill/>
              </a:ln>
              <a:effectLst/>
              <a:uLnTx/>
              <a:uFillTx/>
            </a:endParaRPr>
          </a:p>
          <a:p>
            <a:pPr marL="285750" indent="-228600">
              <a:lnSpc>
                <a:spcPct val="90000"/>
              </a:lnSpc>
              <a:spcAft>
                <a:spcPts val="600"/>
              </a:spcAft>
              <a:buFont typeface="Arial" panose="020B0604020202020204" pitchFamily="34" charset="0"/>
              <a:buChar char="•"/>
              <a:defRPr/>
            </a:pPr>
            <a:endParaRPr lang="fr-FR" sz="1900"/>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sz="1900" b="0" i="0" u="none" strike="noStrike" cap="none" spc="0" normalizeH="0" baseline="0" noProof="0">
                <a:ln>
                  <a:noFill/>
                </a:ln>
                <a:effectLst/>
                <a:uLnTx/>
                <a:uFillTx/>
              </a:rPr>
              <a:t>Maintient les systèmes opérationnels en toute circonstance.</a:t>
            </a:r>
          </a:p>
          <a:p>
            <a:pPr marL="285750" marR="0" lvl="0" indent="-228600" fontAlgn="auto">
              <a:lnSpc>
                <a:spcPct val="90000"/>
              </a:lnSpc>
              <a:spcBef>
                <a:spcPts val="0"/>
              </a:spcBef>
              <a:spcAft>
                <a:spcPts val="600"/>
              </a:spcAft>
              <a:buClrTx/>
              <a:buSzTx/>
              <a:buFont typeface="Arial" panose="020B0604020202020204" pitchFamily="34" charset="0"/>
              <a:buChar char="•"/>
              <a:tabLst/>
              <a:defRPr/>
            </a:pPr>
            <a:endParaRPr kumimoji="0" lang="fr-FR" sz="1900" b="0" i="0" u="none" strike="noStrike" cap="none" spc="0" normalizeH="0" baseline="0" noProof="0">
              <a:ln>
                <a:noFill/>
              </a:ln>
              <a:effectLst/>
              <a:uLnTx/>
              <a:uFillTx/>
            </a:endParaRPr>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kumimoji="0" lang="fr-FR" sz="1900" b="0" i="0" u="none" strike="noStrike" cap="none" spc="0" normalizeH="0" baseline="0" noProof="0">
                <a:ln>
                  <a:noFill/>
                </a:ln>
                <a:effectLst/>
                <a:uLnTx/>
                <a:uFillTx/>
              </a:rPr>
              <a:t>Assure la traçabilité des interventions sur les systèmes de production, en </a:t>
            </a:r>
            <a:r>
              <a:rPr lang="fr-FR" sz="1900"/>
              <a:t>utilisant un outil de </a:t>
            </a:r>
            <a:r>
              <a:rPr kumimoji="0" lang="fr-FR" sz="1900" b="1" i="0" u="none" strike="noStrike" cap="none" spc="0" normalizeH="0" baseline="0" noProof="0">
                <a:ln>
                  <a:noFill/>
                </a:ln>
                <a:effectLst/>
                <a:uLnTx/>
                <a:uFillTx/>
              </a:rPr>
              <a:t>GMAO.</a:t>
            </a:r>
          </a:p>
          <a:p>
            <a:pPr marL="285750" marR="0" lvl="0" indent="-228600" fontAlgn="auto">
              <a:lnSpc>
                <a:spcPct val="90000"/>
              </a:lnSpc>
              <a:spcBef>
                <a:spcPts val="0"/>
              </a:spcBef>
              <a:spcAft>
                <a:spcPts val="600"/>
              </a:spcAft>
              <a:buClrTx/>
              <a:buSzTx/>
              <a:buFont typeface="Arial" panose="020B0604020202020204" pitchFamily="34" charset="0"/>
              <a:buChar char="•"/>
              <a:tabLst/>
              <a:defRPr/>
            </a:pPr>
            <a:endParaRPr kumimoji="0" lang="fr-FR" sz="1900" b="0" i="0" u="none" strike="noStrike" cap="none" spc="0" normalizeH="0" baseline="0" noProof="0">
              <a:ln>
                <a:noFill/>
              </a:ln>
              <a:effectLst/>
              <a:uLnTx/>
              <a:uFillTx/>
            </a:endParaRPr>
          </a:p>
          <a:p>
            <a:pPr marL="285750" marR="0" lvl="0" indent="-228600" fontAlgn="auto">
              <a:lnSpc>
                <a:spcPct val="90000"/>
              </a:lnSpc>
              <a:spcBef>
                <a:spcPts val="0"/>
              </a:spcBef>
              <a:spcAft>
                <a:spcPts val="600"/>
              </a:spcAft>
              <a:buClrTx/>
              <a:buSzTx/>
              <a:buFont typeface="Arial" panose="020B0604020202020204" pitchFamily="34" charset="0"/>
              <a:buChar char="•"/>
              <a:tabLst/>
              <a:defRPr/>
            </a:pPr>
            <a:r>
              <a:rPr lang="fr-FR" sz="1900"/>
              <a:t>Applique des procédures de maintenance et des procédures spécifiques en cas d’incident.</a:t>
            </a:r>
          </a:p>
        </p:txBody>
      </p:sp>
      <p:pic>
        <p:nvPicPr>
          <p:cNvPr id="3" name="Image 2" descr="Une image contenant intérieur, écran d’ordinateur, Immeuble de bureaux, Ordinateur personnel&#10;&#10;Description générée automatiquement">
            <a:extLst>
              <a:ext uri="{FF2B5EF4-FFF2-40B4-BE49-F238E27FC236}">
                <a16:creationId xmlns:a16="http://schemas.microsoft.com/office/drawing/2014/main" id="{47A2B682-8738-856C-38CC-AFF7CD08D3A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477" r="28523" b="1"/>
          <a:stretch/>
        </p:blipFill>
        <p:spPr>
          <a:xfrm>
            <a:off x="6857797" y="-10886"/>
            <a:ext cx="5334204" cy="6868886"/>
          </a:xfrm>
          <a:prstGeom prst="rect">
            <a:avLst/>
          </a:prstGeom>
          <a:effectLst>
            <a:outerShdw blurRad="127000" dist="50800" dir="10800000" sx="99000" sy="99000" algn="r" rotWithShape="0">
              <a:prstClr val="black">
                <a:alpha val="40000"/>
              </a:prstClr>
            </a:outerShdw>
          </a:effectLst>
        </p:spPr>
      </p:pic>
      <p:sp>
        <p:nvSpPr>
          <p:cNvPr id="8" name="Rectangle à coins arrondis 3">
            <a:extLst>
              <a:ext uri="{FF2B5EF4-FFF2-40B4-BE49-F238E27FC236}">
                <a16:creationId xmlns:a16="http://schemas.microsoft.com/office/drawing/2014/main" id="{B71B3132-914E-0764-4919-E0803CD52CD2}"/>
              </a:ext>
            </a:extLst>
          </p:cNvPr>
          <p:cNvSpPr/>
          <p:nvPr/>
        </p:nvSpPr>
        <p:spPr>
          <a:xfrm>
            <a:off x="1238896" y="5595473"/>
            <a:ext cx="4720662" cy="79171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fr-FR" sz="16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rPr>
              <a:t>Dans la simulation vous intègrerez l’équipe d’ENGIE </a:t>
            </a:r>
            <a:endParaRPr kumimoji="0" lang="en-US" sz="16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264688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B65DFA-4D17-593B-B8B8-A8620C268BFE}"/>
              </a:ext>
            </a:extLst>
          </p:cNvPr>
          <p:cNvSpPr>
            <a:spLocks noGrp="1"/>
          </p:cNvSpPr>
          <p:nvPr>
            <p:ph type="title"/>
          </p:nvPr>
        </p:nvSpPr>
        <p:spPr>
          <a:xfrm>
            <a:off x="301939" y="210795"/>
            <a:ext cx="11787562" cy="704088"/>
          </a:xfrm>
        </p:spPr>
        <p:txBody>
          <a:bodyPr anchor="b">
            <a:normAutofit fontScale="90000"/>
          </a:bodyPr>
          <a:lstStyle/>
          <a:p>
            <a:r>
              <a:rPr lang="fr-FR" sz="5000" dirty="0">
                <a:solidFill>
                  <a:srgbClr val="ED7D31"/>
                </a:solidFill>
                <a:latin typeface="KG Blank Space Solid" panose="02000000000000000000" pitchFamily="2" charset="77"/>
              </a:rPr>
              <a:t>Vos Interlocuteurs – Equipe ENGIE</a:t>
            </a:r>
          </a:p>
        </p:txBody>
      </p:sp>
      <p:pic>
        <p:nvPicPr>
          <p:cNvPr id="7" name="Image 6" descr="Une image contenant Visage humain, personne, habits, sourire&#10;&#10;Description générée automatiquement">
            <a:extLst>
              <a:ext uri="{FF2B5EF4-FFF2-40B4-BE49-F238E27FC236}">
                <a16:creationId xmlns:a16="http://schemas.microsoft.com/office/drawing/2014/main" id="{79ABEC2B-F8A5-05EE-A967-036FB9116F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28867" y="2504711"/>
            <a:ext cx="2121009" cy="2121009"/>
          </a:xfrm>
          <a:prstGeom prst="rect">
            <a:avLst/>
          </a:prstGeom>
          <a:noFill/>
          <a:ln w="88900" cap="sq">
            <a:noFill/>
            <a:miter lim="800000"/>
          </a:ln>
          <a:effectLst/>
          <a:scene3d>
            <a:camera prst="orthographicFront"/>
            <a:lightRig rig="twoPt" dir="t">
              <a:rot lat="0" lon="0" rev="7200000"/>
            </a:lightRig>
          </a:scene3d>
          <a:sp3d>
            <a:bevelT w="0"/>
            <a:contourClr>
              <a:srgbClr val="FFFFFF"/>
            </a:contourClr>
          </a:sp3d>
        </p:spPr>
      </p:pic>
      <p:pic>
        <p:nvPicPr>
          <p:cNvPr id="10" name="Image 9" descr="Une image contenant Visage humain, personne, habits, homme&#10;&#10;Description générée automatiquement">
            <a:extLst>
              <a:ext uri="{FF2B5EF4-FFF2-40B4-BE49-F238E27FC236}">
                <a16:creationId xmlns:a16="http://schemas.microsoft.com/office/drawing/2014/main" id="{A3BFBE52-042F-8EC5-C6C3-F72E20D2A35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41471" y="2504710"/>
            <a:ext cx="2121009" cy="2121009"/>
          </a:xfrm>
          <a:prstGeom prst="rect">
            <a:avLst/>
          </a:prstGeom>
          <a:noFill/>
          <a:ln w="88900" cap="sq">
            <a:noFill/>
            <a:miter lim="800000"/>
          </a:ln>
          <a:effectLst/>
          <a:scene3d>
            <a:camera prst="orthographicFront"/>
            <a:lightRig rig="twoPt" dir="t">
              <a:rot lat="0" lon="0" rev="7200000"/>
            </a:lightRig>
          </a:scene3d>
          <a:sp3d>
            <a:contourClr>
              <a:srgbClr val="FFFFFF"/>
            </a:contourClr>
          </a:sp3d>
        </p:spPr>
      </p:pic>
      <p:pic>
        <p:nvPicPr>
          <p:cNvPr id="11" name="Image 10" descr="Une image contenant personne, Visage humain, habits, intérieur&#10;&#10;Description générée automatiquement">
            <a:extLst>
              <a:ext uri="{FF2B5EF4-FFF2-40B4-BE49-F238E27FC236}">
                <a16:creationId xmlns:a16="http://schemas.microsoft.com/office/drawing/2014/main" id="{16022ED6-EFFC-60B7-4D27-4593486F276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5219" y="1444205"/>
            <a:ext cx="2121009" cy="2121009"/>
          </a:xfrm>
          <a:prstGeom prst="rect">
            <a:avLst/>
          </a:prstGeom>
          <a:noFill/>
          <a:ln w="88900" cap="sq">
            <a:noFill/>
            <a:miter lim="800000"/>
          </a:ln>
          <a:effectLst/>
          <a:scene3d>
            <a:camera prst="orthographicFront"/>
            <a:lightRig rig="twoPt" dir="t">
              <a:rot lat="0" lon="0" rev="7200000"/>
            </a:lightRig>
          </a:scene3d>
          <a:sp3d>
            <a:contourClr>
              <a:srgbClr val="FFFFFF"/>
            </a:contourClr>
          </a:sp3d>
        </p:spPr>
      </p:pic>
      <p:sp>
        <p:nvSpPr>
          <p:cNvPr id="12" name="Espace réservé du contenu 3">
            <a:extLst>
              <a:ext uri="{FF2B5EF4-FFF2-40B4-BE49-F238E27FC236}">
                <a16:creationId xmlns:a16="http://schemas.microsoft.com/office/drawing/2014/main" id="{7B51726C-C79E-F9AF-5EE9-34452CF3C2B5}"/>
              </a:ext>
            </a:extLst>
          </p:cNvPr>
          <p:cNvSpPr txBox="1">
            <a:spLocks/>
          </p:cNvSpPr>
          <p:nvPr/>
        </p:nvSpPr>
        <p:spPr>
          <a:xfrm>
            <a:off x="7421632" y="4721836"/>
            <a:ext cx="3949936" cy="42256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1" i="0" strike="noStrike" kern="1200" cap="none" spc="0" normalizeH="0" baseline="0" noProof="0">
                <a:ln>
                  <a:noFill/>
                </a:ln>
                <a:effectLst/>
                <a:uLnTx/>
                <a:uFillTx/>
                <a:latin typeface="Calibri" panose="020F0502020204030204"/>
                <a:ea typeface="+mn-ea"/>
                <a:cs typeface="+mn-cs"/>
              </a:rPr>
              <a:t>Honoré </a:t>
            </a:r>
            <a:r>
              <a:rPr kumimoji="0" lang="fr-FR" sz="2000" b="0" i="0" strike="noStrike" kern="1200" cap="none" spc="0" normalizeH="0" baseline="0" noProof="0">
                <a:ln>
                  <a:noFill/>
                </a:ln>
                <a:effectLst/>
                <a:uLnTx/>
                <a:uFillTx/>
                <a:latin typeface="Calibri" panose="020F0502020204030204"/>
                <a:ea typeface="+mn-ea"/>
                <a:cs typeface="+mn-cs"/>
              </a:rPr>
              <a:t>&amp; </a:t>
            </a:r>
            <a:r>
              <a:rPr kumimoji="0" lang="fr-FR" sz="2000" b="1" i="0" strike="noStrike" kern="1200" cap="none" spc="0" normalizeH="0" baseline="0" noProof="0">
                <a:ln>
                  <a:noFill/>
                </a:ln>
                <a:effectLst/>
                <a:uLnTx/>
                <a:uFillTx/>
                <a:latin typeface="Calibri" panose="020F0502020204030204"/>
                <a:ea typeface="+mn-ea"/>
                <a:cs typeface="+mn-cs"/>
              </a:rPr>
              <a:t>Marc </a:t>
            </a:r>
            <a:r>
              <a:rPr kumimoji="0" lang="fr-FR" sz="2000" b="0" i="0" strike="noStrike" kern="1200" cap="none" spc="0" normalizeH="0" baseline="0" noProof="0">
                <a:ln>
                  <a:noFill/>
                </a:ln>
                <a:effectLst/>
                <a:uLnTx/>
                <a:uFillTx/>
                <a:latin typeface="Calibri" panose="020F0502020204030204"/>
                <a:ea typeface="+mn-ea"/>
                <a:cs typeface="+mn-cs"/>
              </a:rPr>
              <a:t>- Vos collègues</a:t>
            </a:r>
          </a:p>
        </p:txBody>
      </p:sp>
      <p:sp>
        <p:nvSpPr>
          <p:cNvPr id="13" name="Espace réservé du contenu 3">
            <a:extLst>
              <a:ext uri="{FF2B5EF4-FFF2-40B4-BE49-F238E27FC236}">
                <a16:creationId xmlns:a16="http://schemas.microsoft.com/office/drawing/2014/main" id="{17CCE606-6401-9699-6F3D-CDDF04A2E37C}"/>
              </a:ext>
            </a:extLst>
          </p:cNvPr>
          <p:cNvSpPr txBox="1">
            <a:spLocks/>
          </p:cNvSpPr>
          <p:nvPr/>
        </p:nvSpPr>
        <p:spPr>
          <a:xfrm>
            <a:off x="342078" y="3626872"/>
            <a:ext cx="2887289" cy="355841"/>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1" i="0" strike="noStrike" kern="1200" cap="none" spc="0" normalizeH="0" baseline="0" noProof="0">
                <a:ln>
                  <a:noFill/>
                </a:ln>
                <a:effectLst/>
                <a:uLnTx/>
                <a:uFillTx/>
                <a:latin typeface="Calibri" panose="020F0502020204030204"/>
                <a:ea typeface="+mn-ea"/>
                <a:cs typeface="+mn-cs"/>
              </a:rPr>
              <a:t>Antoine </a:t>
            </a:r>
            <a:r>
              <a:rPr kumimoji="0" lang="fr-FR" sz="2000" b="0" i="0" strike="noStrike" kern="1200" cap="none" spc="0" normalizeH="0" baseline="0" noProof="0">
                <a:ln>
                  <a:noFill/>
                </a:ln>
                <a:effectLst/>
                <a:uLnTx/>
                <a:uFillTx/>
                <a:latin typeface="Calibri" panose="020F0502020204030204"/>
                <a:ea typeface="+mn-ea"/>
                <a:cs typeface="+mn-cs"/>
              </a:rPr>
              <a:t>- Votre Manager</a:t>
            </a:r>
          </a:p>
        </p:txBody>
      </p:sp>
      <p:pic>
        <p:nvPicPr>
          <p:cNvPr id="14" name="Image 13" descr="Une image contenant Visage humain, personne, mur, habits&#10;&#10;Description générée automatiquement">
            <a:extLst>
              <a:ext uri="{FF2B5EF4-FFF2-40B4-BE49-F238E27FC236}">
                <a16:creationId xmlns:a16="http://schemas.microsoft.com/office/drawing/2014/main" id="{35F125DD-5F21-A4A1-247A-B03231AE051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723023" y="1444205"/>
            <a:ext cx="2121009" cy="2121009"/>
          </a:xfrm>
          <a:prstGeom prst="rect">
            <a:avLst/>
          </a:prstGeom>
          <a:noFill/>
          <a:ln w="88900" cap="sq">
            <a:noFill/>
            <a:miter lim="800000"/>
          </a:ln>
          <a:effectLst/>
          <a:scene3d>
            <a:camera prst="orthographicFront"/>
            <a:lightRig rig="twoPt" dir="t">
              <a:rot lat="0" lon="0" rev="7200000"/>
            </a:lightRig>
          </a:scene3d>
          <a:sp3d>
            <a:contourClr>
              <a:srgbClr val="FFFFFF"/>
            </a:contourClr>
          </a:sp3d>
        </p:spPr>
      </p:pic>
      <p:sp>
        <p:nvSpPr>
          <p:cNvPr id="15" name="Espace réservé du contenu 3">
            <a:extLst>
              <a:ext uri="{FF2B5EF4-FFF2-40B4-BE49-F238E27FC236}">
                <a16:creationId xmlns:a16="http://schemas.microsoft.com/office/drawing/2014/main" id="{55052E57-BAA0-4F37-73A7-03B5C48192A5}"/>
              </a:ext>
            </a:extLst>
          </p:cNvPr>
          <p:cNvSpPr txBox="1">
            <a:spLocks/>
          </p:cNvSpPr>
          <p:nvPr/>
        </p:nvSpPr>
        <p:spPr>
          <a:xfrm>
            <a:off x="3329485" y="3625259"/>
            <a:ext cx="2887289" cy="355841"/>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1" i="0" strike="noStrike" kern="1200" cap="none" spc="0" normalizeH="0" baseline="0" noProof="0">
                <a:ln>
                  <a:noFill/>
                </a:ln>
                <a:effectLst/>
                <a:uLnTx/>
                <a:uFillTx/>
                <a:latin typeface="Calibri" panose="020F0502020204030204"/>
                <a:ea typeface="+mn-ea"/>
                <a:cs typeface="+mn-cs"/>
              </a:rPr>
              <a:t>Léa </a:t>
            </a:r>
            <a:r>
              <a:rPr kumimoji="0" lang="fr-FR" sz="2000" b="0" i="0" strike="noStrike" kern="1200" cap="none" spc="0" normalizeH="0" baseline="0" noProof="0">
                <a:ln>
                  <a:noFill/>
                </a:ln>
                <a:effectLst/>
                <a:uLnTx/>
                <a:uFillTx/>
                <a:latin typeface="Calibri" panose="020F0502020204030204"/>
                <a:ea typeface="+mn-ea"/>
                <a:cs typeface="+mn-cs"/>
              </a:rPr>
              <a:t>- Votre binôme</a:t>
            </a:r>
          </a:p>
        </p:txBody>
      </p:sp>
      <p:pic>
        <p:nvPicPr>
          <p:cNvPr id="16" name="Image 15" descr="Une image contenant personne, Visage humain, Front, Menton&#10;&#10;Description générée automatiquement">
            <a:extLst>
              <a:ext uri="{FF2B5EF4-FFF2-40B4-BE49-F238E27FC236}">
                <a16:creationId xmlns:a16="http://schemas.microsoft.com/office/drawing/2014/main" id="{5E778B0D-6BA1-DFBC-9140-871DEABF07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70878" y="4068786"/>
            <a:ext cx="2116973" cy="2114016"/>
          </a:xfrm>
          <a:prstGeom prst="rect">
            <a:avLst/>
          </a:prstGeom>
          <a:noFill/>
          <a:ln w="88900" cap="sq">
            <a:noFill/>
            <a:miter lim="800000"/>
          </a:ln>
          <a:effectLst/>
          <a:scene3d>
            <a:camera prst="orthographicFront"/>
            <a:lightRig rig="twoPt" dir="t">
              <a:rot lat="0" lon="0" rev="7200000"/>
            </a:lightRig>
          </a:scene3d>
          <a:sp3d>
            <a:contourClr>
              <a:srgbClr val="FFFFFF"/>
            </a:contourClr>
          </a:sp3d>
        </p:spPr>
      </p:pic>
      <p:sp>
        <p:nvSpPr>
          <p:cNvPr id="17" name="Espace réservé du contenu 3">
            <a:extLst>
              <a:ext uri="{FF2B5EF4-FFF2-40B4-BE49-F238E27FC236}">
                <a16:creationId xmlns:a16="http://schemas.microsoft.com/office/drawing/2014/main" id="{D90283A0-97A4-852B-5037-7F3ED79553B4}"/>
              </a:ext>
            </a:extLst>
          </p:cNvPr>
          <p:cNvSpPr txBox="1">
            <a:spLocks/>
          </p:cNvSpPr>
          <p:nvPr/>
        </p:nvSpPr>
        <p:spPr>
          <a:xfrm>
            <a:off x="1492980" y="6206672"/>
            <a:ext cx="3673009" cy="35584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800" b="1" i="0" strike="noStrike" kern="1200" cap="none" spc="0" normalizeH="0" baseline="0" noProof="0">
                <a:ln>
                  <a:noFill/>
                </a:ln>
                <a:effectLst/>
                <a:uLnTx/>
                <a:uFillTx/>
                <a:latin typeface="Calibri" panose="020F0502020204030204"/>
                <a:ea typeface="+mn-ea"/>
                <a:cs typeface="+mn-cs"/>
              </a:rPr>
              <a:t>Olivier </a:t>
            </a:r>
            <a:r>
              <a:rPr kumimoji="0" lang="fr-FR" sz="1800" b="0" i="0" strike="noStrike" kern="1200" cap="none" spc="0" normalizeH="0" baseline="0" noProof="0">
                <a:ln>
                  <a:noFill/>
                </a:ln>
                <a:effectLst/>
                <a:uLnTx/>
                <a:uFillTx/>
                <a:latin typeface="Calibri" panose="020F0502020204030204"/>
                <a:ea typeface="+mn-ea"/>
                <a:cs typeface="+mn-cs"/>
              </a:rPr>
              <a:t>– Votre Manager d’astreinte</a:t>
            </a:r>
          </a:p>
        </p:txBody>
      </p:sp>
      <p:sp>
        <p:nvSpPr>
          <p:cNvPr id="19" name="Espace réservé du numéro de diapositive 3">
            <a:extLst>
              <a:ext uri="{FF2B5EF4-FFF2-40B4-BE49-F238E27FC236}">
                <a16:creationId xmlns:a16="http://schemas.microsoft.com/office/drawing/2014/main" id="{F7F94F56-F1F8-BDAE-C288-E13ABC2EEB29}"/>
              </a:ext>
            </a:extLst>
          </p:cNvPr>
          <p:cNvSpPr>
            <a:spLocks noGrp="1"/>
          </p:cNvSpPr>
          <p:nvPr>
            <p:ph type="sldNum" sz="quarter" idx="12"/>
          </p:nvPr>
        </p:nvSpPr>
        <p:spPr>
          <a:xfrm>
            <a:off x="8610600" y="6356350"/>
            <a:ext cx="2743200" cy="365125"/>
          </a:xfrm>
        </p:spPr>
        <p:txBody>
          <a:bodyPr/>
          <a:lstStyle/>
          <a:p>
            <a:fld id="{5033D1C2-823B-4BB8-A694-E9452FC947B3}" type="slidenum">
              <a:rPr lang="fr-FR" smtClean="0"/>
              <a:t>31</a:t>
            </a:fld>
            <a:endParaRPr lang="fr-FR"/>
          </a:p>
        </p:txBody>
      </p:sp>
      <p:sp>
        <p:nvSpPr>
          <p:cNvPr id="20" name="Rectangle : coins arrondis 19">
            <a:extLst>
              <a:ext uri="{FF2B5EF4-FFF2-40B4-BE49-F238E27FC236}">
                <a16:creationId xmlns:a16="http://schemas.microsoft.com/office/drawing/2014/main" id="{DE186E78-9758-1799-C439-48EBA01DA67C}"/>
              </a:ext>
            </a:extLst>
          </p:cNvPr>
          <p:cNvSpPr/>
          <p:nvPr/>
        </p:nvSpPr>
        <p:spPr>
          <a:xfrm>
            <a:off x="6797869" y="2131672"/>
            <a:ext cx="5156080" cy="3062849"/>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
        <p:nvSpPr>
          <p:cNvPr id="21" name="Rectangle : coins arrondis 20">
            <a:extLst>
              <a:ext uri="{FF2B5EF4-FFF2-40B4-BE49-F238E27FC236}">
                <a16:creationId xmlns:a16="http://schemas.microsoft.com/office/drawing/2014/main" id="{53361140-15CC-55E2-95B8-21F363A9D8C3}"/>
              </a:ext>
            </a:extLst>
          </p:cNvPr>
          <p:cNvSpPr/>
          <p:nvPr/>
        </p:nvSpPr>
        <p:spPr>
          <a:xfrm>
            <a:off x="247702" y="998374"/>
            <a:ext cx="5987925" cy="5648829"/>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11008364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B65DFA-4D17-593B-B8B8-A8620C268BFE}"/>
              </a:ext>
            </a:extLst>
          </p:cNvPr>
          <p:cNvSpPr>
            <a:spLocks noGrp="1"/>
          </p:cNvSpPr>
          <p:nvPr>
            <p:ph type="title"/>
          </p:nvPr>
        </p:nvSpPr>
        <p:spPr>
          <a:xfrm>
            <a:off x="301939" y="210795"/>
            <a:ext cx="10881540" cy="704088"/>
          </a:xfrm>
        </p:spPr>
        <p:txBody>
          <a:bodyPr anchor="b">
            <a:normAutofit fontScale="90000"/>
          </a:bodyPr>
          <a:lstStyle/>
          <a:p>
            <a:r>
              <a:rPr lang="fr-FR" sz="5000">
                <a:solidFill>
                  <a:srgbClr val="ED7D31"/>
                </a:solidFill>
                <a:latin typeface="KG Blank Space Solid" panose="02000000000000000000" pitchFamily="2" charset="77"/>
              </a:rPr>
              <a:t>Vos Interlocuteurs – CEA</a:t>
            </a:r>
          </a:p>
        </p:txBody>
      </p:sp>
      <p:sp>
        <p:nvSpPr>
          <p:cNvPr id="19" name="Espace réservé du numéro de diapositive 3">
            <a:extLst>
              <a:ext uri="{FF2B5EF4-FFF2-40B4-BE49-F238E27FC236}">
                <a16:creationId xmlns:a16="http://schemas.microsoft.com/office/drawing/2014/main" id="{F7F94F56-F1F8-BDAE-C288-E13ABC2EEB29}"/>
              </a:ext>
            </a:extLst>
          </p:cNvPr>
          <p:cNvSpPr>
            <a:spLocks noGrp="1"/>
          </p:cNvSpPr>
          <p:nvPr>
            <p:ph type="sldNum" sz="quarter" idx="12"/>
          </p:nvPr>
        </p:nvSpPr>
        <p:spPr>
          <a:xfrm>
            <a:off x="8610600" y="6356350"/>
            <a:ext cx="2743200" cy="365125"/>
          </a:xfrm>
        </p:spPr>
        <p:txBody>
          <a:bodyPr/>
          <a:lstStyle/>
          <a:p>
            <a:fld id="{5033D1C2-823B-4BB8-A694-E9452FC947B3}" type="slidenum">
              <a:rPr lang="fr-FR" smtClean="0"/>
              <a:t>32</a:t>
            </a:fld>
            <a:endParaRPr lang="fr-FR"/>
          </a:p>
        </p:txBody>
      </p:sp>
      <p:sp>
        <p:nvSpPr>
          <p:cNvPr id="20" name="Rectangle : coins arrondis 19">
            <a:extLst>
              <a:ext uri="{FF2B5EF4-FFF2-40B4-BE49-F238E27FC236}">
                <a16:creationId xmlns:a16="http://schemas.microsoft.com/office/drawing/2014/main" id="{DE186E78-9758-1799-C439-48EBA01DA67C}"/>
              </a:ext>
            </a:extLst>
          </p:cNvPr>
          <p:cNvSpPr/>
          <p:nvPr/>
        </p:nvSpPr>
        <p:spPr>
          <a:xfrm>
            <a:off x="2488346" y="2052705"/>
            <a:ext cx="7215308" cy="3165822"/>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Espace réservé du contenu 3">
            <a:extLst>
              <a:ext uri="{FF2B5EF4-FFF2-40B4-BE49-F238E27FC236}">
                <a16:creationId xmlns:a16="http://schemas.microsoft.com/office/drawing/2014/main" id="{7B5C7BBD-6CFF-8B75-46B0-EC28F3A540EC}"/>
              </a:ext>
            </a:extLst>
          </p:cNvPr>
          <p:cNvSpPr txBox="1">
            <a:spLocks/>
          </p:cNvSpPr>
          <p:nvPr/>
        </p:nvSpPr>
        <p:spPr>
          <a:xfrm>
            <a:off x="6005378" y="4562269"/>
            <a:ext cx="3527364" cy="35584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800" b="1" i="0" strike="noStrike" kern="1200" cap="none" spc="0" normalizeH="0" baseline="0" noProof="0" dirty="0">
                <a:ln>
                  <a:noFill/>
                </a:ln>
                <a:effectLst/>
                <a:uLnTx/>
                <a:uFillTx/>
                <a:latin typeface="Calibri" panose="020F0502020204030204"/>
                <a:ea typeface="+mn-ea"/>
                <a:cs typeface="+mn-cs"/>
              </a:rPr>
              <a:t>Fanny </a:t>
            </a:r>
            <a:r>
              <a:rPr kumimoji="0" lang="fr-FR" sz="1800" b="0" i="0" strike="noStrike" kern="1200" cap="none" spc="0" normalizeH="0" baseline="0" noProof="0" dirty="0">
                <a:ln>
                  <a:noFill/>
                </a:ln>
                <a:effectLst/>
                <a:uLnTx/>
                <a:uFillTx/>
                <a:latin typeface="Calibri" panose="020F0502020204030204"/>
                <a:ea typeface="+mn-ea"/>
                <a:cs typeface="+mn-cs"/>
              </a:rPr>
              <a:t>– Responsable d’exploitation</a:t>
            </a:r>
          </a:p>
        </p:txBody>
      </p:sp>
      <p:sp>
        <p:nvSpPr>
          <p:cNvPr id="3" name="Espace réservé du contenu 3">
            <a:extLst>
              <a:ext uri="{FF2B5EF4-FFF2-40B4-BE49-F238E27FC236}">
                <a16:creationId xmlns:a16="http://schemas.microsoft.com/office/drawing/2014/main" id="{83BC90F4-094C-C5ED-23F5-8E37691E81D8}"/>
              </a:ext>
            </a:extLst>
          </p:cNvPr>
          <p:cNvSpPr txBox="1">
            <a:spLocks/>
          </p:cNvSpPr>
          <p:nvPr/>
        </p:nvSpPr>
        <p:spPr>
          <a:xfrm>
            <a:off x="2603844" y="4625645"/>
            <a:ext cx="2887289" cy="35584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defRPr/>
            </a:pPr>
            <a:r>
              <a:rPr kumimoji="0" lang="fr-FR" sz="1800" b="1" i="0" strike="noStrike" kern="1200" cap="none" spc="0" normalizeH="0" baseline="0" noProof="0">
                <a:ln>
                  <a:noFill/>
                </a:ln>
                <a:effectLst/>
                <a:uLnTx/>
                <a:uFillTx/>
                <a:latin typeface="Calibri" panose="020F0502020204030204"/>
                <a:ea typeface="+mn-ea"/>
                <a:cs typeface="+mn-cs"/>
              </a:rPr>
              <a:t>Patrick</a:t>
            </a:r>
            <a:r>
              <a:rPr lang="fr-FR" sz="1800" b="1">
                <a:latin typeface="Calibri" panose="020F0502020204030204"/>
              </a:rPr>
              <a:t> </a:t>
            </a:r>
            <a:r>
              <a:rPr kumimoji="0" lang="fr-FR" sz="1800" b="1" i="0" strike="noStrike" kern="1200" cap="none" spc="0" normalizeH="0" baseline="0" noProof="0">
                <a:ln>
                  <a:noFill/>
                </a:ln>
                <a:effectLst/>
                <a:uLnTx/>
                <a:uFillTx/>
                <a:latin typeface="Calibri" panose="020F0502020204030204"/>
                <a:ea typeface="+mn-ea"/>
                <a:cs typeface="+mn-cs"/>
              </a:rPr>
              <a:t> </a:t>
            </a:r>
            <a:r>
              <a:rPr kumimoji="0" lang="fr-FR" sz="1800" b="0" i="0" strike="noStrike" kern="1200" cap="none" spc="0" normalizeH="0" baseline="0" noProof="0">
                <a:ln>
                  <a:noFill/>
                </a:ln>
                <a:effectLst/>
                <a:uLnTx/>
                <a:uFillTx/>
                <a:latin typeface="Calibri" panose="020F0502020204030204"/>
                <a:ea typeface="+mn-ea"/>
                <a:cs typeface="+mn-cs"/>
              </a:rPr>
              <a:t>– Pompier</a:t>
            </a:r>
          </a:p>
        </p:txBody>
      </p:sp>
      <p:pic>
        <p:nvPicPr>
          <p:cNvPr id="4" name="Image 3" descr="Une image contenant personne, habits, Visage humain, intérieur&#10;&#10;Description générée automatiquement">
            <a:extLst>
              <a:ext uri="{FF2B5EF4-FFF2-40B4-BE49-F238E27FC236}">
                <a16:creationId xmlns:a16="http://schemas.microsoft.com/office/drawing/2014/main" id="{5EA82AA4-2A36-13C3-6D88-BABF843184D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01084" y="2364314"/>
            <a:ext cx="2121009" cy="2121009"/>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contourClr>
              <a:srgbClr val="FFFFFF"/>
            </a:contourClr>
          </a:sp3d>
        </p:spPr>
      </p:pic>
      <p:pic>
        <p:nvPicPr>
          <p:cNvPr id="5" name="Image 4" descr="Une image contenant personne, Visage humain, habits, intérieur&#10;&#10;Description générée automatiquement">
            <a:extLst>
              <a:ext uri="{FF2B5EF4-FFF2-40B4-BE49-F238E27FC236}">
                <a16:creationId xmlns:a16="http://schemas.microsoft.com/office/drawing/2014/main" id="{B361FCEE-EC39-105E-8440-682A632E69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011479" y="2364314"/>
            <a:ext cx="2121009" cy="2121009"/>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contourClr>
              <a:srgbClr val="FFFFFF"/>
            </a:contourClr>
          </a:sp3d>
        </p:spPr>
      </p:pic>
    </p:spTree>
    <p:extLst>
      <p:ext uri="{BB962C8B-B14F-4D97-AF65-F5344CB8AC3E}">
        <p14:creationId xmlns:p14="http://schemas.microsoft.com/office/powerpoint/2010/main" val="23835308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a16="http://schemas.microsoft.com/office/drawing/2014/main" id="{F92CD696-932C-61D5-981C-9CB4BE3E2F55}"/>
              </a:ext>
            </a:extLst>
          </p:cNvPr>
          <p:cNvSpPr/>
          <p:nvPr/>
        </p:nvSpPr>
        <p:spPr>
          <a:xfrm>
            <a:off x="176733" y="3025727"/>
            <a:ext cx="11874717" cy="2095662"/>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
        <p:nvSpPr>
          <p:cNvPr id="30" name="Google Shape;570;p18">
            <a:extLst>
              <a:ext uri="{FF2B5EF4-FFF2-40B4-BE49-F238E27FC236}">
                <a16:creationId xmlns:a16="http://schemas.microsoft.com/office/drawing/2014/main" id="{30B7BBDE-2230-CC5A-AB53-7FD673BA3BB3}"/>
              </a:ext>
            </a:extLst>
          </p:cNvPr>
          <p:cNvSpPr/>
          <p:nvPr/>
        </p:nvSpPr>
        <p:spPr>
          <a:xfrm>
            <a:off x="3590643" y="3121002"/>
            <a:ext cx="8354562" cy="1903715"/>
          </a:xfrm>
          <a:prstGeom prst="roundRect">
            <a:avLst>
              <a:gd name="adj" fmla="val 16667"/>
            </a:avLst>
          </a:prstGeom>
          <a:solidFill>
            <a:srgbClr val="2B499B"/>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lang="fr" sz="2400" b="1">
                <a:solidFill>
                  <a:srgbClr val="FFFFFF"/>
                </a:solidFill>
                <a:latin typeface="Montserrat"/>
                <a:ea typeface="Montserrat"/>
                <a:cs typeface="Montserrat"/>
                <a:sym typeface="Montserrat"/>
              </a:rPr>
              <a:t>La simulation immersive</a:t>
            </a:r>
            <a:endParaRPr kumimoji="0" sz="1600"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sp>
        <p:nvSpPr>
          <p:cNvPr id="2" name="Titre 1"/>
          <p:cNvSpPr>
            <a:spLocks noGrp="1"/>
          </p:cNvSpPr>
          <p:nvPr>
            <p:ph type="title"/>
          </p:nvPr>
        </p:nvSpPr>
        <p:spPr>
          <a:xfrm>
            <a:off x="540657" y="592209"/>
            <a:ext cx="11101600" cy="498213"/>
          </a:xfrm>
        </p:spPr>
        <p:txBody>
          <a:bodyPr/>
          <a:lstStyle/>
          <a:p>
            <a:r>
              <a:rPr lang="fr-FR"/>
              <a:t>Déroulé</a:t>
            </a:r>
            <a:r>
              <a:rPr lang="fr-FR">
                <a:solidFill>
                  <a:schemeClr val="tx1"/>
                </a:solidFill>
              </a:rPr>
              <a:t> </a:t>
            </a:r>
            <a:r>
              <a:rPr lang="fr-FR"/>
              <a:t>de la session immersive</a:t>
            </a:r>
          </a:p>
        </p:txBody>
      </p:sp>
      <p:sp>
        <p:nvSpPr>
          <p:cNvPr id="5" name="Google Shape;570;p18">
            <a:extLst>
              <a:ext uri="{FF2B5EF4-FFF2-40B4-BE49-F238E27FC236}">
                <a16:creationId xmlns:a16="http://schemas.microsoft.com/office/drawing/2014/main" id="{6102603B-F81B-BE26-EE12-954A0E681CEA}"/>
              </a:ext>
            </a:extLst>
          </p:cNvPr>
          <p:cNvSpPr/>
          <p:nvPr/>
        </p:nvSpPr>
        <p:spPr>
          <a:xfrm>
            <a:off x="276739" y="3121001"/>
            <a:ext cx="3224058" cy="1903715"/>
          </a:xfrm>
          <a:prstGeom prst="roundRect">
            <a:avLst>
              <a:gd name="adj" fmla="val 16667"/>
            </a:avLst>
          </a:prstGeom>
          <a:solidFill>
            <a:srgbClr val="00B0F0"/>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lang="fr-FR" sz="1850" b="1" dirty="0">
                <a:solidFill>
                  <a:srgbClr val="FFFFFF"/>
                </a:solidFill>
                <a:latin typeface="Montserrat"/>
                <a:ea typeface="Montserrat"/>
                <a:cs typeface="Montserrat"/>
                <a:sym typeface="Montserrat"/>
              </a:rPr>
              <a:t>Un tutoriel  « découverte</a:t>
            </a:r>
            <a:r>
              <a:rPr kumimoji="0" lang="fr-FR" sz="1850" b="1" i="0" u="none" strike="noStrike" kern="1200" cap="none" spc="0" normalizeH="0" baseline="0" noProof="0" dirty="0">
                <a:ln>
                  <a:noFill/>
                </a:ln>
                <a:solidFill>
                  <a:srgbClr val="FFFFFF"/>
                </a:solidFill>
                <a:effectLst/>
                <a:uLnTx/>
                <a:uFillTx/>
                <a:latin typeface="Montserrat"/>
                <a:ea typeface="Montserrat"/>
                <a:cs typeface="Montserrat"/>
                <a:sym typeface="Montserrat"/>
              </a:rPr>
              <a:t> de l’environnement de la salle de </a:t>
            </a:r>
            <a:r>
              <a:rPr kumimoji="0" lang="fr-FR" sz="1850" b="1" i="0" u="none" strike="noStrike" kern="1200" cap="none" spc="0" normalizeH="0" baseline="0" noProof="0" dirty="0" err="1">
                <a:ln>
                  <a:noFill/>
                </a:ln>
                <a:solidFill>
                  <a:srgbClr val="FFFFFF"/>
                </a:solidFill>
                <a:effectLst/>
                <a:uLnTx/>
                <a:uFillTx/>
                <a:latin typeface="Montserrat"/>
                <a:ea typeface="Montserrat"/>
                <a:cs typeface="Montserrat"/>
                <a:sym typeface="Montserrat"/>
              </a:rPr>
              <a:t>cont</a:t>
            </a:r>
            <a:r>
              <a:rPr lang="fr-FR" sz="1850" b="1" dirty="0">
                <a:solidFill>
                  <a:srgbClr val="FFFFFF"/>
                </a:solidFill>
                <a:latin typeface="Montserrat"/>
                <a:ea typeface="Montserrat"/>
                <a:cs typeface="Montserrat"/>
                <a:sym typeface="Montserrat"/>
              </a:rPr>
              <a:t>rôle »</a:t>
            </a:r>
            <a:endParaRPr kumimoji="0" lang="fr-FR" sz="1850" b="1" i="0" u="none" strike="noStrike" kern="1200" cap="none" spc="0" normalizeH="0" baseline="0" noProof="0" dirty="0">
              <a:ln>
                <a:noFill/>
              </a:ln>
              <a:solidFill>
                <a:srgbClr val="FFFFFF"/>
              </a:solidFill>
              <a:effectLst/>
              <a:uLnTx/>
              <a:uFillTx/>
              <a:latin typeface="Montserrat"/>
              <a:ea typeface="Montserrat"/>
              <a:cs typeface="Montserrat"/>
              <a:sym typeface="Montserrat"/>
            </a:endParaRPr>
          </a:p>
        </p:txBody>
      </p:sp>
      <p:sp>
        <p:nvSpPr>
          <p:cNvPr id="17" name="Titre 1">
            <a:extLst>
              <a:ext uri="{FF2B5EF4-FFF2-40B4-BE49-F238E27FC236}">
                <a16:creationId xmlns:a16="http://schemas.microsoft.com/office/drawing/2014/main" id="{4B9F87F1-B830-78AC-AAD0-B6BE118A85CD}"/>
              </a:ext>
            </a:extLst>
          </p:cNvPr>
          <p:cNvSpPr txBox="1">
            <a:spLocks/>
          </p:cNvSpPr>
          <p:nvPr/>
        </p:nvSpPr>
        <p:spPr>
          <a:xfrm>
            <a:off x="1218712" y="2444306"/>
            <a:ext cx="1340112" cy="484748"/>
          </a:xfrm>
          <a:prstGeom prst="rect">
            <a:avLst/>
          </a:prstGeom>
        </p:spPr>
        <p:txBody>
          <a:bodyPr vert="horz" wrap="square" lIns="0" tIns="0" rIns="0" bIns="0" rtlCol="0" anchor="ctr"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pPr algn="ctr"/>
            <a:r>
              <a:rPr lang="fr-FR" dirty="0"/>
              <a:t>1 </a:t>
            </a:r>
            <a:r>
              <a:rPr lang="fr-FR" sz="1400" dirty="0"/>
              <a:t>(~8min)</a:t>
            </a:r>
            <a:endParaRPr lang="fr-FR" dirty="0"/>
          </a:p>
        </p:txBody>
      </p:sp>
      <p:sp>
        <p:nvSpPr>
          <p:cNvPr id="18" name="Titre 1">
            <a:extLst>
              <a:ext uri="{FF2B5EF4-FFF2-40B4-BE49-F238E27FC236}">
                <a16:creationId xmlns:a16="http://schemas.microsoft.com/office/drawing/2014/main" id="{611D03C8-88F9-ABD9-E282-4E9E43ABE3D2}"/>
              </a:ext>
            </a:extLst>
          </p:cNvPr>
          <p:cNvSpPr txBox="1">
            <a:spLocks/>
          </p:cNvSpPr>
          <p:nvPr/>
        </p:nvSpPr>
        <p:spPr>
          <a:xfrm>
            <a:off x="7097868" y="2444306"/>
            <a:ext cx="1340112" cy="484748"/>
          </a:xfrm>
          <a:prstGeom prst="rect">
            <a:avLst/>
          </a:prstGeom>
        </p:spPr>
        <p:txBody>
          <a:bodyPr vert="horz" wrap="square" lIns="0" tIns="0" rIns="0" bIns="0" rtlCol="0" anchor="ctr"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pPr algn="ctr"/>
            <a:r>
              <a:rPr lang="fr-FR" dirty="0"/>
              <a:t>2 </a:t>
            </a:r>
            <a:r>
              <a:rPr lang="fr-FR" sz="1400" dirty="0"/>
              <a:t>(~25min)</a:t>
            </a:r>
            <a:endParaRPr lang="fr-FR" dirty="0"/>
          </a:p>
        </p:txBody>
      </p:sp>
      <p:sp>
        <p:nvSpPr>
          <p:cNvPr id="6" name="Espace réservé du numéro de diapositive 5">
            <a:extLst>
              <a:ext uri="{FF2B5EF4-FFF2-40B4-BE49-F238E27FC236}">
                <a16:creationId xmlns:a16="http://schemas.microsoft.com/office/drawing/2014/main" id="{615AC152-8979-9642-E95F-984393D8753F}"/>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33</a:t>
            </a:fld>
            <a:endParaRPr lang="fr-FR"/>
          </a:p>
        </p:txBody>
      </p:sp>
    </p:spTree>
    <p:extLst>
      <p:ext uri="{BB962C8B-B14F-4D97-AF65-F5344CB8AC3E}">
        <p14:creationId xmlns:p14="http://schemas.microsoft.com/office/powerpoint/2010/main" val="11693702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410ED-23AC-3C98-3F30-42CE918437C7}"/>
            </a:ext>
          </a:extLst>
        </p:cNvPr>
        <p:cNvGrpSpPr/>
        <p:nvPr/>
      </p:nvGrpSpPr>
      <p:grpSpPr>
        <a:xfrm>
          <a:off x="0" y="0"/>
          <a:ext cx="0" cy="0"/>
          <a:chOff x="0" y="0"/>
          <a:chExt cx="0" cy="0"/>
        </a:xfrm>
      </p:grpSpPr>
      <p:sp>
        <p:nvSpPr>
          <p:cNvPr id="8" name="Titre 1">
            <a:extLst>
              <a:ext uri="{FF2B5EF4-FFF2-40B4-BE49-F238E27FC236}">
                <a16:creationId xmlns:a16="http://schemas.microsoft.com/office/drawing/2014/main" id="{1A405E7E-3D72-7394-8211-DA3E045C896D}"/>
              </a:ext>
            </a:extLst>
          </p:cNvPr>
          <p:cNvSpPr>
            <a:spLocks noGrp="1"/>
          </p:cNvSpPr>
          <p:nvPr>
            <p:ph type="title" idx="4294967295"/>
          </p:nvPr>
        </p:nvSpPr>
        <p:spPr>
          <a:xfrm>
            <a:off x="468086" y="592209"/>
            <a:ext cx="11101600" cy="498213"/>
          </a:xfrm>
        </p:spPr>
        <p:txBody>
          <a:bodyPr>
            <a:normAutofit fontScale="90000"/>
          </a:bodyPr>
          <a:lstStyle/>
          <a:p>
            <a:r>
              <a:rPr lang="fr-FR" dirty="0">
                <a:latin typeface="KG Blank Space Solid"/>
              </a:rPr>
              <a:t>Consignes</a:t>
            </a:r>
          </a:p>
        </p:txBody>
      </p:sp>
      <p:graphicFrame>
        <p:nvGraphicFramePr>
          <p:cNvPr id="2" name="Espace réservé du contenu 3">
            <a:extLst>
              <a:ext uri="{FF2B5EF4-FFF2-40B4-BE49-F238E27FC236}">
                <a16:creationId xmlns:a16="http://schemas.microsoft.com/office/drawing/2014/main" id="{C816E9D5-391F-92C3-42C3-EBD12E45CF11}"/>
              </a:ext>
            </a:extLst>
          </p:cNvPr>
          <p:cNvGraphicFramePr>
            <a:graphicFrameLocks/>
          </p:cNvGraphicFramePr>
          <p:nvPr>
            <p:extLst>
              <p:ext uri="{D42A27DB-BD31-4B8C-83A1-F6EECF244321}">
                <p14:modId xmlns:p14="http://schemas.microsoft.com/office/powerpoint/2010/main" val="4015178886"/>
              </p:ext>
            </p:extLst>
          </p:nvPr>
        </p:nvGraphicFramePr>
        <p:xfrm>
          <a:off x="0" y="1181180"/>
          <a:ext cx="12001994" cy="51598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19104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Google Shape;570;p18">
            <a:extLst>
              <a:ext uri="{FF2B5EF4-FFF2-40B4-BE49-F238E27FC236}">
                <a16:creationId xmlns:a16="http://schemas.microsoft.com/office/drawing/2014/main" id="{7965DCA2-239A-9DE9-26EA-356D3FE1C778}"/>
              </a:ext>
            </a:extLst>
          </p:cNvPr>
          <p:cNvSpPr/>
          <p:nvPr/>
        </p:nvSpPr>
        <p:spPr>
          <a:xfrm>
            <a:off x="2180758" y="2777132"/>
            <a:ext cx="7821398" cy="1303736"/>
          </a:xfrm>
          <a:prstGeom prst="roundRect">
            <a:avLst>
              <a:gd name="adj" fmla="val 16667"/>
            </a:avLst>
          </a:prstGeom>
          <a:solidFill>
            <a:srgbClr val="2B499B"/>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FR" sz="3200" b="1" i="0" u="none" strike="noStrike" kern="1200" cap="none" spc="0" normalizeH="0" baseline="0" noProof="0" dirty="0">
                <a:ln>
                  <a:noFill/>
                </a:ln>
                <a:solidFill>
                  <a:srgbClr val="FFFFFF"/>
                </a:solidFill>
                <a:effectLst/>
                <a:uLnTx/>
                <a:uFillTx/>
                <a:latin typeface="Calibri" panose="020F0502020204030204" pitchFamily="34" charset="0"/>
                <a:ea typeface="Montserrat"/>
                <a:cs typeface="Calibri" panose="020F0502020204030204" pitchFamily="34" charset="0"/>
                <a:sym typeface="Montserrat"/>
              </a:rPr>
              <a:t>Jouer au scénario d’introduction</a:t>
            </a:r>
          </a:p>
        </p:txBody>
      </p:sp>
      <p:sp>
        <p:nvSpPr>
          <p:cNvPr id="2" name="Titre 1"/>
          <p:cNvSpPr>
            <a:spLocks noGrp="1"/>
          </p:cNvSpPr>
          <p:nvPr>
            <p:ph type="title"/>
          </p:nvPr>
        </p:nvSpPr>
        <p:spPr>
          <a:xfrm>
            <a:off x="540657" y="592209"/>
            <a:ext cx="11101600" cy="498213"/>
          </a:xfrm>
        </p:spPr>
        <p:txBody>
          <a:bodyPr/>
          <a:lstStyle/>
          <a:p>
            <a:r>
              <a:rPr lang="fr-FR"/>
              <a:t>C’est parti ! </a:t>
            </a:r>
          </a:p>
        </p:txBody>
      </p:sp>
      <p:sp>
        <p:nvSpPr>
          <p:cNvPr id="19" name="Titre 1">
            <a:extLst>
              <a:ext uri="{FF2B5EF4-FFF2-40B4-BE49-F238E27FC236}">
                <a16:creationId xmlns:a16="http://schemas.microsoft.com/office/drawing/2014/main" id="{F7932847-084D-5A75-46F9-C7ACFE9CDD6D}"/>
              </a:ext>
            </a:extLst>
          </p:cNvPr>
          <p:cNvSpPr txBox="1">
            <a:spLocks/>
          </p:cNvSpPr>
          <p:nvPr/>
        </p:nvSpPr>
        <p:spPr>
          <a:xfrm>
            <a:off x="1360668" y="1141900"/>
            <a:ext cx="11101600"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a:t>Scénarii d’introduction</a:t>
            </a:r>
          </a:p>
        </p:txBody>
      </p:sp>
      <p:sp>
        <p:nvSpPr>
          <p:cNvPr id="3" name="Espace réservé du numéro de diapositive 2">
            <a:extLst>
              <a:ext uri="{FF2B5EF4-FFF2-40B4-BE49-F238E27FC236}">
                <a16:creationId xmlns:a16="http://schemas.microsoft.com/office/drawing/2014/main" id="{7D1C4827-72EE-DD60-08A4-D2794CEF50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35</a:t>
            </a:fld>
            <a:endParaRPr lang="fr-FR"/>
          </a:p>
        </p:txBody>
      </p:sp>
    </p:spTree>
    <p:extLst>
      <p:ext uri="{BB962C8B-B14F-4D97-AF65-F5344CB8AC3E}">
        <p14:creationId xmlns:p14="http://schemas.microsoft.com/office/powerpoint/2010/main" val="37581473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48A61519-F991-F6C7-3536-7368C65A398F}"/>
              </a:ext>
            </a:extLst>
          </p:cNvPr>
          <p:cNvSpPr>
            <a:spLocks noGrp="1"/>
          </p:cNvSpPr>
          <p:nvPr>
            <p:ph type="title" idx="4294967295"/>
          </p:nvPr>
        </p:nvSpPr>
        <p:spPr>
          <a:xfrm>
            <a:off x="468085" y="620101"/>
            <a:ext cx="11101600" cy="498213"/>
          </a:xfrm>
        </p:spPr>
        <p:txBody>
          <a:bodyPr>
            <a:normAutofit fontScale="90000"/>
          </a:bodyPr>
          <a:lstStyle/>
          <a:p>
            <a:r>
              <a:rPr lang="fr-FR" dirty="0">
                <a:latin typeface="KG Blank Space Solid"/>
              </a:rPr>
              <a:t>Rappel des consignes du tutoriel</a:t>
            </a:r>
          </a:p>
        </p:txBody>
      </p:sp>
      <p:sp>
        <p:nvSpPr>
          <p:cNvPr id="2" name="Titre 1">
            <a:extLst>
              <a:ext uri="{FF2B5EF4-FFF2-40B4-BE49-F238E27FC236}">
                <a16:creationId xmlns:a16="http://schemas.microsoft.com/office/drawing/2014/main" id="{8B62C75C-1027-7D3B-036D-7BFBDED9CBDD}"/>
              </a:ext>
            </a:extLst>
          </p:cNvPr>
          <p:cNvSpPr txBox="1">
            <a:spLocks/>
          </p:cNvSpPr>
          <p:nvPr/>
        </p:nvSpPr>
        <p:spPr>
          <a:xfrm>
            <a:off x="1289416" y="1545322"/>
            <a:ext cx="11101600"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a:t>Vous avez bien compris le fonctionnement ?</a:t>
            </a:r>
          </a:p>
        </p:txBody>
      </p:sp>
      <p:graphicFrame>
        <p:nvGraphicFramePr>
          <p:cNvPr id="3" name="Espace réservé du contenu 3">
            <a:extLst>
              <a:ext uri="{FF2B5EF4-FFF2-40B4-BE49-F238E27FC236}">
                <a16:creationId xmlns:a16="http://schemas.microsoft.com/office/drawing/2014/main" id="{C0CB2A1A-21E3-C832-E461-C99607C39623}"/>
              </a:ext>
            </a:extLst>
          </p:cNvPr>
          <p:cNvGraphicFramePr>
            <a:graphicFrameLocks/>
          </p:cNvGraphicFramePr>
          <p:nvPr>
            <p:extLst>
              <p:ext uri="{D42A27DB-BD31-4B8C-83A1-F6EECF244321}">
                <p14:modId xmlns:p14="http://schemas.microsoft.com/office/powerpoint/2010/main" val="312212187"/>
              </p:ext>
            </p:extLst>
          </p:nvPr>
        </p:nvGraphicFramePr>
        <p:xfrm>
          <a:off x="0" y="1545322"/>
          <a:ext cx="12001994" cy="51598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99385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7D1C4827-72EE-DD60-08A4-D2794CEF501D}"/>
              </a:ext>
            </a:extLst>
          </p:cNvPr>
          <p:cNvSpPr>
            <a:spLocks noGrp="1"/>
          </p:cNvSpPr>
          <p:nvPr>
            <p:ph type="sldNum" sz="quarter" idx="4294967295"/>
          </p:nvPr>
        </p:nvSpPr>
        <p:spPr>
          <a:xfrm>
            <a:off x="8610600" y="6492875"/>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37</a:t>
            </a:fld>
            <a:endParaRPr lang="fr-FR"/>
          </a:p>
        </p:txBody>
      </p:sp>
      <p:pic>
        <p:nvPicPr>
          <p:cNvPr id="4" name="Image 3" descr="Une image contenant texte, écran d’ordinateur, Appareils électroniques, Appareil de présentation&#10;&#10;Description générée automatiquement">
            <a:extLst>
              <a:ext uri="{FF2B5EF4-FFF2-40B4-BE49-F238E27FC236}">
                <a16:creationId xmlns:a16="http://schemas.microsoft.com/office/drawing/2014/main" id="{D2916F9E-DD03-4A59-ECBB-088D93154A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4538" y="947817"/>
            <a:ext cx="10922923" cy="5865514"/>
          </a:xfrm>
          <a:prstGeom prst="rect">
            <a:avLst/>
          </a:prstGeom>
        </p:spPr>
      </p:pic>
      <p:sp>
        <p:nvSpPr>
          <p:cNvPr id="5" name="Rectangle 4">
            <a:extLst>
              <a:ext uri="{FF2B5EF4-FFF2-40B4-BE49-F238E27FC236}">
                <a16:creationId xmlns:a16="http://schemas.microsoft.com/office/drawing/2014/main" id="{0EAA4C4F-CD7E-D9B6-2AAE-6574F4723098}"/>
              </a:ext>
            </a:extLst>
          </p:cNvPr>
          <p:cNvSpPr/>
          <p:nvPr/>
        </p:nvSpPr>
        <p:spPr>
          <a:xfrm>
            <a:off x="856211" y="1066836"/>
            <a:ext cx="3256927" cy="2635134"/>
          </a:xfrm>
          <a:prstGeom prst="rect">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6D07A606-8FA9-D94E-C049-1A59AA73CFB2}"/>
              </a:ext>
            </a:extLst>
          </p:cNvPr>
          <p:cNvSpPr/>
          <p:nvPr/>
        </p:nvSpPr>
        <p:spPr>
          <a:xfrm>
            <a:off x="6473792" y="1067793"/>
            <a:ext cx="4962698" cy="2635134"/>
          </a:xfrm>
          <a:prstGeom prst="rect">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99B0A8A-29BC-3F23-8656-309B6C91D811}"/>
              </a:ext>
            </a:extLst>
          </p:cNvPr>
          <p:cNvSpPr/>
          <p:nvPr/>
        </p:nvSpPr>
        <p:spPr>
          <a:xfrm>
            <a:off x="3419302" y="3707512"/>
            <a:ext cx="5810596" cy="3041501"/>
          </a:xfrm>
          <a:prstGeom prst="rect">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ZoneTexte 7">
            <a:extLst>
              <a:ext uri="{FF2B5EF4-FFF2-40B4-BE49-F238E27FC236}">
                <a16:creationId xmlns:a16="http://schemas.microsoft.com/office/drawing/2014/main" id="{A5966808-45CC-8081-0BAA-2B99AEE28634}"/>
              </a:ext>
            </a:extLst>
          </p:cNvPr>
          <p:cNvSpPr txBox="1"/>
          <p:nvPr/>
        </p:nvSpPr>
        <p:spPr>
          <a:xfrm>
            <a:off x="1833721" y="2131331"/>
            <a:ext cx="1288333" cy="523220"/>
          </a:xfrm>
          <a:prstGeom prst="rect">
            <a:avLst/>
          </a:prstGeom>
          <a:effectLst>
            <a:softEdge rad="0"/>
          </a:effectLst>
        </p:spPr>
        <p:style>
          <a:lnRef idx="2">
            <a:schemeClr val="dk1">
              <a:shade val="15000"/>
            </a:schemeClr>
          </a:lnRef>
          <a:fillRef idx="1">
            <a:schemeClr val="dk1"/>
          </a:fillRef>
          <a:effectRef idx="0">
            <a:schemeClr val="dk1"/>
          </a:effectRef>
          <a:fontRef idx="minor">
            <a:schemeClr val="lt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prstClr val="white"/>
                </a:solidFill>
                <a:effectLst/>
                <a:uLnTx/>
                <a:uFillTx/>
                <a:latin typeface="Calibri" panose="020F0502020204030204"/>
                <a:ea typeface="+mn-ea"/>
                <a:cs typeface="+mn-cs"/>
              </a:rPr>
              <a:t>ZONE 1</a:t>
            </a:r>
          </a:p>
        </p:txBody>
      </p:sp>
      <p:sp>
        <p:nvSpPr>
          <p:cNvPr id="9" name="ZoneTexte 8">
            <a:extLst>
              <a:ext uri="{FF2B5EF4-FFF2-40B4-BE49-F238E27FC236}">
                <a16:creationId xmlns:a16="http://schemas.microsoft.com/office/drawing/2014/main" id="{9AC3D296-C3F3-222D-1489-100D47E0CE4B}"/>
              </a:ext>
            </a:extLst>
          </p:cNvPr>
          <p:cNvSpPr txBox="1"/>
          <p:nvPr/>
        </p:nvSpPr>
        <p:spPr>
          <a:xfrm>
            <a:off x="4573998" y="2131331"/>
            <a:ext cx="1438933" cy="523220"/>
          </a:xfrm>
          <a:prstGeom prst="rect">
            <a:avLst/>
          </a:prstGeom>
          <a:solidFill>
            <a:schemeClr val="tx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prstClr val="white"/>
                </a:solidFill>
                <a:effectLst/>
                <a:uLnTx/>
                <a:uFillTx/>
                <a:latin typeface="Calibri" panose="020F0502020204030204"/>
                <a:ea typeface="+mn-ea"/>
                <a:cs typeface="+mn-cs"/>
              </a:rPr>
              <a:t>ZONE 2</a:t>
            </a:r>
          </a:p>
        </p:txBody>
      </p:sp>
      <p:sp>
        <p:nvSpPr>
          <p:cNvPr id="10" name="ZoneTexte 9">
            <a:extLst>
              <a:ext uri="{FF2B5EF4-FFF2-40B4-BE49-F238E27FC236}">
                <a16:creationId xmlns:a16="http://schemas.microsoft.com/office/drawing/2014/main" id="{675B9333-A251-195C-3220-91A865B79BB4}"/>
              </a:ext>
            </a:extLst>
          </p:cNvPr>
          <p:cNvSpPr txBox="1"/>
          <p:nvPr/>
        </p:nvSpPr>
        <p:spPr>
          <a:xfrm>
            <a:off x="8235674" y="2118315"/>
            <a:ext cx="1438933" cy="523220"/>
          </a:xfrm>
          <a:prstGeom prst="rect">
            <a:avLst/>
          </a:prstGeom>
          <a:solidFill>
            <a:schemeClr val="tx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prstClr val="white"/>
                </a:solidFill>
                <a:effectLst/>
                <a:uLnTx/>
                <a:uFillTx/>
                <a:latin typeface="Calibri" panose="020F0502020204030204"/>
                <a:ea typeface="+mn-ea"/>
                <a:cs typeface="+mn-cs"/>
              </a:rPr>
              <a:t>ZONE 3</a:t>
            </a:r>
          </a:p>
        </p:txBody>
      </p:sp>
      <p:sp>
        <p:nvSpPr>
          <p:cNvPr id="11" name="ZoneTexte 10">
            <a:extLst>
              <a:ext uri="{FF2B5EF4-FFF2-40B4-BE49-F238E27FC236}">
                <a16:creationId xmlns:a16="http://schemas.microsoft.com/office/drawing/2014/main" id="{C74FD9D2-F214-E45F-404B-4FA961370D35}"/>
              </a:ext>
            </a:extLst>
          </p:cNvPr>
          <p:cNvSpPr txBox="1"/>
          <p:nvPr/>
        </p:nvSpPr>
        <p:spPr>
          <a:xfrm>
            <a:off x="5605133" y="4966652"/>
            <a:ext cx="1438933" cy="523220"/>
          </a:xfrm>
          <a:prstGeom prst="rect">
            <a:avLst/>
          </a:prstGeom>
          <a:solidFill>
            <a:schemeClr val="tx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prstClr val="white"/>
                </a:solidFill>
                <a:effectLst/>
                <a:uLnTx/>
                <a:uFillTx/>
                <a:latin typeface="Calibri" panose="020F0502020204030204"/>
                <a:ea typeface="+mn-ea"/>
                <a:cs typeface="+mn-cs"/>
              </a:rPr>
              <a:t>ZONE 4</a:t>
            </a:r>
          </a:p>
        </p:txBody>
      </p:sp>
      <p:sp>
        <p:nvSpPr>
          <p:cNvPr id="13" name="Rectangle 12">
            <a:extLst>
              <a:ext uri="{FF2B5EF4-FFF2-40B4-BE49-F238E27FC236}">
                <a16:creationId xmlns:a16="http://schemas.microsoft.com/office/drawing/2014/main" id="{E8833718-C106-4E69-0ED8-158ED4DBBFB2}"/>
              </a:ext>
            </a:extLst>
          </p:cNvPr>
          <p:cNvSpPr/>
          <p:nvPr/>
        </p:nvSpPr>
        <p:spPr>
          <a:xfrm>
            <a:off x="4110842" y="1066836"/>
            <a:ext cx="2365247" cy="2635134"/>
          </a:xfrm>
          <a:prstGeom prst="rect">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re 1">
            <a:extLst>
              <a:ext uri="{FF2B5EF4-FFF2-40B4-BE49-F238E27FC236}">
                <a16:creationId xmlns:a16="http://schemas.microsoft.com/office/drawing/2014/main" id="{B65461F0-29B4-359C-EA48-BF77D010B6EC}"/>
              </a:ext>
            </a:extLst>
          </p:cNvPr>
          <p:cNvSpPr txBox="1">
            <a:spLocks/>
          </p:cNvSpPr>
          <p:nvPr/>
        </p:nvSpPr>
        <p:spPr>
          <a:xfrm>
            <a:off x="135659" y="65083"/>
            <a:ext cx="11101600" cy="498213"/>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kumimoji="0" lang="fr-FR" sz="3600" b="1" i="0" u="none" strike="noStrike" kern="1200" cap="none" spc="0" normalizeH="0" baseline="0" noProof="0" dirty="0" smtClean="0">
                <a:ln>
                  <a:noFill/>
                </a:ln>
                <a:solidFill>
                  <a:srgbClr val="ED7D31"/>
                </a:solidFill>
                <a:effectLst/>
                <a:uLnTx/>
                <a:uFillTx/>
                <a:latin typeface="KG Blank Space Solid" panose="02000000000000000000" pitchFamily="2" charset="0"/>
                <a:ea typeface="+mj-ea"/>
                <a:cs typeface="+mj-cs"/>
              </a:defRPr>
            </a:lvl1pPr>
          </a:lstStyle>
          <a:p>
            <a:r>
              <a:rPr lang="fr-FR">
                <a:solidFill>
                  <a:schemeClr val="tx1"/>
                </a:solidFill>
                <a:latin typeface="KG Blank Space Solid" panose="02000000000000000000" pitchFamily="2" charset="77"/>
              </a:rPr>
              <a:t>Rappel des principales consignes</a:t>
            </a:r>
          </a:p>
        </p:txBody>
      </p:sp>
      <p:sp>
        <p:nvSpPr>
          <p:cNvPr id="14" name="Titre 1">
            <a:extLst>
              <a:ext uri="{FF2B5EF4-FFF2-40B4-BE49-F238E27FC236}">
                <a16:creationId xmlns:a16="http://schemas.microsoft.com/office/drawing/2014/main" id="{7830DC3B-BE39-2049-6AC1-86C89D8BD8FB}"/>
              </a:ext>
            </a:extLst>
          </p:cNvPr>
          <p:cNvSpPr txBox="1">
            <a:spLocks/>
          </p:cNvSpPr>
          <p:nvPr/>
        </p:nvSpPr>
        <p:spPr>
          <a:xfrm>
            <a:off x="922992" y="574530"/>
            <a:ext cx="4016561"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a:t>Le poste de contrôle (1/2)</a:t>
            </a:r>
          </a:p>
        </p:txBody>
      </p:sp>
    </p:spTree>
    <p:extLst>
      <p:ext uri="{BB962C8B-B14F-4D97-AF65-F5344CB8AC3E}">
        <p14:creationId xmlns:p14="http://schemas.microsoft.com/office/powerpoint/2010/main" val="30025587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a:extLst>
              <a:ext uri="{FF2B5EF4-FFF2-40B4-BE49-F238E27FC236}">
                <a16:creationId xmlns:a16="http://schemas.microsoft.com/office/drawing/2014/main" id="{1AD8BCC6-063B-AA46-1789-27557A1F18B5}"/>
              </a:ext>
            </a:extLst>
          </p:cNvPr>
          <p:cNvPicPr>
            <a:picLocks noChangeAspect="1"/>
          </p:cNvPicPr>
          <p:nvPr/>
        </p:nvPicPr>
        <p:blipFill>
          <a:blip r:embed="rId3"/>
          <a:stretch>
            <a:fillRect/>
          </a:stretch>
        </p:blipFill>
        <p:spPr>
          <a:xfrm>
            <a:off x="2209800" y="1951237"/>
            <a:ext cx="7772400" cy="4833146"/>
          </a:xfrm>
          <a:prstGeom prst="rect">
            <a:avLst/>
          </a:prstGeom>
        </p:spPr>
      </p:pic>
      <p:sp>
        <p:nvSpPr>
          <p:cNvPr id="14" name="Rectangle 13">
            <a:extLst>
              <a:ext uri="{FF2B5EF4-FFF2-40B4-BE49-F238E27FC236}">
                <a16:creationId xmlns:a16="http://schemas.microsoft.com/office/drawing/2014/main" id="{FA6C1292-4F13-DCDA-725F-644383462CBD}"/>
              </a:ext>
            </a:extLst>
          </p:cNvPr>
          <p:cNvSpPr/>
          <p:nvPr/>
        </p:nvSpPr>
        <p:spPr>
          <a:xfrm>
            <a:off x="6058704" y="2666248"/>
            <a:ext cx="271380" cy="3540620"/>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7EECD30B-C3E4-A96F-261C-15D615A94563}"/>
              </a:ext>
            </a:extLst>
          </p:cNvPr>
          <p:cNvSpPr/>
          <p:nvPr/>
        </p:nvSpPr>
        <p:spPr>
          <a:xfrm>
            <a:off x="6414829" y="2666248"/>
            <a:ext cx="329057" cy="3540620"/>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FD9A6AED-524E-A564-53EB-A9BBA000A7F2}"/>
              </a:ext>
            </a:extLst>
          </p:cNvPr>
          <p:cNvSpPr/>
          <p:nvPr/>
        </p:nvSpPr>
        <p:spPr>
          <a:xfrm>
            <a:off x="6821167" y="2674763"/>
            <a:ext cx="323845" cy="3540620"/>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ZoneTexte 16">
            <a:extLst>
              <a:ext uri="{FF2B5EF4-FFF2-40B4-BE49-F238E27FC236}">
                <a16:creationId xmlns:a16="http://schemas.microsoft.com/office/drawing/2014/main" id="{D6287261-326B-74F2-34AF-563B6F805874}"/>
              </a:ext>
            </a:extLst>
          </p:cNvPr>
          <p:cNvSpPr txBox="1"/>
          <p:nvPr/>
        </p:nvSpPr>
        <p:spPr>
          <a:xfrm>
            <a:off x="1842526" y="908618"/>
            <a:ext cx="2817069" cy="954107"/>
          </a:xfrm>
          <a:prstGeom prst="rect">
            <a:avLst/>
          </a:prstGeom>
          <a:noFill/>
          <a:ln w="38100">
            <a:solidFill>
              <a:schemeClr val="accent1"/>
            </a:solidFill>
            <a:extLst>
              <a:ext uri="{C807C97D-BFC1-408E-A445-0C87EB9F89A2}">
                <ask:lineSketchStyleProps xmlns:ask="http://schemas.microsoft.com/office/drawing/2018/sketchyshapes" sd="2650216993">
                  <a:custGeom>
                    <a:avLst/>
                    <a:gdLst>
                      <a:gd name="connsiteX0" fmla="*/ 0 w 2817069"/>
                      <a:gd name="connsiteY0" fmla="*/ 0 h 954107"/>
                      <a:gd name="connsiteX1" fmla="*/ 2817069 w 2817069"/>
                      <a:gd name="connsiteY1" fmla="*/ 0 h 954107"/>
                      <a:gd name="connsiteX2" fmla="*/ 2817069 w 2817069"/>
                      <a:gd name="connsiteY2" fmla="*/ 954107 h 954107"/>
                      <a:gd name="connsiteX3" fmla="*/ 0 w 2817069"/>
                      <a:gd name="connsiteY3" fmla="*/ 954107 h 954107"/>
                      <a:gd name="connsiteX4" fmla="*/ 0 w 2817069"/>
                      <a:gd name="connsiteY4" fmla="*/ 0 h 95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069" h="954107" extrusionOk="0">
                        <a:moveTo>
                          <a:pt x="0" y="0"/>
                        </a:moveTo>
                        <a:cubicBezTo>
                          <a:pt x="492805" y="-5264"/>
                          <a:pt x="2042028" y="84467"/>
                          <a:pt x="2817069" y="0"/>
                        </a:cubicBezTo>
                        <a:cubicBezTo>
                          <a:pt x="2734687" y="430583"/>
                          <a:pt x="2894029" y="744054"/>
                          <a:pt x="2817069" y="954107"/>
                        </a:cubicBezTo>
                        <a:cubicBezTo>
                          <a:pt x="1861909" y="1060427"/>
                          <a:pt x="1158402" y="946458"/>
                          <a:pt x="0" y="954107"/>
                        </a:cubicBezTo>
                        <a:cubicBezTo>
                          <a:pt x="82938" y="738756"/>
                          <a:pt x="15437" y="349079"/>
                          <a:pt x="0" y="0"/>
                        </a:cubicBezTo>
                        <a:close/>
                      </a:path>
                    </a:pathLst>
                  </a:custGeom>
                  <ask:type>
                    <ask:lineSketchNone/>
                  </ask:type>
                </ask:lineSketchStyleProps>
              </a:ext>
            </a:extLs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effectLst/>
                <a:uLnTx/>
                <a:uFillTx/>
                <a:latin typeface="Calibri" panose="020F0502020204030204"/>
                <a:ea typeface="+mn-ea"/>
                <a:cs typeface="+mn-cs"/>
              </a:rPr>
              <a:t>Détection incendie activée </a:t>
            </a:r>
          </a:p>
        </p:txBody>
      </p:sp>
      <p:sp>
        <p:nvSpPr>
          <p:cNvPr id="18" name="ZoneTexte 17">
            <a:extLst>
              <a:ext uri="{FF2B5EF4-FFF2-40B4-BE49-F238E27FC236}">
                <a16:creationId xmlns:a16="http://schemas.microsoft.com/office/drawing/2014/main" id="{D7BDECD2-EC67-B699-809F-E8F6594C222B}"/>
              </a:ext>
            </a:extLst>
          </p:cNvPr>
          <p:cNvSpPr txBox="1"/>
          <p:nvPr/>
        </p:nvSpPr>
        <p:spPr>
          <a:xfrm>
            <a:off x="4814052" y="906229"/>
            <a:ext cx="3032063" cy="960977"/>
          </a:xfrm>
          <a:prstGeom prst="rect">
            <a:avLst/>
          </a:prstGeom>
          <a:noFill/>
          <a:ln w="38100">
            <a:solidFill>
              <a:schemeClr val="accent1"/>
            </a:solidFill>
            <a:extLst>
              <a:ext uri="{C807C97D-BFC1-408E-A445-0C87EB9F89A2}">
                <ask:lineSketchStyleProps xmlns:ask="http://schemas.microsoft.com/office/drawing/2018/sketchyshapes" sd="1219033472">
                  <a:custGeom>
                    <a:avLst/>
                    <a:gdLst>
                      <a:gd name="connsiteX0" fmla="*/ 0 w 3032063"/>
                      <a:gd name="connsiteY0" fmla="*/ 0 h 960977"/>
                      <a:gd name="connsiteX1" fmla="*/ 3032063 w 3032063"/>
                      <a:gd name="connsiteY1" fmla="*/ 0 h 960977"/>
                      <a:gd name="connsiteX2" fmla="*/ 3032063 w 3032063"/>
                      <a:gd name="connsiteY2" fmla="*/ 960977 h 960977"/>
                      <a:gd name="connsiteX3" fmla="*/ 0 w 3032063"/>
                      <a:gd name="connsiteY3" fmla="*/ 960977 h 960977"/>
                      <a:gd name="connsiteX4" fmla="*/ 0 w 3032063"/>
                      <a:gd name="connsiteY4" fmla="*/ 0 h 960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063" h="960977" extrusionOk="0">
                        <a:moveTo>
                          <a:pt x="0" y="0"/>
                        </a:moveTo>
                        <a:cubicBezTo>
                          <a:pt x="869019" y="118645"/>
                          <a:pt x="1950081" y="116012"/>
                          <a:pt x="3032063" y="0"/>
                        </a:cubicBezTo>
                        <a:cubicBezTo>
                          <a:pt x="3039307" y="443688"/>
                          <a:pt x="3047950" y="513513"/>
                          <a:pt x="3032063" y="960977"/>
                        </a:cubicBezTo>
                        <a:cubicBezTo>
                          <a:pt x="2477827" y="1095577"/>
                          <a:pt x="1256144" y="803781"/>
                          <a:pt x="0" y="960977"/>
                        </a:cubicBezTo>
                        <a:cubicBezTo>
                          <a:pt x="51798" y="500859"/>
                          <a:pt x="41555" y="235598"/>
                          <a:pt x="0" y="0"/>
                        </a:cubicBezTo>
                        <a:close/>
                      </a:path>
                    </a:pathLst>
                  </a:custGeom>
                  <ask:type>
                    <ask:lineSketchNone/>
                  </ask:type>
                </ask:lineSketchStyleProps>
              </a:ext>
            </a:extLs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effectLst/>
                <a:uLnTx/>
                <a:uFillTx/>
                <a:latin typeface="Calibri" panose="020F0502020204030204"/>
                <a:ea typeface="+mn-ea"/>
                <a:cs typeface="+mn-cs"/>
              </a:rPr>
              <a:t>Témoin  détection incendie</a:t>
            </a:r>
          </a:p>
        </p:txBody>
      </p:sp>
      <p:sp>
        <p:nvSpPr>
          <p:cNvPr id="19" name="ZoneTexte 18">
            <a:extLst>
              <a:ext uri="{FF2B5EF4-FFF2-40B4-BE49-F238E27FC236}">
                <a16:creationId xmlns:a16="http://schemas.microsoft.com/office/drawing/2014/main" id="{4F1AC373-F839-BB89-19A7-F8877C199195}"/>
              </a:ext>
            </a:extLst>
          </p:cNvPr>
          <p:cNvSpPr txBox="1"/>
          <p:nvPr/>
        </p:nvSpPr>
        <p:spPr>
          <a:xfrm>
            <a:off x="8031008" y="908618"/>
            <a:ext cx="2648686" cy="954107"/>
          </a:xfrm>
          <a:prstGeom prst="rect">
            <a:avLst/>
          </a:prstGeom>
          <a:noFill/>
          <a:ln w="38100">
            <a:solidFill>
              <a:schemeClr val="accent1"/>
            </a:solidFill>
            <a:extLst>
              <a:ext uri="{C807C97D-BFC1-408E-A445-0C87EB9F89A2}">
                <ask:lineSketchStyleProps xmlns:ask="http://schemas.microsoft.com/office/drawing/2018/sketchyshapes" sd="4266498984">
                  <a:custGeom>
                    <a:avLst/>
                    <a:gdLst>
                      <a:gd name="connsiteX0" fmla="*/ 0 w 2648686"/>
                      <a:gd name="connsiteY0" fmla="*/ 0 h 954107"/>
                      <a:gd name="connsiteX1" fmla="*/ 2648686 w 2648686"/>
                      <a:gd name="connsiteY1" fmla="*/ 0 h 954107"/>
                      <a:gd name="connsiteX2" fmla="*/ 2648686 w 2648686"/>
                      <a:gd name="connsiteY2" fmla="*/ 954107 h 954107"/>
                      <a:gd name="connsiteX3" fmla="*/ 0 w 2648686"/>
                      <a:gd name="connsiteY3" fmla="*/ 954107 h 954107"/>
                      <a:gd name="connsiteX4" fmla="*/ 0 w 2648686"/>
                      <a:gd name="connsiteY4" fmla="*/ 0 h 95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686" h="954107" extrusionOk="0">
                        <a:moveTo>
                          <a:pt x="0" y="0"/>
                        </a:moveTo>
                        <a:cubicBezTo>
                          <a:pt x="1300313" y="-109404"/>
                          <a:pt x="1957987" y="-69256"/>
                          <a:pt x="2648686" y="0"/>
                        </a:cubicBezTo>
                        <a:cubicBezTo>
                          <a:pt x="2651760" y="305498"/>
                          <a:pt x="2635847" y="762721"/>
                          <a:pt x="2648686" y="954107"/>
                        </a:cubicBezTo>
                        <a:cubicBezTo>
                          <a:pt x="1902266" y="1005027"/>
                          <a:pt x="900129" y="879417"/>
                          <a:pt x="0" y="954107"/>
                        </a:cubicBezTo>
                        <a:cubicBezTo>
                          <a:pt x="-79414" y="808046"/>
                          <a:pt x="-64181" y="181003"/>
                          <a:pt x="0" y="0"/>
                        </a:cubicBezTo>
                        <a:close/>
                      </a:path>
                    </a:pathLst>
                  </a:custGeom>
                  <ask:type>
                    <ask:lineSketchNone/>
                  </ask:type>
                </ask:lineSketchStyleProps>
              </a:ext>
            </a:extLs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effectLst/>
                <a:uLnTx/>
                <a:uFillTx/>
                <a:latin typeface="Calibri" panose="020F0502020204030204"/>
                <a:ea typeface="+mn-ea"/>
                <a:cs typeface="+mn-cs"/>
              </a:rPr>
              <a:t>Témoin de réarmement</a:t>
            </a:r>
          </a:p>
        </p:txBody>
      </p:sp>
      <p:cxnSp>
        <p:nvCxnSpPr>
          <p:cNvPr id="20" name="Connecteur droit 19">
            <a:extLst>
              <a:ext uri="{FF2B5EF4-FFF2-40B4-BE49-F238E27FC236}">
                <a16:creationId xmlns:a16="http://schemas.microsoft.com/office/drawing/2014/main" id="{671A4EA3-840B-A1D0-1C2F-56EF83C2C4A1}"/>
              </a:ext>
            </a:extLst>
          </p:cNvPr>
          <p:cNvCxnSpPr>
            <a:cxnSpLocks/>
            <a:stCxn id="17" idx="2"/>
            <a:endCxn id="14" idx="0"/>
          </p:cNvCxnSpPr>
          <p:nvPr/>
        </p:nvCxnSpPr>
        <p:spPr>
          <a:xfrm>
            <a:off x="3251061" y="1862725"/>
            <a:ext cx="2943333" cy="803523"/>
          </a:xfrm>
          <a:prstGeom prst="line">
            <a:avLst/>
          </a:prstGeom>
          <a:ln w="38100">
            <a:solidFill>
              <a:schemeClr val="accent2"/>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Connecteur droit 20">
            <a:extLst>
              <a:ext uri="{FF2B5EF4-FFF2-40B4-BE49-F238E27FC236}">
                <a16:creationId xmlns:a16="http://schemas.microsoft.com/office/drawing/2014/main" id="{F6C5FE0C-DA96-DF37-AB76-4C13327D4412}"/>
              </a:ext>
            </a:extLst>
          </p:cNvPr>
          <p:cNvCxnSpPr>
            <a:cxnSpLocks/>
            <a:stCxn id="18" idx="2"/>
            <a:endCxn id="15" idx="0"/>
          </p:cNvCxnSpPr>
          <p:nvPr/>
        </p:nvCxnSpPr>
        <p:spPr>
          <a:xfrm>
            <a:off x="6330084" y="1867206"/>
            <a:ext cx="249274" cy="799042"/>
          </a:xfrm>
          <a:prstGeom prst="line">
            <a:avLst/>
          </a:prstGeom>
          <a:ln w="381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68C41D0E-E069-758A-C858-12BDAFBA1527}"/>
              </a:ext>
            </a:extLst>
          </p:cNvPr>
          <p:cNvCxnSpPr>
            <a:cxnSpLocks/>
            <a:stCxn id="19" idx="2"/>
            <a:endCxn id="16" idx="0"/>
          </p:cNvCxnSpPr>
          <p:nvPr/>
        </p:nvCxnSpPr>
        <p:spPr>
          <a:xfrm flipH="1">
            <a:off x="6983090" y="1862725"/>
            <a:ext cx="2372261" cy="812038"/>
          </a:xfrm>
          <a:prstGeom prst="line">
            <a:avLst/>
          </a:prstGeom>
          <a:ln w="381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 name="Titre 1">
            <a:extLst>
              <a:ext uri="{FF2B5EF4-FFF2-40B4-BE49-F238E27FC236}">
                <a16:creationId xmlns:a16="http://schemas.microsoft.com/office/drawing/2014/main" id="{35E6E477-9317-2C68-D4F8-430D8F7C31A1}"/>
              </a:ext>
            </a:extLst>
          </p:cNvPr>
          <p:cNvSpPr txBox="1">
            <a:spLocks/>
          </p:cNvSpPr>
          <p:nvPr/>
        </p:nvSpPr>
        <p:spPr>
          <a:xfrm>
            <a:off x="135659" y="65083"/>
            <a:ext cx="11101600" cy="498213"/>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kumimoji="0" lang="fr-FR" sz="3600" b="1" i="0" u="none" strike="noStrike" kern="1200" cap="none" spc="0" normalizeH="0" baseline="0" noProof="0" dirty="0" smtClean="0">
                <a:ln>
                  <a:noFill/>
                </a:ln>
                <a:solidFill>
                  <a:srgbClr val="ED7D31"/>
                </a:solidFill>
                <a:effectLst/>
                <a:uLnTx/>
                <a:uFillTx/>
                <a:latin typeface="KG Blank Space Solid" panose="02000000000000000000" pitchFamily="2" charset="0"/>
                <a:ea typeface="+mj-ea"/>
                <a:cs typeface="+mj-cs"/>
              </a:defRPr>
            </a:lvl1pPr>
          </a:lstStyle>
          <a:p>
            <a:r>
              <a:rPr lang="fr-FR">
                <a:solidFill>
                  <a:schemeClr val="tx1"/>
                </a:solidFill>
                <a:latin typeface="KG Blank Space Solid" panose="02000000000000000000" pitchFamily="2" charset="77"/>
              </a:rPr>
              <a:t>Rappel des principales consignes</a:t>
            </a:r>
          </a:p>
        </p:txBody>
      </p:sp>
      <p:sp>
        <p:nvSpPr>
          <p:cNvPr id="6" name="Titre 1">
            <a:extLst>
              <a:ext uri="{FF2B5EF4-FFF2-40B4-BE49-F238E27FC236}">
                <a16:creationId xmlns:a16="http://schemas.microsoft.com/office/drawing/2014/main" id="{AFDDEF58-3871-E2E2-DA91-CEDC6C7D6E19}"/>
              </a:ext>
            </a:extLst>
          </p:cNvPr>
          <p:cNvSpPr txBox="1">
            <a:spLocks/>
          </p:cNvSpPr>
          <p:nvPr/>
        </p:nvSpPr>
        <p:spPr>
          <a:xfrm>
            <a:off x="922992" y="574530"/>
            <a:ext cx="4016561"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a:t>Le poste de contrôle (2/2)</a:t>
            </a:r>
          </a:p>
        </p:txBody>
      </p:sp>
      <p:sp>
        <p:nvSpPr>
          <p:cNvPr id="3" name="Espace réservé du numéro de diapositive 2">
            <a:extLst>
              <a:ext uri="{FF2B5EF4-FFF2-40B4-BE49-F238E27FC236}">
                <a16:creationId xmlns:a16="http://schemas.microsoft.com/office/drawing/2014/main" id="{5DABE5D5-74F4-7D97-374E-486A2AC64C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38</a:t>
            </a:fld>
            <a:endParaRPr lang="fr-FR"/>
          </a:p>
        </p:txBody>
      </p:sp>
    </p:spTree>
    <p:extLst>
      <p:ext uri="{BB962C8B-B14F-4D97-AF65-F5344CB8AC3E}">
        <p14:creationId xmlns:p14="http://schemas.microsoft.com/office/powerpoint/2010/main" val="24543971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Google Shape;570;p18">
            <a:extLst>
              <a:ext uri="{FF2B5EF4-FFF2-40B4-BE49-F238E27FC236}">
                <a16:creationId xmlns:a16="http://schemas.microsoft.com/office/drawing/2014/main" id="{7965DCA2-239A-9DE9-26EA-356D3FE1C778}"/>
              </a:ext>
            </a:extLst>
          </p:cNvPr>
          <p:cNvSpPr/>
          <p:nvPr/>
        </p:nvSpPr>
        <p:spPr>
          <a:xfrm>
            <a:off x="2180758" y="2777132"/>
            <a:ext cx="7821398" cy="1303736"/>
          </a:xfrm>
          <a:prstGeom prst="roundRect">
            <a:avLst>
              <a:gd name="adj" fmla="val 16667"/>
            </a:avLst>
          </a:prstGeom>
          <a:solidFill>
            <a:srgbClr val="2B499B"/>
          </a:solidFill>
          <a:ln>
            <a:noFill/>
          </a:ln>
        </p:spPr>
        <p:txBody>
          <a:bodyPr spcFirstLastPara="1" wrap="square" lIns="121900" tIns="60933" rIns="121900" bIns="60933" anchor="ctr" anchorCtr="0">
            <a:noAutofit/>
          </a:bodyPr>
          <a:lstStyle/>
          <a:p>
            <a:pPr algn="ctr">
              <a:buSzPts val="1400"/>
              <a:defRPr/>
            </a:pPr>
            <a:r>
              <a:rPr lang="fr-FR" sz="3200" b="1">
                <a:solidFill>
                  <a:srgbClr val="FFFFFF"/>
                </a:solidFill>
                <a:latin typeface="Calibri" panose="020F0502020204030204" pitchFamily="34" charset="0"/>
                <a:ea typeface="Montserrat"/>
                <a:cs typeface="Calibri" panose="020F0502020204030204" pitchFamily="34" charset="0"/>
                <a:sym typeface="Montserrat"/>
              </a:rPr>
              <a:t>Lancer la simulation  </a:t>
            </a:r>
            <a:r>
              <a:rPr kumimoji="0" lang="fr-FR" sz="3200" b="1" i="0" u="none" strike="noStrike" kern="1200" cap="none" spc="0" normalizeH="0" baseline="0" noProof="0">
                <a:ln>
                  <a:noFill/>
                </a:ln>
                <a:solidFill>
                  <a:srgbClr val="FFFFFF"/>
                </a:solidFill>
                <a:effectLst/>
                <a:uLnTx/>
                <a:uFillTx/>
                <a:latin typeface="Calibri" panose="020F0502020204030204" pitchFamily="34" charset="0"/>
                <a:ea typeface="Montserrat"/>
                <a:cs typeface="Calibri" panose="020F0502020204030204" pitchFamily="34" charset="0"/>
                <a:sym typeface="Montserrat"/>
              </a:rPr>
              <a:t>« </a:t>
            </a:r>
            <a:r>
              <a:rPr lang="fr-FR" sz="3200" b="1">
                <a:solidFill>
                  <a:srgbClr val="FFFFFF"/>
                </a:solidFill>
                <a:latin typeface="Calibri" panose="020F0502020204030204" pitchFamily="34" charset="0"/>
                <a:ea typeface="Montserrat"/>
                <a:cs typeface="Calibri" panose="020F0502020204030204" pitchFamily="34" charset="0"/>
                <a:sym typeface="Montserrat"/>
              </a:rPr>
              <a:t>Immersion en salle de contrôle »</a:t>
            </a:r>
            <a:endParaRPr kumimoji="0" lang="fr-FR" sz="3200" b="1" i="0" u="none" strike="noStrike" kern="1200" cap="none" spc="0" normalizeH="0" baseline="0" noProof="0">
              <a:ln>
                <a:noFill/>
              </a:ln>
              <a:solidFill>
                <a:srgbClr val="FFFFFF"/>
              </a:solidFill>
              <a:effectLst/>
              <a:uLnTx/>
              <a:uFillTx/>
              <a:latin typeface="Calibri" panose="020F0502020204030204" pitchFamily="34" charset="0"/>
              <a:ea typeface="Montserrat"/>
              <a:cs typeface="Calibri" panose="020F0502020204030204" pitchFamily="34" charset="0"/>
              <a:sym typeface="Montserrat"/>
            </a:endParaRPr>
          </a:p>
        </p:txBody>
      </p:sp>
      <p:sp>
        <p:nvSpPr>
          <p:cNvPr id="2" name="Titre 1"/>
          <p:cNvSpPr>
            <a:spLocks noGrp="1"/>
          </p:cNvSpPr>
          <p:nvPr>
            <p:ph type="title"/>
          </p:nvPr>
        </p:nvSpPr>
        <p:spPr>
          <a:xfrm>
            <a:off x="540657" y="592209"/>
            <a:ext cx="11101600" cy="498213"/>
          </a:xfrm>
        </p:spPr>
        <p:txBody>
          <a:bodyPr/>
          <a:lstStyle/>
          <a:p>
            <a:r>
              <a:rPr lang="fr-FR"/>
              <a:t>C’est parti ! </a:t>
            </a:r>
          </a:p>
        </p:txBody>
      </p:sp>
      <p:sp>
        <p:nvSpPr>
          <p:cNvPr id="19" name="Titre 1">
            <a:extLst>
              <a:ext uri="{FF2B5EF4-FFF2-40B4-BE49-F238E27FC236}">
                <a16:creationId xmlns:a16="http://schemas.microsoft.com/office/drawing/2014/main" id="{F7932847-084D-5A75-46F9-C7ACFE9CDD6D}"/>
              </a:ext>
            </a:extLst>
          </p:cNvPr>
          <p:cNvSpPr txBox="1">
            <a:spLocks/>
          </p:cNvSpPr>
          <p:nvPr/>
        </p:nvSpPr>
        <p:spPr>
          <a:xfrm>
            <a:off x="1360668" y="1141900"/>
            <a:ext cx="11101600" cy="2769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2000" dirty="0">
                <a:solidFill>
                  <a:schemeClr val="tx1"/>
                </a:solidFill>
              </a:rPr>
              <a:t>Jouez la simulation</a:t>
            </a:r>
          </a:p>
        </p:txBody>
      </p:sp>
      <p:sp>
        <p:nvSpPr>
          <p:cNvPr id="3" name="Espace réservé du numéro de diapositive 2">
            <a:extLst>
              <a:ext uri="{FF2B5EF4-FFF2-40B4-BE49-F238E27FC236}">
                <a16:creationId xmlns:a16="http://schemas.microsoft.com/office/drawing/2014/main" id="{E18B0DD0-083F-4387-277F-6039325D0E02}"/>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39</a:t>
            </a:fld>
            <a:endParaRPr lang="fr-FR"/>
          </a:p>
        </p:txBody>
      </p:sp>
    </p:spTree>
    <p:extLst>
      <p:ext uri="{BB962C8B-B14F-4D97-AF65-F5344CB8AC3E}">
        <p14:creationId xmlns:p14="http://schemas.microsoft.com/office/powerpoint/2010/main" val="3733953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a:t>1. </a:t>
            </a:r>
            <a:r>
              <a:rPr lang="fr-FR" cap="none"/>
              <a:t>Présentation du projet</a:t>
            </a:r>
            <a:endParaRPr lang="fr-FR"/>
          </a:p>
        </p:txBody>
      </p:sp>
    </p:spTree>
    <p:extLst>
      <p:ext uri="{BB962C8B-B14F-4D97-AF65-F5344CB8AC3E}">
        <p14:creationId xmlns:p14="http://schemas.microsoft.com/office/powerpoint/2010/main" val="27736177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0657" y="592209"/>
            <a:ext cx="11101600" cy="498213"/>
          </a:xfrm>
        </p:spPr>
        <p:txBody>
          <a:bodyPr/>
          <a:lstStyle/>
          <a:p>
            <a:r>
              <a:rPr lang="fr-FR"/>
              <a:t>Lexique</a:t>
            </a:r>
          </a:p>
        </p:txBody>
      </p:sp>
      <p:sp>
        <p:nvSpPr>
          <p:cNvPr id="3" name="Espace réservé du numéro de diapositive 2">
            <a:extLst>
              <a:ext uri="{FF2B5EF4-FFF2-40B4-BE49-F238E27FC236}">
                <a16:creationId xmlns:a16="http://schemas.microsoft.com/office/drawing/2014/main" id="{E18B0DD0-083F-4387-277F-6039325D0E02}"/>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40</a:t>
            </a:fld>
            <a:endParaRPr lang="fr-FR"/>
          </a:p>
        </p:txBody>
      </p:sp>
      <p:graphicFrame>
        <p:nvGraphicFramePr>
          <p:cNvPr id="4" name="Espace réservé du contenu 3">
            <a:extLst>
              <a:ext uri="{FF2B5EF4-FFF2-40B4-BE49-F238E27FC236}">
                <a16:creationId xmlns:a16="http://schemas.microsoft.com/office/drawing/2014/main" id="{DCAACB93-1302-2256-44A9-9146A6E2E901}"/>
              </a:ext>
            </a:extLst>
          </p:cNvPr>
          <p:cNvGraphicFramePr>
            <a:graphicFrameLocks/>
          </p:cNvGraphicFramePr>
          <p:nvPr>
            <p:extLst>
              <p:ext uri="{D42A27DB-BD31-4B8C-83A1-F6EECF244321}">
                <p14:modId xmlns:p14="http://schemas.microsoft.com/office/powerpoint/2010/main" val="3153566918"/>
              </p:ext>
            </p:extLst>
          </p:nvPr>
        </p:nvGraphicFramePr>
        <p:xfrm>
          <a:off x="265517" y="1197034"/>
          <a:ext cx="11651879" cy="51593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367381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a:t>3. </a:t>
            </a:r>
            <a:r>
              <a:rPr lang="fr-FR" cap="none"/>
              <a:t>Débrief collectif après la session immersive</a:t>
            </a:r>
            <a:endParaRPr lang="fr-FR"/>
          </a:p>
        </p:txBody>
      </p:sp>
      <p:sp>
        <p:nvSpPr>
          <p:cNvPr id="9" name="Rectangle : coins arrondis 8">
            <a:extLst>
              <a:ext uri="{FF2B5EF4-FFF2-40B4-BE49-F238E27FC236}">
                <a16:creationId xmlns:a16="http://schemas.microsoft.com/office/drawing/2014/main" id="{6B1FEEE8-607F-AC9B-5224-F2A7EEC854EC}"/>
              </a:ext>
            </a:extLst>
          </p:cNvPr>
          <p:cNvSpPr/>
          <p:nvPr/>
        </p:nvSpPr>
        <p:spPr>
          <a:xfrm>
            <a:off x="2855262" y="4557999"/>
            <a:ext cx="8154945" cy="2092069"/>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0" name="Rectangle : coins arrondis 9">
            <a:extLst>
              <a:ext uri="{FF2B5EF4-FFF2-40B4-BE49-F238E27FC236}">
                <a16:creationId xmlns:a16="http://schemas.microsoft.com/office/drawing/2014/main" id="{93FE99E7-8AB0-7BF3-A66F-0BC030B634B1}"/>
              </a:ext>
            </a:extLst>
          </p:cNvPr>
          <p:cNvSpPr/>
          <p:nvPr/>
        </p:nvSpPr>
        <p:spPr>
          <a:xfrm>
            <a:off x="3147646" y="5089684"/>
            <a:ext cx="7570178" cy="1055077"/>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Google Shape;570;p18">
            <a:extLst>
              <a:ext uri="{FF2B5EF4-FFF2-40B4-BE49-F238E27FC236}">
                <a16:creationId xmlns:a16="http://schemas.microsoft.com/office/drawing/2014/main" id="{9C8E27D6-839C-B536-A9B2-427F69C35942}"/>
              </a:ext>
            </a:extLst>
          </p:cNvPr>
          <p:cNvSpPr/>
          <p:nvPr/>
        </p:nvSpPr>
        <p:spPr>
          <a:xfrm>
            <a:off x="5279923" y="5194670"/>
            <a:ext cx="2513640" cy="855324"/>
          </a:xfrm>
          <a:prstGeom prst="roundRect">
            <a:avLst>
              <a:gd name="adj" fmla="val 16667"/>
            </a:avLst>
          </a:prstGeom>
          <a:solidFill>
            <a:srgbClr val="0070C0"/>
          </a:soli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 b="1" i="0" u="none" strike="noStrike" kern="1200" cap="none" spc="0" normalizeH="0" baseline="0" noProof="0">
                <a:ln>
                  <a:noFill/>
                </a:ln>
                <a:solidFill>
                  <a:srgbClr val="FFFFFF"/>
                </a:solidFill>
                <a:effectLst/>
                <a:uLnTx/>
                <a:uFillTx/>
                <a:latin typeface="Montserrat"/>
                <a:ea typeface="Montserrat"/>
                <a:cs typeface="Montserrat"/>
                <a:sym typeface="Montserrat"/>
              </a:rPr>
              <a:t>Session immersive</a:t>
            </a:r>
            <a:endParaRPr kumimoji="0"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sp>
        <p:nvSpPr>
          <p:cNvPr id="12" name="Google Shape;570;p18">
            <a:extLst>
              <a:ext uri="{FF2B5EF4-FFF2-40B4-BE49-F238E27FC236}">
                <a16:creationId xmlns:a16="http://schemas.microsoft.com/office/drawing/2014/main" id="{0C7883A5-1730-BA36-4197-5B120EBD3330}"/>
              </a:ext>
            </a:extLst>
          </p:cNvPr>
          <p:cNvSpPr/>
          <p:nvPr/>
        </p:nvSpPr>
        <p:spPr>
          <a:xfrm>
            <a:off x="3266433" y="5194670"/>
            <a:ext cx="1952849" cy="855324"/>
          </a:xfrm>
          <a:prstGeom prst="roundRect">
            <a:avLst>
              <a:gd name="adj" fmla="val 166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FR" b="1" i="0" u="none" strike="noStrike" kern="1200" cap="none" spc="0" normalizeH="0" baseline="0" noProof="0">
                <a:ln>
                  <a:noFill/>
                </a:ln>
                <a:solidFill>
                  <a:srgbClr val="FFFFFF"/>
                </a:solidFill>
                <a:effectLst/>
                <a:uLnTx/>
                <a:uFillTx/>
                <a:latin typeface="Montserrat"/>
                <a:ea typeface="Montserrat"/>
                <a:cs typeface="Montserrat"/>
                <a:sym typeface="Montserrat"/>
              </a:rPr>
              <a:t>Introduction aux soft </a:t>
            </a:r>
            <a:r>
              <a:rPr kumimoji="0" lang="fr-FR" b="1" i="0" u="none" strike="noStrike" kern="1200" cap="none" spc="0" normalizeH="0" baseline="0" noProof="0" err="1">
                <a:ln>
                  <a:noFill/>
                </a:ln>
                <a:solidFill>
                  <a:srgbClr val="FFFFFF"/>
                </a:solidFill>
                <a:effectLst/>
                <a:uLnTx/>
                <a:uFillTx/>
                <a:latin typeface="Montserrat"/>
                <a:ea typeface="Montserrat"/>
                <a:cs typeface="Montserrat"/>
                <a:sym typeface="Montserrat"/>
              </a:rPr>
              <a:t>skills</a:t>
            </a:r>
            <a:endParaRPr kumimoji="0" lang="fr-FR" b="1" i="0" u="none" strike="noStrike" kern="1200" cap="none" spc="0" normalizeH="0" baseline="0" noProof="0">
              <a:ln>
                <a:noFill/>
              </a:ln>
              <a:solidFill>
                <a:srgbClr val="FFFFFF"/>
              </a:solidFill>
              <a:effectLst/>
              <a:uLnTx/>
              <a:uFillTx/>
              <a:latin typeface="Montserrat"/>
              <a:ea typeface="Montserrat"/>
              <a:cs typeface="Montserrat"/>
              <a:sym typeface="Montserrat"/>
            </a:endParaRPr>
          </a:p>
        </p:txBody>
      </p:sp>
      <p:sp>
        <p:nvSpPr>
          <p:cNvPr id="13" name="Google Shape;570;p18">
            <a:extLst>
              <a:ext uri="{FF2B5EF4-FFF2-40B4-BE49-F238E27FC236}">
                <a16:creationId xmlns:a16="http://schemas.microsoft.com/office/drawing/2014/main" id="{58C149A2-167E-5409-7537-F668D3497A0B}"/>
              </a:ext>
            </a:extLst>
          </p:cNvPr>
          <p:cNvSpPr/>
          <p:nvPr/>
        </p:nvSpPr>
        <p:spPr>
          <a:xfrm>
            <a:off x="7854723" y="5194670"/>
            <a:ext cx="2762839" cy="855324"/>
          </a:xfrm>
          <a:prstGeom prst="roundRect">
            <a:avLst>
              <a:gd name="adj" fmla="val 166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txBody>
          <a:bodyPr spcFirstLastPara="1" wrap="square"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fr" b="1" i="0" u="none" strike="noStrike" kern="1200" cap="none" spc="0" normalizeH="0" baseline="0" noProof="0">
                <a:ln>
                  <a:noFill/>
                </a:ln>
                <a:solidFill>
                  <a:srgbClr val="FFFFFF"/>
                </a:solidFill>
                <a:effectLst/>
                <a:uLnTx/>
                <a:uFillTx/>
                <a:latin typeface="Montserrat"/>
                <a:ea typeface="Montserrat"/>
                <a:cs typeface="Montserrat"/>
                <a:sym typeface="Montserrat"/>
              </a:rPr>
              <a:t>Debrief, p</a:t>
            </a:r>
            <a:r>
              <a:rPr lang="fr" b="1" err="1">
                <a:solidFill>
                  <a:srgbClr val="FFFFFF"/>
                </a:solidFill>
                <a:latin typeface="Montserrat"/>
                <a:ea typeface="Montserrat"/>
                <a:cs typeface="Montserrat"/>
                <a:sym typeface="Montserrat"/>
              </a:rPr>
              <a:t>rise</a:t>
            </a:r>
            <a:r>
              <a:rPr lang="fr" b="1">
                <a:solidFill>
                  <a:srgbClr val="FFFFFF"/>
                </a:solidFill>
                <a:latin typeface="Montserrat"/>
                <a:ea typeface="Montserrat"/>
                <a:cs typeface="Montserrat"/>
                <a:sym typeface="Montserrat"/>
              </a:rPr>
              <a:t> de recul </a:t>
            </a:r>
            <a:endParaRPr kumimoji="0" b="1" i="0" u="none" strike="noStrike" kern="1200" cap="none" spc="0" normalizeH="0" baseline="0" noProof="0">
              <a:ln>
                <a:noFill/>
              </a:ln>
              <a:solidFill>
                <a:prstClr val="black"/>
              </a:solidFill>
              <a:effectLst/>
              <a:uLnTx/>
              <a:uFillTx/>
              <a:latin typeface="Montserrat"/>
              <a:ea typeface="Montserrat"/>
              <a:cs typeface="Montserrat"/>
              <a:sym typeface="Montserrat"/>
            </a:endParaRPr>
          </a:p>
        </p:txBody>
      </p:sp>
      <p:sp>
        <p:nvSpPr>
          <p:cNvPr id="14" name="Rectangle : coins arrondis 13">
            <a:extLst>
              <a:ext uri="{FF2B5EF4-FFF2-40B4-BE49-F238E27FC236}">
                <a16:creationId xmlns:a16="http://schemas.microsoft.com/office/drawing/2014/main" id="{74EAD623-908E-576C-B6FA-C412CB08761E}"/>
              </a:ext>
            </a:extLst>
          </p:cNvPr>
          <p:cNvSpPr/>
          <p:nvPr/>
        </p:nvSpPr>
        <p:spPr>
          <a:xfrm>
            <a:off x="7649497" y="4933502"/>
            <a:ext cx="3179511" cy="1380392"/>
          </a:xfrm>
          <a:prstGeom prst="roundRect">
            <a:avLst/>
          </a:prstGeom>
          <a:no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highlight>
                <a:srgbClr val="FF0000"/>
              </a:highlight>
              <a:uLnTx/>
              <a:uFillTx/>
              <a:latin typeface="Arial"/>
              <a:ea typeface="+mn-ea"/>
              <a:cs typeface="+mn-cs"/>
            </a:endParaRPr>
          </a:p>
        </p:txBody>
      </p:sp>
    </p:spTree>
    <p:extLst>
      <p:ext uri="{BB962C8B-B14F-4D97-AF65-F5344CB8AC3E}">
        <p14:creationId xmlns:p14="http://schemas.microsoft.com/office/powerpoint/2010/main" val="31636729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550401" y="552534"/>
            <a:ext cx="11101600" cy="498213"/>
          </a:xfrm>
        </p:spPr>
        <p:txBody>
          <a:bodyPr/>
          <a:lstStyle/>
          <a:p>
            <a:r>
              <a:rPr lang="fr-FR">
                <a:solidFill>
                  <a:srgbClr val="F79646"/>
                </a:solidFill>
              </a:rPr>
              <a:t>Déroulé du débrief</a:t>
            </a:r>
          </a:p>
        </p:txBody>
      </p:sp>
      <p:sp>
        <p:nvSpPr>
          <p:cNvPr id="4" name="Rectangle à coins arrondis 3"/>
          <p:cNvSpPr/>
          <p:nvPr/>
        </p:nvSpPr>
        <p:spPr>
          <a:xfrm>
            <a:off x="6101202" y="2140637"/>
            <a:ext cx="5550799" cy="234130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l" defTabSz="457200" rtl="0" eaLnBrk="1" fontAlgn="auto" latinLnBrk="0" hangingPunct="1">
              <a:lnSpc>
                <a:spcPct val="100000"/>
              </a:lnSpc>
              <a:spcBef>
                <a:spcPts val="0"/>
              </a:spcBef>
              <a:spcAft>
                <a:spcPts val="800"/>
              </a:spcAft>
              <a:buClrTx/>
              <a:buSzTx/>
              <a:tabLst/>
              <a:defRPr/>
            </a:pPr>
            <a:r>
              <a:rPr kumimoji="0" lang="fr-FR" sz="2400" b="1" i="0" u="none" strike="noStrike" kern="1200" cap="none" spc="0" normalizeH="0" baseline="0" noProof="0">
                <a:ln>
                  <a:noFill/>
                </a:ln>
                <a:solidFill>
                  <a:srgbClr val="0070C0"/>
                </a:solidFill>
                <a:effectLst/>
                <a:uLnTx/>
                <a:uFillTx/>
                <a:latin typeface="Calibri" panose="020F0502020204030204"/>
                <a:ea typeface="+mn-ea"/>
                <a:cs typeface="+mn-cs"/>
              </a:rPr>
              <a:t>Le débrief se fait en trois temps : </a:t>
            </a:r>
          </a:p>
          <a:p>
            <a:pPr marL="914400" marR="0" lvl="1" indent="-457200" algn="l" defTabSz="457200" rtl="0" eaLnBrk="1" fontAlgn="auto" latinLnBrk="0" hangingPunct="1">
              <a:lnSpc>
                <a:spcPct val="100000"/>
              </a:lnSpc>
              <a:spcBef>
                <a:spcPts val="0"/>
              </a:spcBef>
              <a:spcAft>
                <a:spcPts val="800"/>
              </a:spcAft>
              <a:buClrTx/>
              <a:buSzTx/>
              <a:buFont typeface="+mj-lt"/>
              <a:buAutoNum type="arabicPeriod"/>
              <a:tabLst/>
              <a:defRPr/>
            </a:pPr>
            <a:r>
              <a:rPr kumimoji="0" lang="fr-FR" sz="2400" b="0" i="0" u="none" strike="noStrike" kern="1200" cap="none" spc="0" normalizeH="0" baseline="0" noProof="0">
                <a:ln>
                  <a:noFill/>
                </a:ln>
                <a:solidFill>
                  <a:srgbClr val="0070C0"/>
                </a:solidFill>
                <a:effectLst/>
                <a:uLnTx/>
                <a:uFillTx/>
                <a:latin typeface="Calibri" panose="020F0502020204030204"/>
                <a:ea typeface="+mn-ea"/>
                <a:cs typeface="+mn-cs"/>
              </a:rPr>
              <a:t>Vos réactions</a:t>
            </a:r>
          </a:p>
          <a:p>
            <a:pPr marL="914400" marR="0" lvl="1" indent="-457200" algn="l" defTabSz="457200" rtl="0" eaLnBrk="1" fontAlgn="auto" latinLnBrk="0" hangingPunct="1">
              <a:lnSpc>
                <a:spcPct val="100000"/>
              </a:lnSpc>
              <a:spcBef>
                <a:spcPts val="0"/>
              </a:spcBef>
              <a:spcAft>
                <a:spcPts val="800"/>
              </a:spcAft>
              <a:buClrTx/>
              <a:buSzTx/>
              <a:buFont typeface="+mj-lt"/>
              <a:buAutoNum type="arabicPeriod"/>
              <a:tabLst/>
              <a:defRPr/>
            </a:pPr>
            <a:r>
              <a:rPr kumimoji="0" lang="fr-FR" sz="2400" b="0" i="0" u="none" strike="noStrike" kern="1200" cap="none" spc="0" normalizeH="0" baseline="0" noProof="0">
                <a:ln>
                  <a:noFill/>
                </a:ln>
                <a:solidFill>
                  <a:srgbClr val="0070C0"/>
                </a:solidFill>
                <a:effectLst/>
                <a:uLnTx/>
                <a:uFillTx/>
                <a:latin typeface="Calibri" panose="020F0502020204030204"/>
                <a:ea typeface="+mn-ea"/>
                <a:cs typeface="+mn-cs"/>
              </a:rPr>
              <a:t>Repérez les </a:t>
            </a:r>
            <a:r>
              <a:rPr lang="fr-FR" sz="2400">
                <a:solidFill>
                  <a:srgbClr val="0070C0"/>
                </a:solidFill>
                <a:latin typeface="Calibri" panose="020F0502020204030204"/>
              </a:rPr>
              <a:t>soft </a:t>
            </a:r>
            <a:r>
              <a:rPr lang="fr-FR" sz="2400" err="1">
                <a:solidFill>
                  <a:srgbClr val="0070C0"/>
                </a:solidFill>
                <a:latin typeface="Calibri" panose="020F0502020204030204"/>
              </a:rPr>
              <a:t>skills</a:t>
            </a:r>
            <a:endParaRPr kumimoji="0" lang="fr-FR" sz="2400" b="0" i="0" u="none" strike="noStrike" kern="1200" cap="none" spc="0" normalizeH="0" baseline="0" noProof="0">
              <a:ln>
                <a:noFill/>
              </a:ln>
              <a:solidFill>
                <a:srgbClr val="0070C0"/>
              </a:solidFill>
              <a:effectLst/>
              <a:uLnTx/>
              <a:uFillTx/>
              <a:latin typeface="Calibri" panose="020F0502020204030204"/>
              <a:ea typeface="+mn-ea"/>
              <a:cs typeface="+mn-cs"/>
            </a:endParaRPr>
          </a:p>
          <a:p>
            <a:pPr marL="914400" marR="0" lvl="1" indent="-457200" algn="l" defTabSz="457200" rtl="0" eaLnBrk="1" fontAlgn="auto" latinLnBrk="0" hangingPunct="1">
              <a:lnSpc>
                <a:spcPct val="100000"/>
              </a:lnSpc>
              <a:spcBef>
                <a:spcPts val="0"/>
              </a:spcBef>
              <a:spcAft>
                <a:spcPts val="800"/>
              </a:spcAft>
              <a:buClrTx/>
              <a:buSzTx/>
              <a:buFont typeface="+mj-lt"/>
              <a:buAutoNum type="arabicPeriod"/>
              <a:tabLst/>
              <a:defRPr/>
            </a:pPr>
            <a:r>
              <a:rPr lang="fr-FR" sz="2400">
                <a:solidFill>
                  <a:srgbClr val="0070C0"/>
                </a:solidFill>
                <a:latin typeface="Calibri" panose="020F0502020204030204"/>
              </a:rPr>
              <a:t>Etablissez des liens avec vos propres expériences</a:t>
            </a:r>
            <a:endParaRPr kumimoji="0" lang="fr-FR" sz="2400" b="0" i="0" u="none" strike="noStrike" kern="1200" cap="none" spc="0" normalizeH="0" baseline="0" noProof="0">
              <a:ln>
                <a:noFill/>
              </a:ln>
              <a:solidFill>
                <a:srgbClr val="0070C0"/>
              </a:solidFill>
              <a:effectLst/>
              <a:uLnTx/>
              <a:uFillTx/>
              <a:latin typeface="Calibri" panose="020F0502020204030204"/>
              <a:ea typeface="+mn-ea"/>
              <a:cs typeface="+mn-cs"/>
            </a:endParaRPr>
          </a:p>
        </p:txBody>
      </p:sp>
      <p:pic>
        <p:nvPicPr>
          <p:cNvPr id="5" name="Imag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401" y="1669472"/>
            <a:ext cx="5295131" cy="3519056"/>
          </a:xfrm>
          <a:prstGeom prst="rect">
            <a:avLst/>
          </a:prstGeom>
        </p:spPr>
      </p:pic>
      <p:sp>
        <p:nvSpPr>
          <p:cNvPr id="2" name="Espace réservé du numéro de diapositive 1">
            <a:extLst>
              <a:ext uri="{FF2B5EF4-FFF2-40B4-BE49-F238E27FC236}">
                <a16:creationId xmlns:a16="http://schemas.microsoft.com/office/drawing/2014/main" id="{462AA9A6-69D5-13D4-88D4-CF18977F6C49}"/>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42</a:t>
            </a:fld>
            <a:endParaRPr lang="fr-FR"/>
          </a:p>
        </p:txBody>
      </p:sp>
    </p:spTree>
    <p:extLst>
      <p:ext uri="{BB962C8B-B14F-4D97-AF65-F5344CB8AC3E}">
        <p14:creationId xmlns:p14="http://schemas.microsoft.com/office/powerpoint/2010/main" val="9345524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98213"/>
          </a:xfrm>
        </p:spPr>
        <p:txBody>
          <a:bodyPr/>
          <a:lstStyle/>
          <a:p>
            <a:r>
              <a:rPr lang="fr-FR"/>
              <a:t>Temps 1 : vos réactions</a:t>
            </a:r>
          </a:p>
        </p:txBody>
      </p:sp>
      <p:sp>
        <p:nvSpPr>
          <p:cNvPr id="3" name="Rectangle à coins arrondis 2"/>
          <p:cNvSpPr/>
          <p:nvPr/>
        </p:nvSpPr>
        <p:spPr>
          <a:xfrm>
            <a:off x="545201" y="1345220"/>
            <a:ext cx="5816354" cy="515717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defTabSz="457200">
              <a:spcAft>
                <a:spcPts val="800"/>
              </a:spcAft>
              <a:buFont typeface="Arial" panose="020B0604020202020204" pitchFamily="34" charset="0"/>
              <a:buChar char="•"/>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Comment vous sentez-vous après cette expérience ? </a:t>
            </a:r>
          </a:p>
          <a:p>
            <a:pPr marL="342900" indent="-342900" defTabSz="457200">
              <a:spcAft>
                <a:spcPts val="800"/>
              </a:spcAft>
              <a:buFont typeface="Arial" panose="020B0604020202020204" pitchFamily="34" charset="0"/>
              <a:buChar char="•"/>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Qu’est-ce qui vous a semblé le plus </a:t>
            </a:r>
            <a:r>
              <a:rPr lang="fr-FR" sz="2200">
                <a:solidFill>
                  <a:srgbClr val="0070C0"/>
                </a:solidFill>
                <a:latin typeface="Calibri" panose="020F0502020204030204"/>
              </a:rPr>
              <a:t>difficile</a:t>
            </a: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 ? Le plus facile ? </a:t>
            </a:r>
          </a:p>
          <a:p>
            <a:pPr marL="342900" indent="-342900" defTabSz="457200">
              <a:spcAft>
                <a:spcPts val="800"/>
              </a:spcAft>
              <a:buFont typeface="Arial" panose="020B0604020202020204" pitchFamily="34" charset="0"/>
              <a:buChar char="•"/>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Qu’est-ce qui vous a surpris, marqué ? </a:t>
            </a:r>
          </a:p>
          <a:p>
            <a:pPr marL="342900" indent="-342900" defTabSz="457200">
              <a:spcAft>
                <a:spcPts val="800"/>
              </a:spcAft>
              <a:buFont typeface="Arial" panose="020B0604020202020204" pitchFamily="34" charset="0"/>
              <a:buChar char="•"/>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kumimoji="0" lang="fr-FR" sz="2150" b="0" i="0" u="none" strike="noStrike" kern="1200" cap="none" spc="0" normalizeH="0" baseline="0" noProof="0">
                <a:ln>
                  <a:noFill/>
                </a:ln>
                <a:solidFill>
                  <a:srgbClr val="0070C0"/>
                </a:solidFill>
                <a:effectLst/>
                <a:uLnTx/>
                <a:uFillTx/>
                <a:latin typeface="Calibri" panose="020F0502020204030204"/>
                <a:ea typeface="+mn-ea"/>
                <a:cs typeface="+mn-cs"/>
              </a:rPr>
              <a:t>Si c’était à refaire,</a:t>
            </a:r>
            <a:r>
              <a:rPr kumimoji="0" lang="fr-FR" sz="2150" b="0" i="0" u="none" strike="noStrike" kern="1200" cap="none" spc="0" normalizeH="0" noProof="0">
                <a:ln>
                  <a:noFill/>
                </a:ln>
                <a:solidFill>
                  <a:srgbClr val="0070C0"/>
                </a:solidFill>
                <a:effectLst/>
                <a:uLnTx/>
                <a:uFillTx/>
                <a:latin typeface="Calibri" panose="020F0502020204030204"/>
                <a:ea typeface="+mn-ea"/>
                <a:cs typeface="+mn-cs"/>
              </a:rPr>
              <a:t> </a:t>
            </a:r>
            <a:r>
              <a:rPr kumimoji="0" lang="fr-FR" sz="2150" b="0" i="0" u="none" strike="noStrike" kern="1200" cap="none" spc="0" normalizeH="0" baseline="0" noProof="0">
                <a:ln>
                  <a:noFill/>
                </a:ln>
                <a:solidFill>
                  <a:srgbClr val="0070C0"/>
                </a:solidFill>
                <a:effectLst/>
                <a:uLnTx/>
                <a:uFillTx/>
                <a:latin typeface="Calibri" panose="020F0502020204030204"/>
                <a:ea typeface="+mn-ea"/>
                <a:cs typeface="+mn-cs"/>
              </a:rPr>
              <a:t>feriez-vous les choses différemment ? Pourquoi ?  </a:t>
            </a:r>
          </a:p>
        </p:txBody>
      </p:sp>
      <p:pic>
        <p:nvPicPr>
          <p:cNvPr id="5" name="Image 4"/>
          <p:cNvPicPr>
            <a:picLocks noChangeAspect="1"/>
          </p:cNvPicPr>
          <p:nvPr/>
        </p:nvPicPr>
        <p:blipFill rotWithShape="1">
          <a:blip r:embed="rId3">
            <a:extLst>
              <a:ext uri="{BEBA8EAE-BF5A-486C-A8C5-ECC9F3942E4B}">
                <a14:imgProps xmlns:a14="http://schemas.microsoft.com/office/drawing/2010/main">
                  <a14:imgLayer r:embed="rId4">
                    <a14:imgEffect>
                      <a14:backgroundRemoval t="7227" b="100000" l="11753" r="90679"/>
                    </a14:imgEffect>
                  </a14:imgLayer>
                </a14:imgProps>
              </a:ext>
              <a:ext uri="{28A0092B-C50C-407E-A947-70E740481C1C}">
                <a14:useLocalDpi xmlns:a14="http://schemas.microsoft.com/office/drawing/2010/main" val="0"/>
              </a:ext>
            </a:extLst>
          </a:blip>
          <a:srcRect l="8780" t="5253"/>
          <a:stretch/>
        </p:blipFill>
        <p:spPr>
          <a:xfrm>
            <a:off x="6361555" y="452582"/>
            <a:ext cx="5524127" cy="5952836"/>
          </a:xfrm>
          <a:prstGeom prst="rect">
            <a:avLst/>
          </a:prstGeom>
        </p:spPr>
      </p:pic>
      <p:sp>
        <p:nvSpPr>
          <p:cNvPr id="4" name="Espace réservé du numéro de diapositive 3">
            <a:extLst>
              <a:ext uri="{FF2B5EF4-FFF2-40B4-BE49-F238E27FC236}">
                <a16:creationId xmlns:a16="http://schemas.microsoft.com/office/drawing/2014/main" id="{8555DCB8-8B34-A453-F4E9-932680836C8A}"/>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43</a:t>
            </a:fld>
            <a:endParaRPr lang="fr-FR"/>
          </a:p>
        </p:txBody>
      </p:sp>
    </p:spTree>
    <p:extLst>
      <p:ext uri="{BB962C8B-B14F-4D97-AF65-F5344CB8AC3E}">
        <p14:creationId xmlns:p14="http://schemas.microsoft.com/office/powerpoint/2010/main" val="4068807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969496"/>
          </a:xfrm>
        </p:spPr>
        <p:txBody>
          <a:bodyPr/>
          <a:lstStyle/>
          <a:p>
            <a:r>
              <a:rPr lang="fr-FR">
                <a:latin typeface="KG Blank Space Solid"/>
              </a:rPr>
              <a:t>Temps 2 : repérez les compétences par scène </a:t>
            </a:r>
            <a:endParaRPr lang="fr-FR"/>
          </a:p>
        </p:txBody>
      </p:sp>
      <p:sp>
        <p:nvSpPr>
          <p:cNvPr id="3" name="Rectangle à coins arrondis 2"/>
          <p:cNvSpPr/>
          <p:nvPr/>
        </p:nvSpPr>
        <p:spPr>
          <a:xfrm>
            <a:off x="5490243" y="1550432"/>
            <a:ext cx="6336700" cy="458343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defTabSz="457200">
              <a:spcAft>
                <a:spcPts val="800"/>
              </a:spcAft>
              <a:buFont typeface="Arial" panose="020B0604020202020204" pitchFamily="34" charset="0"/>
              <a:buChar char="•"/>
              <a:defRPr/>
            </a:pPr>
            <a:r>
              <a:rPr lang="fr-FR" b="1">
                <a:solidFill>
                  <a:srgbClr val="0070C0"/>
                </a:solidFill>
                <a:latin typeface="Calibri" panose="020F0502020204030204"/>
              </a:rPr>
              <a:t>Individuellement </a:t>
            </a:r>
            <a:r>
              <a:rPr lang="fr-FR">
                <a:solidFill>
                  <a:srgbClr val="0070C0"/>
                </a:solidFill>
                <a:latin typeface="Calibri" panose="020F0502020204030204"/>
              </a:rPr>
              <a:t>remémorerez-vous les différents moments </a:t>
            </a:r>
            <a:r>
              <a:rPr kumimoji="0" lang="fr-FR" b="0" i="0" u="none" strike="noStrike" kern="1200" cap="none" spc="0" normalizeH="0" baseline="0" noProof="0">
                <a:ln>
                  <a:noFill/>
                </a:ln>
                <a:solidFill>
                  <a:srgbClr val="0070C0"/>
                </a:solidFill>
                <a:effectLst/>
                <a:uLnTx/>
                <a:uFillTx/>
                <a:latin typeface="Calibri" panose="020F0502020204030204"/>
                <a:ea typeface="+mn-ea"/>
                <a:cs typeface="+mn-cs"/>
              </a:rPr>
              <a:t>du scénario</a:t>
            </a:r>
            <a:r>
              <a:rPr lang="fr-FR">
                <a:solidFill>
                  <a:srgbClr val="0070C0"/>
                </a:solidFill>
                <a:latin typeface="Calibri" panose="020F0502020204030204"/>
              </a:rPr>
              <a:t> et associez pour chaque scène les compétences requises </a:t>
            </a:r>
            <a:r>
              <a:rPr lang="fr-FR" i="1">
                <a:solidFill>
                  <a:srgbClr val="0070C0"/>
                </a:solidFill>
                <a:latin typeface="Calibri" panose="020F0502020204030204"/>
              </a:rPr>
              <a:t>(vous pouvez-vous aider de la liste des compétences transverses fournie) </a:t>
            </a:r>
            <a:r>
              <a:rPr lang="fr-FR">
                <a:solidFill>
                  <a:srgbClr val="0070C0"/>
                </a:solidFill>
                <a:latin typeface="Calibri" panose="020F0502020204030204"/>
              </a:rPr>
              <a:t>&gt;</a:t>
            </a:r>
            <a:r>
              <a:rPr lang="fr-FR" i="1">
                <a:solidFill>
                  <a:srgbClr val="0070C0"/>
                </a:solidFill>
                <a:latin typeface="Calibri" panose="020F0502020204030204"/>
              </a:rPr>
              <a:t>10 minutes</a:t>
            </a:r>
            <a:r>
              <a:rPr lang="fr-FR">
                <a:solidFill>
                  <a:srgbClr val="0070C0"/>
                </a:solidFill>
                <a:latin typeface="Calibri" panose="020F0502020204030204"/>
              </a:rPr>
              <a:t> environ.</a:t>
            </a:r>
            <a:endParaRPr lang="fr-FR">
              <a:solidFill>
                <a:srgbClr val="0070C0"/>
              </a:solidFill>
              <a:latin typeface="Calibri" panose="020F0502020204030204"/>
              <a:ea typeface="Calibri"/>
              <a:cs typeface="Calibri"/>
            </a:endParaRPr>
          </a:p>
          <a:p>
            <a:pPr marL="285750" indent="-285750" defTabSz="457200">
              <a:spcAft>
                <a:spcPts val="800"/>
              </a:spcAft>
              <a:buFont typeface="Arial" panose="020B0604020202020204" pitchFamily="34" charset="0"/>
              <a:buChar char="•"/>
              <a:defRPr/>
            </a:pPr>
            <a:r>
              <a:rPr lang="fr-FR" b="1">
                <a:solidFill>
                  <a:srgbClr val="0070C0"/>
                </a:solidFill>
                <a:latin typeface="Calibri" panose="020F0502020204030204"/>
              </a:rPr>
              <a:t>Par groupe</a:t>
            </a:r>
            <a:r>
              <a:rPr lang="fr-FR">
                <a:solidFill>
                  <a:srgbClr val="0070C0"/>
                </a:solidFill>
                <a:latin typeface="Calibri" panose="020F0502020204030204"/>
              </a:rPr>
              <a:t> de 3 à 5, comparez les scènes vécues, notez les différences entre vos expériences et échangez sur les raisons de ces différences. </a:t>
            </a:r>
            <a:r>
              <a:rPr lang="fr-FR" i="1">
                <a:solidFill>
                  <a:srgbClr val="0070C0"/>
                </a:solidFill>
                <a:latin typeface="Calibri" panose="020F0502020204030204"/>
              </a:rPr>
              <a:t>&gt; 15 minutes</a:t>
            </a:r>
            <a:r>
              <a:rPr lang="fr-FR">
                <a:solidFill>
                  <a:srgbClr val="0070C0"/>
                </a:solidFill>
                <a:latin typeface="Calibri" panose="020F0502020204030204"/>
              </a:rPr>
              <a:t>.</a:t>
            </a:r>
          </a:p>
          <a:p>
            <a:pPr marL="285750" indent="-285750" defTabSz="457200">
              <a:spcAft>
                <a:spcPts val="800"/>
              </a:spcAft>
              <a:buFont typeface="Arial" panose="020B0604020202020204" pitchFamily="34" charset="0"/>
              <a:buChar char="•"/>
              <a:defRPr/>
            </a:pPr>
            <a:r>
              <a:rPr lang="fr-FR" b="1">
                <a:solidFill>
                  <a:srgbClr val="0070C0"/>
                </a:solidFill>
                <a:latin typeface="Calibri" panose="020F0502020204030204"/>
              </a:rPr>
              <a:t>Par groupe</a:t>
            </a:r>
            <a:r>
              <a:rPr kumimoji="0" lang="fr-FR" b="0" i="0" u="none" strike="noStrike" kern="1200" cap="none" spc="0" normalizeH="0" baseline="0" noProof="0">
                <a:ln>
                  <a:noFill/>
                </a:ln>
                <a:solidFill>
                  <a:srgbClr val="0070C0"/>
                </a:solidFill>
                <a:effectLst/>
                <a:uLnTx/>
                <a:uFillTx/>
                <a:latin typeface="Calibri" panose="020F0502020204030204"/>
                <a:ea typeface="+mn-ea"/>
                <a:cs typeface="+mn-cs"/>
              </a:rPr>
              <a:t> </a:t>
            </a:r>
            <a:r>
              <a:rPr lang="fr-FR">
                <a:solidFill>
                  <a:srgbClr val="0070C0"/>
                </a:solidFill>
                <a:latin typeface="Calibri" panose="020F0502020204030204"/>
              </a:rPr>
              <a:t>créez un poster qui retrace les différentes scènes du scénario et softs </a:t>
            </a:r>
            <a:r>
              <a:rPr lang="fr-FR" err="1">
                <a:solidFill>
                  <a:srgbClr val="0070C0"/>
                </a:solidFill>
                <a:latin typeface="Calibri" panose="020F0502020204030204"/>
              </a:rPr>
              <a:t>skills</a:t>
            </a:r>
            <a:r>
              <a:rPr lang="fr-FR">
                <a:solidFill>
                  <a:srgbClr val="0070C0"/>
                </a:solidFill>
                <a:latin typeface="Calibri" panose="020F0502020204030204"/>
              </a:rPr>
              <a:t> associées.</a:t>
            </a:r>
            <a:endParaRPr lang="en-US">
              <a:solidFill>
                <a:srgbClr val="0070C0"/>
              </a:solidFill>
              <a:latin typeface="Calibri" panose="020F0502020204030204"/>
            </a:endParaRPr>
          </a:p>
          <a:p>
            <a:pPr marL="285750" indent="-285750" defTabSz="457200">
              <a:spcAft>
                <a:spcPts val="800"/>
              </a:spcAft>
              <a:buFont typeface="Arial" panose="020B0604020202020204" pitchFamily="34" charset="0"/>
              <a:buChar char="•"/>
              <a:defRPr/>
            </a:pPr>
            <a:r>
              <a:rPr lang="fr-FR">
                <a:solidFill>
                  <a:srgbClr val="0070C0"/>
                </a:solidFill>
                <a:latin typeface="Calibri" panose="020F0502020204030204"/>
              </a:rPr>
              <a:t>Ces posters sont ensuite présentés en </a:t>
            </a:r>
            <a:r>
              <a:rPr lang="fr-FR" b="1">
                <a:solidFill>
                  <a:srgbClr val="0070C0"/>
                </a:solidFill>
                <a:latin typeface="Calibri" panose="020F0502020204030204"/>
              </a:rPr>
              <a:t>plénière</a:t>
            </a:r>
            <a:r>
              <a:rPr lang="fr-FR">
                <a:solidFill>
                  <a:srgbClr val="0070C0"/>
                </a:solidFill>
                <a:latin typeface="Calibri" panose="020F0502020204030204"/>
              </a:rPr>
              <a:t>.</a:t>
            </a:r>
            <a:endParaRPr lang="fr-FR">
              <a:solidFill>
                <a:srgbClr val="0070C0"/>
              </a:solidFill>
              <a:ea typeface="+mn-ea"/>
              <a:cs typeface="+mn-cs"/>
            </a:endParaRPr>
          </a:p>
        </p:txBody>
      </p:sp>
      <p:pic>
        <p:nvPicPr>
          <p:cNvPr id="7" name="Image 6" descr="Une image contenant personne, Visage humain, habits, intérieur&#10;&#10;Description générée automatiquement">
            <a:extLst>
              <a:ext uri="{FF2B5EF4-FFF2-40B4-BE49-F238E27FC236}">
                <a16:creationId xmlns:a16="http://schemas.microsoft.com/office/drawing/2014/main" id="{52302185-9171-4993-B346-9E0118A9EA6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7641" y="1545499"/>
            <a:ext cx="2594695" cy="2594695"/>
          </a:xfrm>
          <a:prstGeom prst="rect">
            <a:avLst/>
          </a:prstGeom>
          <a:ln>
            <a:noFill/>
          </a:ln>
          <a:effectLst/>
        </p:spPr>
      </p:pic>
      <p:pic>
        <p:nvPicPr>
          <p:cNvPr id="4" name="Image 3" descr="Une image contenant personne, habits, Visage humain, intérieur&#10;&#10;Description générée automatiquement">
            <a:extLst>
              <a:ext uri="{FF2B5EF4-FFF2-40B4-BE49-F238E27FC236}">
                <a16:creationId xmlns:a16="http://schemas.microsoft.com/office/drawing/2014/main" id="{B628EF7B-32E7-368E-864B-5FDFA3C203E4}"/>
              </a:ext>
            </a:extLst>
          </p:cNvPr>
          <p:cNvPicPr>
            <a:picLocks noChangeAspect="1"/>
          </p:cNvPicPr>
          <p:nvPr/>
        </p:nvPicPr>
        <p:blipFill rotWithShape="1">
          <a:blip r:embed="rId4"/>
          <a:srcRect l="4780" t="6603" r="5453" b="6051"/>
          <a:stretch/>
        </p:blipFill>
        <p:spPr>
          <a:xfrm>
            <a:off x="2350529" y="3429000"/>
            <a:ext cx="2594695" cy="2524715"/>
          </a:xfrm>
          <a:prstGeom prst="rect">
            <a:avLst/>
          </a:prstGeom>
          <a:ln>
            <a:noFill/>
          </a:ln>
          <a:effectLst/>
        </p:spPr>
      </p:pic>
      <p:sp>
        <p:nvSpPr>
          <p:cNvPr id="5" name="Espace réservé du numéro de diapositive 4">
            <a:extLst>
              <a:ext uri="{FF2B5EF4-FFF2-40B4-BE49-F238E27FC236}">
                <a16:creationId xmlns:a16="http://schemas.microsoft.com/office/drawing/2014/main" id="{BF14AF56-15B4-D30E-1FED-51275A26330E}"/>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44</a:t>
            </a:fld>
            <a:endParaRPr lang="fr-FR"/>
          </a:p>
        </p:txBody>
      </p:sp>
    </p:spTree>
    <p:extLst>
      <p:ext uri="{BB962C8B-B14F-4D97-AF65-F5344CB8AC3E}">
        <p14:creationId xmlns:p14="http://schemas.microsoft.com/office/powerpoint/2010/main" val="1032060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0" y="552534"/>
            <a:ext cx="11641599" cy="498213"/>
          </a:xfrm>
        </p:spPr>
        <p:txBody>
          <a:bodyPr/>
          <a:lstStyle/>
          <a:p>
            <a:r>
              <a:rPr lang="fr-FR"/>
              <a:t>Temps 3 : liens avec vos propres expériences</a:t>
            </a:r>
          </a:p>
        </p:txBody>
      </p:sp>
      <p:sp>
        <p:nvSpPr>
          <p:cNvPr id="3" name="Rectangle à coins arrondis 2"/>
          <p:cNvSpPr/>
          <p:nvPr/>
        </p:nvSpPr>
        <p:spPr>
          <a:xfrm>
            <a:off x="411954" y="1450096"/>
            <a:ext cx="6168571" cy="498872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defTabSz="457200">
              <a:spcAft>
                <a:spcPts val="800"/>
              </a:spcAft>
              <a:buFont typeface="Arial" panose="020B0604020202020204" pitchFamily="34" charset="0"/>
              <a:buChar char="•"/>
              <a:defRPr/>
            </a:pPr>
            <a:r>
              <a:rPr lang="fr-FR" sz="2100">
                <a:solidFill>
                  <a:srgbClr val="0070C0"/>
                </a:solidFill>
                <a:latin typeface="Calibri" panose="020F0502020204030204"/>
                <a:cs typeface="Calibri"/>
              </a:rPr>
              <a:t>Quelles compétences, quels éléments du scénario retenez-vous ? Lesquels vous semblent utiles à vous remémorer pour votre futur emploi ? </a:t>
            </a:r>
          </a:p>
          <a:p>
            <a:pPr marL="342900" indent="-342900" defTabSz="457200">
              <a:spcAft>
                <a:spcPts val="800"/>
              </a:spcAft>
              <a:buFont typeface="Arial" panose="020B0604020202020204" pitchFamily="34" charset="0"/>
              <a:buChar char="•"/>
              <a:defRPr/>
            </a:pPr>
            <a:endParaRPr lang="en-US" sz="2100">
              <a:solidFill>
                <a:srgbClr val="0070C0"/>
              </a:solidFill>
              <a:latin typeface="Calibri" panose="020F0502020204030204"/>
              <a:cs typeface="Calibri"/>
            </a:endParaRPr>
          </a:p>
          <a:p>
            <a:pPr marL="342900" indent="-342900" defTabSz="457200">
              <a:spcAft>
                <a:spcPts val="800"/>
              </a:spcAft>
              <a:buFont typeface="Arial" panose="020B0604020202020204" pitchFamily="34" charset="0"/>
              <a:buChar char="•"/>
              <a:defRPr/>
            </a:pP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A quels moments dans votre vie, dans votre travail à l’école vous pensez utiliser ces compétences ? Illustrez d’exemples.</a:t>
            </a:r>
          </a:p>
          <a:p>
            <a:pPr defTabSz="457200">
              <a:spcAft>
                <a:spcPts val="800"/>
              </a:spcAft>
              <a:defRPr/>
            </a:pPr>
            <a:endPar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endParaRPr>
          </a:p>
          <a:p>
            <a:pPr marL="342900" indent="-342900" defTabSz="457200">
              <a:spcAft>
                <a:spcPts val="800"/>
              </a:spcAft>
              <a:buFont typeface="Arial" panose="020B0604020202020204" pitchFamily="34" charset="0"/>
              <a:buChar char="•"/>
              <a:defRPr/>
            </a:pPr>
            <a:r>
              <a:rPr lang="fr-FR" sz="2100" b="0" i="0" u="none" strike="noStrike" kern="1200" cap="none" spc="0" normalizeH="0" baseline="0" noProof="0" err="1">
                <a:ln>
                  <a:noFill/>
                </a:ln>
                <a:solidFill>
                  <a:srgbClr val="0070C0"/>
                </a:solidFill>
                <a:effectLst/>
                <a:uLnTx/>
                <a:uFillTx/>
                <a:latin typeface="Calibri" panose="020F0502020204030204"/>
                <a:cs typeface="Calibri"/>
              </a:rPr>
              <a:t>Projete</a:t>
            </a:r>
            <a:r>
              <a:rPr lang="fr-FR" sz="2100">
                <a:solidFill>
                  <a:srgbClr val="0070C0"/>
                </a:solidFill>
                <a:latin typeface="Calibri" panose="020F0502020204030204"/>
                <a:cs typeface="Calibri"/>
              </a:rPr>
              <a:t>z-vous dans votre futur emploi et imaginez les soft </a:t>
            </a:r>
            <a:r>
              <a:rPr lang="fr-FR" sz="2100" err="1">
                <a:solidFill>
                  <a:srgbClr val="0070C0"/>
                </a:solidFill>
                <a:latin typeface="Calibri" panose="020F0502020204030204"/>
                <a:cs typeface="Calibri"/>
              </a:rPr>
              <a:t>skills</a:t>
            </a:r>
            <a:r>
              <a:rPr lang="fr-FR" sz="2100">
                <a:solidFill>
                  <a:srgbClr val="0070C0"/>
                </a:solidFill>
                <a:latin typeface="Calibri" panose="020F0502020204030204"/>
                <a:cs typeface="Calibri"/>
              </a:rPr>
              <a:t> dont vous auriez besoin.</a:t>
            </a:r>
            <a:endParaRPr lang="fr-FR" sz="2100" b="0" i="0" u="none" strike="noStrike" kern="1200" cap="none" spc="0" normalizeH="0" baseline="0" noProof="0">
              <a:ln>
                <a:noFill/>
              </a:ln>
              <a:solidFill>
                <a:srgbClr val="0070C0"/>
              </a:solidFill>
              <a:effectLst/>
              <a:uLnTx/>
              <a:uFillTx/>
              <a:latin typeface="Calibri" panose="020F0502020204030204"/>
              <a:cs typeface="Calibri"/>
            </a:endParaRPr>
          </a:p>
        </p:txBody>
      </p:sp>
      <p:pic>
        <p:nvPicPr>
          <p:cNvPr id="4" name="Imag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17454" y="1814286"/>
            <a:ext cx="5474546" cy="4260347"/>
          </a:xfrm>
          <a:prstGeom prst="rect">
            <a:avLst/>
          </a:prstGeom>
          <a:ln>
            <a:noFill/>
          </a:ln>
        </p:spPr>
      </p:pic>
      <p:sp>
        <p:nvSpPr>
          <p:cNvPr id="5" name="Espace réservé du numéro de diapositive 4">
            <a:extLst>
              <a:ext uri="{FF2B5EF4-FFF2-40B4-BE49-F238E27FC236}">
                <a16:creationId xmlns:a16="http://schemas.microsoft.com/office/drawing/2014/main" id="{B4E7F61E-EE33-F2AA-3D7C-B7F6CFD6899A}"/>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45</a:t>
            </a:fld>
            <a:endParaRPr lang="fr-FR"/>
          </a:p>
        </p:txBody>
      </p:sp>
    </p:spTree>
    <p:extLst>
      <p:ext uri="{BB962C8B-B14F-4D97-AF65-F5344CB8AC3E}">
        <p14:creationId xmlns:p14="http://schemas.microsoft.com/office/powerpoint/2010/main" val="38793518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98213"/>
          </a:xfrm>
        </p:spPr>
        <p:txBody>
          <a:bodyPr/>
          <a:lstStyle/>
          <a:p>
            <a:r>
              <a:rPr lang="fr-FR"/>
              <a:t>Questions réponses ? </a:t>
            </a: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3400" y="944664"/>
            <a:ext cx="3865199" cy="4968671"/>
          </a:xfrm>
          <a:prstGeom prst="rect">
            <a:avLst/>
          </a:prstGeom>
        </p:spPr>
      </p:pic>
      <p:sp>
        <p:nvSpPr>
          <p:cNvPr id="4" name="Espace réservé du numéro de diapositive 3">
            <a:extLst>
              <a:ext uri="{FF2B5EF4-FFF2-40B4-BE49-F238E27FC236}">
                <a16:creationId xmlns:a16="http://schemas.microsoft.com/office/drawing/2014/main" id="{5DE5F0A1-9E2C-D3F4-AC4E-282EE534DC41}"/>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033D1C2-823B-4BB8-A694-E9452FC947B3}" type="slidenum">
              <a:rPr lang="fr-FR" smtClean="0"/>
              <a:pPr/>
              <a:t>46</a:t>
            </a:fld>
            <a:endParaRPr lang="fr-FR"/>
          </a:p>
        </p:txBody>
      </p:sp>
    </p:spTree>
    <p:extLst>
      <p:ext uri="{BB962C8B-B14F-4D97-AF65-F5344CB8AC3E}">
        <p14:creationId xmlns:p14="http://schemas.microsoft.com/office/powerpoint/2010/main" val="3871185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cap="none"/>
              <a:t>4. Annexes</a:t>
            </a:r>
            <a:br>
              <a:rPr lang="fr-FR" cap="none"/>
            </a:br>
            <a:br>
              <a:rPr lang="fr-FR" sz="3600" cap="none"/>
            </a:br>
            <a:r>
              <a:rPr lang="fr-FR" sz="3600" cap="none"/>
              <a:t>a) Références compétences et soft </a:t>
            </a:r>
            <a:r>
              <a:rPr lang="fr-FR" sz="3600" cap="none" err="1"/>
              <a:t>skills</a:t>
            </a:r>
            <a:endParaRPr lang="fr-FR" cap="none"/>
          </a:p>
        </p:txBody>
      </p:sp>
    </p:spTree>
    <p:extLst>
      <p:ext uri="{BB962C8B-B14F-4D97-AF65-F5344CB8AC3E}">
        <p14:creationId xmlns:p14="http://schemas.microsoft.com/office/powerpoint/2010/main" val="26374339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98213"/>
          </a:xfrm>
        </p:spPr>
        <p:txBody>
          <a:bodyPr/>
          <a:lstStyle/>
          <a:p>
            <a:r>
              <a:rPr lang="fr-FR"/>
              <a:t>Jacques TARDIF</a:t>
            </a:r>
          </a:p>
        </p:txBody>
      </p:sp>
      <p:sp>
        <p:nvSpPr>
          <p:cNvPr id="7" name="ZoneTexte 6"/>
          <p:cNvSpPr txBox="1"/>
          <p:nvPr/>
        </p:nvSpPr>
        <p:spPr>
          <a:xfrm>
            <a:off x="549596" y="1438529"/>
            <a:ext cx="10422890" cy="110799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La compétence est un savoir-agir complexe, prenant appui sur la mobilisation et la combinaison efficace d’une variété de ressources internes et externes à l’intérieur d’une famille de situations.</a:t>
            </a:r>
          </a:p>
        </p:txBody>
      </p:sp>
      <p:grpSp>
        <p:nvGrpSpPr>
          <p:cNvPr id="6" name="Groupe 5"/>
          <p:cNvGrpSpPr/>
          <p:nvPr/>
        </p:nvGrpSpPr>
        <p:grpSpPr>
          <a:xfrm>
            <a:off x="1503881" y="1571576"/>
            <a:ext cx="9184238" cy="5166133"/>
            <a:chOff x="1813243" y="1700885"/>
            <a:chExt cx="9184238" cy="5166133"/>
          </a:xfrm>
        </p:grpSpPr>
        <p:pic>
          <p:nvPicPr>
            <p:cNvPr id="4" name="Imag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13243" y="1700885"/>
              <a:ext cx="9184238" cy="5166133"/>
            </a:xfrm>
            <a:prstGeom prst="rect">
              <a:avLst/>
            </a:prstGeom>
          </p:spPr>
        </p:pic>
        <p:sp>
          <p:nvSpPr>
            <p:cNvPr id="5" name="ZoneTexte 4"/>
            <p:cNvSpPr txBox="1"/>
            <p:nvPr/>
          </p:nvSpPr>
          <p:spPr>
            <a:xfrm>
              <a:off x="5527196" y="4468203"/>
              <a:ext cx="180179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E7E6E6">
                      <a:lumMod val="50000"/>
                    </a:srgbClr>
                  </a:solidFill>
                  <a:effectLst/>
                  <a:uLnTx/>
                  <a:uFillTx/>
                  <a:latin typeface="Karla" panose="020B0004030503030003" pitchFamily="34" charset="0"/>
                  <a:ea typeface="+mn-ea"/>
                  <a:cs typeface="+mn-cs"/>
                </a:rPr>
                <a:t>COMPÉTENCE</a:t>
              </a:r>
            </a:p>
          </p:txBody>
        </p:sp>
        <p:sp>
          <p:nvSpPr>
            <p:cNvPr id="23" name="ZoneTexte 22"/>
            <p:cNvSpPr txBox="1"/>
            <p:nvPr/>
          </p:nvSpPr>
          <p:spPr>
            <a:xfrm>
              <a:off x="5761041" y="2878326"/>
              <a:ext cx="1288643" cy="3811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SAVOIRS</a:t>
              </a:r>
            </a:p>
          </p:txBody>
        </p:sp>
        <p:sp>
          <p:nvSpPr>
            <p:cNvPr id="27" name="ZoneTexte 26"/>
            <p:cNvSpPr txBox="1"/>
            <p:nvPr/>
          </p:nvSpPr>
          <p:spPr>
            <a:xfrm>
              <a:off x="7173152"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-FAIRE</a:t>
              </a:r>
            </a:p>
          </p:txBody>
        </p:sp>
        <p:sp>
          <p:nvSpPr>
            <p:cNvPr id="31" name="ZoneTexte 30"/>
            <p:cNvSpPr txBox="1"/>
            <p:nvPr/>
          </p:nvSpPr>
          <p:spPr>
            <a:xfrm>
              <a:off x="4549554"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-ÊTRE</a:t>
              </a:r>
            </a:p>
          </p:txBody>
        </p:sp>
      </p:grpSp>
    </p:spTree>
    <p:extLst>
      <p:ext uri="{BB962C8B-B14F-4D97-AF65-F5344CB8AC3E}">
        <p14:creationId xmlns:p14="http://schemas.microsoft.com/office/powerpoint/2010/main" val="27793064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84748"/>
          </a:xfrm>
        </p:spPr>
        <p:txBody>
          <a:bodyPr/>
          <a:lstStyle/>
          <a:p>
            <a:r>
              <a:rPr lang="fr-FR"/>
              <a:t>Guy LE BOTERFF</a:t>
            </a:r>
          </a:p>
        </p:txBody>
      </p:sp>
      <p:sp>
        <p:nvSpPr>
          <p:cNvPr id="7" name="ZoneTexte 6"/>
          <p:cNvSpPr txBox="1"/>
          <p:nvPr/>
        </p:nvSpPr>
        <p:spPr>
          <a:xfrm>
            <a:off x="925830" y="2021477"/>
            <a:ext cx="4444584" cy="17851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La compétence est une mise en action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un savoir agir,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une combinaison dynamique de ressources.                          </a:t>
            </a:r>
          </a:p>
        </p:txBody>
      </p:sp>
      <p:sp>
        <p:nvSpPr>
          <p:cNvPr id="8" name="Ellipse 7"/>
          <p:cNvSpPr/>
          <p:nvPr/>
        </p:nvSpPr>
        <p:spPr>
          <a:xfrm flipV="1">
            <a:off x="656770" y="2124742"/>
            <a:ext cx="176350" cy="176350"/>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Connecteur droit 11"/>
          <p:cNvCxnSpPr>
            <a:stCxn id="8" idx="0"/>
          </p:cNvCxnSpPr>
          <p:nvPr/>
        </p:nvCxnSpPr>
        <p:spPr>
          <a:xfrm flipH="1">
            <a:off x="743040" y="2301092"/>
            <a:ext cx="1905" cy="1578857"/>
          </a:xfrm>
          <a:prstGeom prst="line">
            <a:avLst/>
          </a:prstGeom>
          <a:ln w="15875"/>
        </p:spPr>
        <p:style>
          <a:lnRef idx="1">
            <a:schemeClr val="accent4"/>
          </a:lnRef>
          <a:fillRef idx="0">
            <a:schemeClr val="accent4"/>
          </a:fillRef>
          <a:effectRef idx="0">
            <a:schemeClr val="accent4"/>
          </a:effectRef>
          <a:fontRef idx="minor">
            <a:schemeClr val="tx1"/>
          </a:fontRef>
        </p:style>
      </p:cxnSp>
      <p:cxnSp>
        <p:nvCxnSpPr>
          <p:cNvPr id="13" name="Connecteur droit 12"/>
          <p:cNvCxnSpPr/>
          <p:nvPr/>
        </p:nvCxnSpPr>
        <p:spPr>
          <a:xfrm>
            <a:off x="743040" y="3879949"/>
            <a:ext cx="6372135" cy="0"/>
          </a:xfrm>
          <a:prstGeom prst="line">
            <a:avLst/>
          </a:prstGeom>
          <a:ln w="15875"/>
        </p:spPr>
        <p:style>
          <a:lnRef idx="1">
            <a:schemeClr val="accent4"/>
          </a:lnRef>
          <a:fillRef idx="0">
            <a:schemeClr val="accent4"/>
          </a:fillRef>
          <a:effectRef idx="0">
            <a:schemeClr val="accent4"/>
          </a:effectRef>
          <a:fontRef idx="minor">
            <a:schemeClr val="tx1"/>
          </a:fontRef>
        </p:style>
      </p:cxnSp>
      <p:sp>
        <p:nvSpPr>
          <p:cNvPr id="17" name="Ellipse 16"/>
          <p:cNvSpPr/>
          <p:nvPr/>
        </p:nvSpPr>
        <p:spPr>
          <a:xfrm>
            <a:off x="6997701" y="2124742"/>
            <a:ext cx="4238170" cy="4238170"/>
          </a:xfrm>
          <a:prstGeom prst="ellipse">
            <a:avLst/>
          </a:prstGeom>
          <a:pattFill prst="pct20">
            <a:fgClr>
              <a:srgbClr val="FFC000"/>
            </a:fgClr>
            <a:bgClr>
              <a:schemeClr val="bg1"/>
            </a:bgClr>
          </a:pattFill>
          <a:ln cmpd="dbl">
            <a:solidFill>
              <a:srgbClr val="FFC000"/>
            </a:solidFill>
            <a:extLst>
              <a:ext uri="{C807C97D-BFC1-408E-A445-0C87EB9F89A2}">
                <ask:lineSketchStyleProps xmlns:ask="http://schemas.microsoft.com/office/drawing/2018/sketchyshapes" sd="1219033472">
                  <a:custGeom>
                    <a:avLst/>
                    <a:gdLst>
                      <a:gd name="connsiteX0" fmla="*/ 0 w 4238170"/>
                      <a:gd name="connsiteY0" fmla="*/ 2119085 h 4238170"/>
                      <a:gd name="connsiteX1" fmla="*/ 2119085 w 4238170"/>
                      <a:gd name="connsiteY1" fmla="*/ 0 h 4238170"/>
                      <a:gd name="connsiteX2" fmla="*/ 4238170 w 4238170"/>
                      <a:gd name="connsiteY2" fmla="*/ 2119085 h 4238170"/>
                      <a:gd name="connsiteX3" fmla="*/ 2119085 w 4238170"/>
                      <a:gd name="connsiteY3" fmla="*/ 4238170 h 4238170"/>
                      <a:gd name="connsiteX4" fmla="*/ 0 w 4238170"/>
                      <a:gd name="connsiteY4" fmla="*/ 2119085 h 4238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170" h="4238170" extrusionOk="0">
                        <a:moveTo>
                          <a:pt x="0" y="2119085"/>
                        </a:moveTo>
                        <a:cubicBezTo>
                          <a:pt x="-89822" y="893343"/>
                          <a:pt x="856365" y="34672"/>
                          <a:pt x="2119085" y="0"/>
                        </a:cubicBezTo>
                        <a:cubicBezTo>
                          <a:pt x="3476135" y="39307"/>
                          <a:pt x="4056843" y="954513"/>
                          <a:pt x="4238170" y="2119085"/>
                        </a:cubicBezTo>
                        <a:cubicBezTo>
                          <a:pt x="4072701" y="3451012"/>
                          <a:pt x="3250844" y="4451410"/>
                          <a:pt x="2119085" y="4238170"/>
                        </a:cubicBezTo>
                        <a:cubicBezTo>
                          <a:pt x="916036" y="4220273"/>
                          <a:pt x="83428" y="3329286"/>
                          <a:pt x="0" y="2119085"/>
                        </a:cubicBezTo>
                        <a:close/>
                      </a:path>
                    </a:pathLst>
                  </a:custGeom>
                  <ask:type>
                    <ask:lineSketchNone/>
                  </ask:type>
                </ask:lineSketchStyleProps>
              </a:ext>
            </a:extLst>
          </a:ln>
          <a:effectLst>
            <a:innerShdw blurRad="38100">
              <a:schemeClr val="bg2">
                <a:lumMod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ZoneTexte 17"/>
          <p:cNvSpPr txBox="1"/>
          <p:nvPr/>
        </p:nvSpPr>
        <p:spPr>
          <a:xfrm>
            <a:off x="7490013" y="2813777"/>
            <a:ext cx="254265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4472C4">
                    <a:lumMod val="75000"/>
                  </a:srgbClr>
                </a:solidFill>
                <a:effectLst/>
                <a:uLnTx/>
                <a:uFillTx/>
                <a:latin typeface="Karla" panose="020B0004030503030003" pitchFamily="34" charset="0"/>
                <a:ea typeface="+mn-ea"/>
                <a:cs typeface="+mn-cs"/>
              </a:rPr>
              <a:t>CONNAISSANCES</a:t>
            </a:r>
          </a:p>
        </p:txBody>
      </p:sp>
      <p:sp>
        <p:nvSpPr>
          <p:cNvPr id="19" name="ZoneTexte 18"/>
          <p:cNvSpPr txBox="1"/>
          <p:nvPr/>
        </p:nvSpPr>
        <p:spPr>
          <a:xfrm>
            <a:off x="7261413" y="3852046"/>
            <a:ext cx="166383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4472C4">
                    <a:lumMod val="75000"/>
                  </a:srgbClr>
                </a:solidFill>
                <a:effectLst/>
                <a:uLnTx/>
                <a:uFillTx/>
                <a:latin typeface="Karla" panose="020B0004030503030003" pitchFamily="34" charset="0"/>
                <a:ea typeface="+mn-ea"/>
                <a:cs typeface="+mn-cs"/>
              </a:rPr>
              <a:t>SAVOIR FAIRE </a:t>
            </a:r>
          </a:p>
        </p:txBody>
      </p:sp>
      <p:sp>
        <p:nvSpPr>
          <p:cNvPr id="20" name="ZoneTexte 19"/>
          <p:cNvSpPr txBox="1"/>
          <p:nvPr/>
        </p:nvSpPr>
        <p:spPr>
          <a:xfrm>
            <a:off x="8705744" y="3318737"/>
            <a:ext cx="151718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4472C4">
                    <a:lumMod val="75000"/>
                  </a:srgbClr>
                </a:solidFill>
                <a:effectLst/>
                <a:uLnTx/>
                <a:uFillTx/>
                <a:latin typeface="Karla" panose="020B0004030503030003" pitchFamily="34" charset="0"/>
                <a:ea typeface="+mn-ea"/>
                <a:cs typeface="+mn-cs"/>
              </a:rPr>
              <a:t>CULTURE</a:t>
            </a:r>
          </a:p>
        </p:txBody>
      </p:sp>
      <p:sp>
        <p:nvSpPr>
          <p:cNvPr id="21" name="ZoneTexte 20"/>
          <p:cNvSpPr txBox="1"/>
          <p:nvPr/>
        </p:nvSpPr>
        <p:spPr>
          <a:xfrm>
            <a:off x="7799409" y="5270078"/>
            <a:ext cx="263475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4472C4">
                    <a:lumMod val="75000"/>
                  </a:srgbClr>
                </a:solidFill>
                <a:effectLst/>
                <a:uLnTx/>
                <a:uFillTx/>
                <a:latin typeface="Karla" panose="020B0004030503030003" pitchFamily="34" charset="0"/>
                <a:ea typeface="+mn-ea"/>
                <a:cs typeface="+mn-cs"/>
              </a:rPr>
              <a:t>RESSOURCES ÉMOTIONELLES</a:t>
            </a:r>
          </a:p>
        </p:txBody>
      </p:sp>
      <p:sp>
        <p:nvSpPr>
          <p:cNvPr id="22" name="ZoneTexte 21"/>
          <p:cNvSpPr txBox="1"/>
          <p:nvPr/>
        </p:nvSpPr>
        <p:spPr>
          <a:xfrm>
            <a:off x="7194693" y="4679453"/>
            <a:ext cx="2776234"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4472C4">
                    <a:lumMod val="75000"/>
                  </a:srgbClr>
                </a:solidFill>
                <a:effectLst/>
                <a:uLnTx/>
                <a:uFillTx/>
                <a:latin typeface="Karla" panose="020B0004030503030003" pitchFamily="34" charset="0"/>
                <a:ea typeface="+mn-ea"/>
                <a:cs typeface="+mn-cs"/>
              </a:rPr>
              <a:t>RÉSEAUX D’EXPERTISE</a:t>
            </a:r>
          </a:p>
        </p:txBody>
      </p:sp>
      <p:sp>
        <p:nvSpPr>
          <p:cNvPr id="24" name="ZoneTexte 23"/>
          <p:cNvSpPr txBox="1"/>
          <p:nvPr/>
        </p:nvSpPr>
        <p:spPr>
          <a:xfrm>
            <a:off x="743040" y="4368471"/>
            <a:ext cx="5263124" cy="28315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solidFill>
                  <a:srgbClr val="0070C0"/>
                </a:solidFill>
                <a:effectLst/>
                <a:uLnTx/>
                <a:uFillTx/>
                <a:latin typeface="Calibri" panose="020F0502020204030204"/>
                <a:ea typeface="+mn-ea"/>
                <a:cs typeface="+mn-cs"/>
              </a:rPr>
              <a:t>«  La compétence ne se construit pas comme un mur de maçonnerie et les ressources ne sont pas comparables à des briques. »</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p:txBody>
      </p:sp>
      <p:sp>
        <p:nvSpPr>
          <p:cNvPr id="25" name="ZoneTexte 24"/>
          <p:cNvSpPr txBox="1"/>
          <p:nvPr/>
        </p:nvSpPr>
        <p:spPr>
          <a:xfrm>
            <a:off x="9340182" y="3643007"/>
            <a:ext cx="148075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4472C4">
                    <a:lumMod val="75000"/>
                  </a:srgbClr>
                </a:solidFill>
                <a:effectLst/>
                <a:uLnTx/>
                <a:uFillTx/>
                <a:latin typeface="Karla" panose="020B0004030503030003" pitchFamily="34" charset="0"/>
                <a:ea typeface="+mn-ea"/>
                <a:cs typeface="+mn-cs"/>
              </a:rPr>
              <a:t>QUALITÉS</a:t>
            </a:r>
          </a:p>
        </p:txBody>
      </p:sp>
      <p:sp>
        <p:nvSpPr>
          <p:cNvPr id="26" name="ZoneTexte 25"/>
          <p:cNvSpPr txBox="1"/>
          <p:nvPr/>
        </p:nvSpPr>
        <p:spPr>
          <a:xfrm>
            <a:off x="9046944" y="4162263"/>
            <a:ext cx="2309929"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4472C4">
                    <a:lumMod val="75000"/>
                  </a:srgbClr>
                </a:solidFill>
                <a:effectLst/>
                <a:uLnTx/>
                <a:uFillTx/>
                <a:latin typeface="Karla" panose="020B0004030503030003" pitchFamily="34" charset="0"/>
                <a:ea typeface="+mn-ea"/>
                <a:cs typeface="+mn-cs"/>
              </a:rPr>
              <a:t>SAVOIR FORMALISÉ</a:t>
            </a:r>
          </a:p>
        </p:txBody>
      </p:sp>
    </p:spTree>
    <p:extLst>
      <p:ext uri="{BB962C8B-B14F-4D97-AF65-F5344CB8AC3E}">
        <p14:creationId xmlns:p14="http://schemas.microsoft.com/office/powerpoint/2010/main" val="2643397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882911" y="275443"/>
            <a:ext cx="11101600" cy="982961"/>
          </a:xfrm>
        </p:spPr>
        <p:txBody>
          <a:bodyPr/>
          <a:lstStyle/>
          <a:p>
            <a:r>
              <a:rPr lang="fr-FR"/>
              <a:t>Projet « Soft </a:t>
            </a:r>
            <a:r>
              <a:rPr lang="fr-FR" err="1"/>
              <a:t>Skills</a:t>
            </a:r>
            <a:r>
              <a:rPr lang="fr-FR"/>
              <a:t> pour les métiers de l’énergie »</a:t>
            </a:r>
          </a:p>
        </p:txBody>
      </p:sp>
      <p:sp>
        <p:nvSpPr>
          <p:cNvPr id="4" name="Rectangle à coins arrondis 3"/>
          <p:cNvSpPr/>
          <p:nvPr/>
        </p:nvSpPr>
        <p:spPr>
          <a:xfrm>
            <a:off x="882911" y="1370889"/>
            <a:ext cx="10330035" cy="521166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fr-FR" sz="2400" b="0" i="0"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Genèse du projet : </a:t>
            </a:r>
          </a:p>
          <a:p>
            <a:pPr marL="800100" lvl="1" indent="-342900" defTabSz="457200">
              <a:spcAft>
                <a:spcPts val="800"/>
              </a:spcAft>
              <a:buFont typeface="Arial" panose="020B0604020202020204" pitchFamily="34" charset="0"/>
              <a:buChar char="•"/>
              <a:defRPr/>
            </a:pP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Ce module s’inscrit dans le cadre de la </a:t>
            </a:r>
            <a:r>
              <a:rPr kumimoji="0" lang="fr-FR" sz="2000" b="1"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Fabrique des Compétence </a:t>
            </a: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du </a:t>
            </a:r>
            <a:r>
              <a:rPr kumimoji="0" lang="fr-FR" sz="2000" b="1"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PIA </a:t>
            </a: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Smart Energy </a:t>
            </a:r>
            <a:r>
              <a:rPr kumimoji="0" lang="fr-FR" sz="2000" b="1" i="0" u="none" strike="noStrike" kern="1200" cap="none" spc="0" normalizeH="0" baseline="0" noProof="0" dirty="0" err="1">
                <a:ln>
                  <a:noFill/>
                </a:ln>
                <a:solidFill>
                  <a:srgbClr val="0070C0"/>
                </a:solidFill>
                <a:effectLst/>
                <a:uLnTx/>
                <a:uFillTx/>
                <a:latin typeface="Calibri" panose="020F0502020204030204" pitchFamily="34" charset="0"/>
                <a:ea typeface="Calibri"/>
                <a:cs typeface="Calibri" panose="020F0502020204030204" pitchFamily="34" charset="0"/>
              </a:rPr>
              <a:t>Systems</a:t>
            </a:r>
            <a:r>
              <a:rPr kumimoji="0" lang="fr-FR" sz="2000" b="1"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 Campus, </a:t>
            </a: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qui vise à concevoir des formations innovantes pour la filière Energie.</a:t>
            </a:r>
            <a:endParaRPr kumimoji="0" lang="fr-FR" b="0"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a:p>
            <a:pPr marR="0" lvl="0" algn="l" defTabSz="457200" rtl="0" eaLnBrk="1" fontAlgn="auto" latinLnBrk="0" hangingPunct="1">
              <a:lnSpc>
                <a:spcPct val="100000"/>
              </a:lnSpc>
              <a:spcBef>
                <a:spcPts val="0"/>
              </a:spcBef>
              <a:spcAft>
                <a:spcPts val="800"/>
              </a:spcAft>
              <a:buClrTx/>
              <a:buSzTx/>
              <a:tabLst/>
              <a:defRPr/>
            </a:pPr>
            <a:r>
              <a:rPr kumimoji="0" lang="fr-FR" sz="2400" b="0" i="0"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Les partenaires du projet : </a:t>
            </a:r>
          </a:p>
          <a:p>
            <a:pPr marL="800100" lvl="1" indent="-342900" defTabSz="457200">
              <a:spcAft>
                <a:spcPts val="800"/>
              </a:spcAft>
              <a:buFont typeface="Arial" panose="020B0604020202020204" pitchFamily="34" charset="0"/>
              <a:buChar char="•"/>
              <a:defRPr/>
            </a:pP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a:cs typeface="Calibri" panose="020F0502020204030204" pitchFamily="34" charset="0"/>
              </a:rPr>
              <a:t>UGA, Campus des métiers, Engie, Schneider, Académie de Grenoble, Grenoble Ecole de Management, </a:t>
            </a:r>
            <a:r>
              <a:rPr kumimoji="0" lang="fr-FR" sz="2000" b="0" i="0" u="none" strike="noStrike" kern="1200" cap="none" spc="0" normalizeH="0" baseline="0" noProof="0" dirty="0" err="1">
                <a:ln>
                  <a:noFill/>
                </a:ln>
                <a:solidFill>
                  <a:srgbClr val="0070C0"/>
                </a:solidFill>
                <a:effectLst/>
                <a:uLnTx/>
                <a:uFillTx/>
                <a:latin typeface="Calibri" panose="020F0502020204030204" pitchFamily="34" charset="0"/>
                <a:ea typeface="Calibri" panose="020F0502020204030204"/>
                <a:cs typeface="Calibri" panose="020F0502020204030204" pitchFamily="34" charset="0"/>
              </a:rPr>
              <a:t>Tenerrdis</a:t>
            </a: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a:cs typeface="Calibri" panose="020F0502020204030204" pitchFamily="34" charset="0"/>
              </a:rPr>
              <a:t>.</a:t>
            </a:r>
            <a:endParaRPr kumimoji="0" lang="fr-FR" sz="2000" b="1"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endParaRPr>
          </a:p>
          <a:p>
            <a:pPr marR="0" lvl="0" algn="l" defTabSz="457200" rtl="0" eaLnBrk="1" fontAlgn="auto" latinLnBrk="0" hangingPunct="1">
              <a:lnSpc>
                <a:spcPct val="100000"/>
              </a:lnSpc>
              <a:spcBef>
                <a:spcPts val="0"/>
              </a:spcBef>
              <a:spcAft>
                <a:spcPts val="800"/>
              </a:spcAft>
              <a:buClrTx/>
              <a:buSzTx/>
              <a:tabLst/>
              <a:defRPr/>
            </a:pPr>
            <a:r>
              <a:rPr kumimoji="0" lang="fr-FR" sz="2400" b="0" i="0" strike="noStrike" kern="1200" cap="none" spc="0" normalizeH="0" baseline="0" noProof="0" dirty="0">
                <a:ln>
                  <a:noFill/>
                </a:ln>
                <a:solidFill>
                  <a:schemeClr val="tx1"/>
                </a:solidFill>
                <a:effectLst/>
                <a:uLnTx/>
                <a:uFillTx/>
                <a:latin typeface="Calibri" panose="020F0502020204030204" pitchFamily="34" charset="0"/>
                <a:cs typeface="Calibri" panose="020F0502020204030204" pitchFamily="34" charset="0"/>
              </a:rPr>
              <a:t>La durée du projet</a:t>
            </a:r>
            <a:endParaRPr kumimoji="0" lang="fr-FR" sz="2000" b="0" i="0" strike="noStrike" kern="1200" cap="none" spc="0" normalizeH="0" baseline="0" noProof="0" dirty="0">
              <a:ln>
                <a:noFill/>
              </a:ln>
              <a:solidFill>
                <a:schemeClr val="tx1"/>
              </a:solidFill>
              <a:effectLst/>
              <a:uLnTx/>
              <a:uFillTx/>
              <a:latin typeface="Calibri" panose="020F0502020204030204" pitchFamily="34" charset="0"/>
              <a:ea typeface="Calibri"/>
              <a:cs typeface="Calibri" panose="020F0502020204030204" pitchFamily="34" charset="0"/>
            </a:endParaRPr>
          </a:p>
          <a:p>
            <a:pPr marL="800100" lvl="1" indent="-342900" defTabSz="457200">
              <a:spcAft>
                <a:spcPts val="800"/>
              </a:spcAft>
              <a:buFont typeface="Arial" panose="020B0604020202020204" pitchFamily="34" charset="0"/>
              <a:buChar char="•"/>
              <a:defRPr/>
            </a:pP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Le PIA a une durée de 6 années. </a:t>
            </a:r>
            <a:endParaRPr kumimoji="0" lang="fr-FR" b="0" i="0" u="none" strike="noStrike" kern="1200" cap="none" spc="0" normalizeH="0" baseline="0" noProof="0" dirty="0">
              <a:ln>
                <a:noFill/>
              </a:ln>
              <a:solidFill>
                <a:srgbClr val="FFFFFF"/>
              </a:solidFill>
              <a:effectLst/>
              <a:uLnTx/>
              <a:uFillTx/>
              <a:latin typeface="Calibri" panose="020F0502020204030204" pitchFamily="34" charset="0"/>
              <a:ea typeface="Calibri"/>
              <a:cs typeface="Calibri" panose="020F0502020204030204" pitchFamily="34" charset="0"/>
            </a:endParaRPr>
          </a:p>
          <a:p>
            <a:pPr marL="800100" lvl="1" indent="-342900" defTabSz="457200">
              <a:spcAft>
                <a:spcPts val="800"/>
              </a:spcAft>
              <a:buFont typeface="Arial" panose="020B0604020202020204" pitchFamily="34" charset="0"/>
              <a:buChar char="•"/>
              <a:defRPr/>
            </a:pP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Ce premier livrable de la Fabrique des Compétences a nécessité </a:t>
            </a:r>
            <a:r>
              <a:rPr lang="fr-FR" sz="2000" dirty="0">
                <a:solidFill>
                  <a:srgbClr val="0070C0"/>
                </a:solidFill>
                <a:latin typeface="Calibri" panose="020F0502020204030204" pitchFamily="34" charset="0"/>
                <a:ea typeface="Calibri"/>
                <a:cs typeface="Calibri" panose="020F0502020204030204" pitchFamily="34" charset="0"/>
              </a:rPr>
              <a:t>trois </a:t>
            </a: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a:cs typeface="Calibri" panose="020F0502020204030204" pitchFamily="34" charset="0"/>
              </a:rPr>
              <a:t>années de co-construction entre les partenaires académiques et industriels du PIA.</a:t>
            </a:r>
            <a:endParaRPr kumimoji="0" lang="fr-FR" sz="2400" b="0" i="0" u="none"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endParaRPr>
          </a:p>
          <a:p>
            <a:pPr marL="800100" lvl="1" indent="-342900" defTabSz="457200">
              <a:spcAft>
                <a:spcPts val="800"/>
              </a:spcAft>
              <a:buFont typeface="Arial" panose="020B0604020202020204" pitchFamily="34" charset="0"/>
              <a:buChar char="•"/>
              <a:defRPr/>
            </a:pP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a:cs typeface="Calibri" panose="020F0502020204030204" pitchFamily="34" charset="0"/>
              </a:rPr>
              <a:t>Une trentaine d’ateliers ont été organisés fédérant des représentants des entreprises partenaires, des acteurs académiques, et le groupe projet opérationnel.</a:t>
            </a:r>
            <a:endParaRPr kumimoji="0" lang="fr-FR" sz="24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a:cs typeface="Calibri" panose="020F0502020204030204" pitchFamily="34" charset="0"/>
            </a:endParaRPr>
          </a:p>
        </p:txBody>
      </p:sp>
    </p:spTree>
    <p:extLst>
      <p:ext uri="{BB962C8B-B14F-4D97-AF65-F5344CB8AC3E}">
        <p14:creationId xmlns:p14="http://schemas.microsoft.com/office/powerpoint/2010/main" val="16138474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828909" y="1508204"/>
            <a:ext cx="1042289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Le travail confronte à des situations ou des familles de situations de même structure, situation que le sujet est censé maîtriser dans leur globalité pour assurer un résultat.</a:t>
            </a:r>
          </a:p>
        </p:txBody>
      </p:sp>
      <p:sp>
        <p:nvSpPr>
          <p:cNvPr id="27" name="ZoneTexte 26"/>
          <p:cNvSpPr txBox="1"/>
          <p:nvPr/>
        </p:nvSpPr>
        <p:spPr>
          <a:xfrm>
            <a:off x="7173152" y="5233667"/>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-FAIRE</a:t>
            </a:r>
          </a:p>
        </p:txBody>
      </p:sp>
      <p:sp>
        <p:nvSpPr>
          <p:cNvPr id="14" name="ZoneTexte 13"/>
          <p:cNvSpPr txBox="1"/>
          <p:nvPr/>
        </p:nvSpPr>
        <p:spPr>
          <a:xfrm rot="4024852">
            <a:off x="8628120" y="6069097"/>
            <a:ext cx="209032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70AD47">
                    <a:lumMod val="60000"/>
                    <a:lumOff val="40000"/>
                  </a:srgbClr>
                </a:solidFill>
                <a:effectLst/>
                <a:uLnTx/>
                <a:uFillTx/>
                <a:latin typeface="Sen" pitchFamily="2" charset="0"/>
                <a:ea typeface="+mn-ea"/>
                <a:cs typeface="+mn-cs"/>
              </a:rPr>
              <a:t>Formations</a:t>
            </a:r>
          </a:p>
        </p:txBody>
      </p:sp>
      <p:grpSp>
        <p:nvGrpSpPr>
          <p:cNvPr id="4" name="Groupe 3">
            <a:extLst>
              <a:ext uri="{FF2B5EF4-FFF2-40B4-BE49-F238E27FC236}">
                <a16:creationId xmlns:a16="http://schemas.microsoft.com/office/drawing/2014/main" id="{C93CCDB9-7D54-5770-9031-BAA92028BD47}"/>
              </a:ext>
            </a:extLst>
          </p:cNvPr>
          <p:cNvGrpSpPr/>
          <p:nvPr/>
        </p:nvGrpSpPr>
        <p:grpSpPr>
          <a:xfrm>
            <a:off x="7049685" y="2279600"/>
            <a:ext cx="5277353" cy="4523445"/>
            <a:chOff x="7049685" y="2279600"/>
            <a:chExt cx="5277353" cy="4523445"/>
          </a:xfrm>
        </p:grpSpPr>
        <p:pic>
          <p:nvPicPr>
            <p:cNvPr id="6" name="Imag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49685" y="2279600"/>
              <a:ext cx="5277353" cy="4523445"/>
            </a:xfrm>
            <a:prstGeom prst="rect">
              <a:avLst/>
            </a:prstGeom>
          </p:spPr>
        </p:pic>
        <p:sp>
          <p:nvSpPr>
            <p:cNvPr id="8" name="ZoneTexte 7"/>
            <p:cNvSpPr txBox="1"/>
            <p:nvPr/>
          </p:nvSpPr>
          <p:spPr>
            <a:xfrm>
              <a:off x="8806981" y="3418080"/>
              <a:ext cx="157145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C000"/>
                  </a:solidFill>
                  <a:effectLst/>
                  <a:uLnTx/>
                  <a:uFillTx/>
                  <a:latin typeface="Sen" pitchFamily="2" charset="0"/>
                  <a:ea typeface="+mn-ea"/>
                  <a:cs typeface="+mn-cs"/>
                </a:rPr>
                <a:t>COMPÉTENCE</a:t>
              </a:r>
            </a:p>
          </p:txBody>
        </p:sp>
        <p:sp>
          <p:nvSpPr>
            <p:cNvPr id="13" name="ZoneTexte 12"/>
            <p:cNvSpPr txBox="1"/>
            <p:nvPr/>
          </p:nvSpPr>
          <p:spPr>
            <a:xfrm rot="17520735">
              <a:off x="8914725" y="4598005"/>
              <a:ext cx="209032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4472C4">
                      <a:lumMod val="75000"/>
                    </a:srgbClr>
                  </a:solidFill>
                  <a:effectLst/>
                  <a:uLnTx/>
                  <a:uFillTx/>
                  <a:latin typeface="Sen" pitchFamily="2" charset="0"/>
                  <a:ea typeface="+mn-ea"/>
                  <a:cs typeface="+mn-cs"/>
                </a:rPr>
                <a:t>Ressources</a:t>
              </a:r>
              <a:r>
                <a:rPr kumimoji="0" lang="fr-FR" sz="1200" b="1" i="0" u="none" strike="noStrike" kern="1200" cap="none" spc="0" normalizeH="0" baseline="0" noProof="0">
                  <a:ln>
                    <a:noFill/>
                  </a:ln>
                  <a:solidFill>
                    <a:srgbClr val="4472C4">
                      <a:lumMod val="75000"/>
                    </a:srgbClr>
                  </a:solidFill>
                  <a:effectLst/>
                  <a:uLnTx/>
                  <a:uFillTx/>
                  <a:latin typeface="Sen" pitchFamily="2" charset="0"/>
                  <a:ea typeface="+mn-ea"/>
                  <a:cs typeface="+mn-cs"/>
                </a:rPr>
                <a:t> cognitives</a:t>
              </a:r>
            </a:p>
          </p:txBody>
        </p:sp>
        <p:sp>
          <p:nvSpPr>
            <p:cNvPr id="15" name="ZoneTexte 14"/>
            <p:cNvSpPr txBox="1"/>
            <p:nvPr/>
          </p:nvSpPr>
          <p:spPr>
            <a:xfrm rot="15658878">
              <a:off x="7891072" y="3916357"/>
              <a:ext cx="209032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0000"/>
                  </a:solidFill>
                  <a:effectLst/>
                  <a:uLnTx/>
                  <a:uFillTx/>
                  <a:latin typeface="Sen" pitchFamily="2" charset="0"/>
                  <a:ea typeface="+mn-ea"/>
                  <a:cs typeface="+mn-cs"/>
                </a:rPr>
                <a:t>Expériences</a:t>
              </a:r>
            </a:p>
          </p:txBody>
        </p:sp>
      </p:grpSp>
      <p:sp>
        <p:nvSpPr>
          <p:cNvPr id="16" name="ZoneTexte 15"/>
          <p:cNvSpPr txBox="1"/>
          <p:nvPr/>
        </p:nvSpPr>
        <p:spPr>
          <a:xfrm>
            <a:off x="828909" y="2317923"/>
            <a:ext cx="6455811" cy="280076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À cette fin, il doit mobiliser et orchestrer, en parallèle </a:t>
            </a:r>
            <a:b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b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et/ou en succession, </a:t>
            </a:r>
            <a:r>
              <a:rPr kumimoji="0" lang="fr-FR" sz="2200" b="1" i="0" u="none" strike="noStrike" kern="1200" cap="none" spc="0" normalizeH="0" baseline="0" noProof="0">
                <a:ln>
                  <a:noFill/>
                </a:ln>
                <a:solidFill>
                  <a:srgbClr val="0070C0"/>
                </a:solidFill>
                <a:effectLst/>
                <a:uLnTx/>
                <a:uFillTx/>
                <a:latin typeface="Calibri" panose="020F0502020204030204"/>
                <a:ea typeface="+mn-ea"/>
                <a:cs typeface="+mn-cs"/>
              </a:rPr>
              <a:t>un ensemble de capacités, de savoirs, d’informations</a:t>
            </a:r>
            <a:r>
              <a:rPr kumimoji="0" lang="fr-FR" sz="2200" b="0" i="0" u="none" strike="noStrike" kern="1200" cap="none" spc="0" normalizeH="0" baseline="0" noProof="0">
                <a:ln>
                  <a:noFill/>
                </a:ln>
                <a:solidFill>
                  <a:srgbClr val="0070C0"/>
                </a:solidFill>
                <a:effectLst/>
                <a:uLnTx/>
                <a:uFillTx/>
                <a:latin typeface="Calibri" panose="020F0502020204030204"/>
                <a:ea typeface="+mn-ea"/>
                <a:cs typeface="+mn-cs"/>
              </a:rPr>
              <a:t>. La compétence renvoie alors à la maitrise globale de la situation, donc à l’orchestration d’un nombre plus ou moins important de ressources cognitives acquises au préalable, au gré de formations ou d’expériences antérieures.</a:t>
            </a:r>
          </a:p>
        </p:txBody>
      </p:sp>
      <p:sp>
        <p:nvSpPr>
          <p:cNvPr id="2" name="Titre 1"/>
          <p:cNvSpPr>
            <a:spLocks noGrp="1"/>
          </p:cNvSpPr>
          <p:nvPr>
            <p:ph type="title"/>
          </p:nvPr>
        </p:nvSpPr>
        <p:spPr>
          <a:xfrm>
            <a:off x="550401" y="552534"/>
            <a:ext cx="11101600" cy="498213"/>
          </a:xfrm>
        </p:spPr>
        <p:txBody>
          <a:bodyPr/>
          <a:lstStyle/>
          <a:p>
            <a:r>
              <a:rPr lang="fr-FR"/>
              <a:t> Philippe PERRENOUD 1/2</a:t>
            </a:r>
          </a:p>
        </p:txBody>
      </p:sp>
    </p:spTree>
    <p:extLst>
      <p:ext uri="{BB962C8B-B14F-4D97-AF65-F5344CB8AC3E}">
        <p14:creationId xmlns:p14="http://schemas.microsoft.com/office/powerpoint/2010/main" val="27709921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401" y="552534"/>
            <a:ext cx="11101600" cy="498213"/>
          </a:xfrm>
        </p:spPr>
        <p:txBody>
          <a:bodyPr/>
          <a:lstStyle/>
          <a:p>
            <a:r>
              <a:rPr lang="fr-FR"/>
              <a:t> Philippe PERRENOUD 2/2</a:t>
            </a:r>
          </a:p>
        </p:txBody>
      </p:sp>
      <p:sp>
        <p:nvSpPr>
          <p:cNvPr id="27" name="ZoneTexte 26"/>
          <p:cNvSpPr txBox="1"/>
          <p:nvPr/>
        </p:nvSpPr>
        <p:spPr>
          <a:xfrm>
            <a:off x="7163916" y="5113599"/>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-FAIRE</a:t>
            </a:r>
          </a:p>
        </p:txBody>
      </p:sp>
      <p:sp>
        <p:nvSpPr>
          <p:cNvPr id="31" name="ZoneTexte 30"/>
          <p:cNvSpPr txBox="1"/>
          <p:nvPr/>
        </p:nvSpPr>
        <p:spPr>
          <a:xfrm>
            <a:off x="4540318" y="5113599"/>
            <a:ext cx="25001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SAVOIR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Karla" panose="020B0004030503030003" pitchFamily="34" charset="0"/>
                <a:ea typeface="+mn-ea"/>
                <a:cs typeface="+mn-cs"/>
              </a:rPr>
              <a:t>-ÊTRE</a:t>
            </a:r>
          </a:p>
        </p:txBody>
      </p:sp>
      <p:sp>
        <p:nvSpPr>
          <p:cNvPr id="17" name="ZoneTexte 16"/>
          <p:cNvSpPr txBox="1"/>
          <p:nvPr/>
        </p:nvSpPr>
        <p:spPr>
          <a:xfrm>
            <a:off x="843371" y="1145282"/>
            <a:ext cx="7896757" cy="203132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La définition de la compétence se réfère d’abord à </a:t>
            </a:r>
            <a:r>
              <a:rPr kumimoji="0" lang="fr-FR" sz="2100" b="1" i="0" u="none" strike="noStrike" kern="1200" cap="none" spc="0" normalizeH="0" baseline="0" noProof="0">
                <a:ln>
                  <a:noFill/>
                </a:ln>
                <a:solidFill>
                  <a:srgbClr val="0070C0"/>
                </a:solidFill>
                <a:effectLst/>
                <a:uLnTx/>
                <a:uFillTx/>
                <a:latin typeface="Calibri" panose="020F0502020204030204"/>
                <a:ea typeface="+mn-ea"/>
                <a:cs typeface="+mn-cs"/>
              </a:rPr>
              <a:t>une catégorie de situations</a:t>
            </a: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 et à ce que représente une maîtrise honorable, compte tenu des résultats attendus, des contraintes.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Mais l’identification de la compétence n’est pas complète si l’on ne peut pas dire à </a:t>
            </a:r>
            <a:r>
              <a:rPr kumimoji="0" lang="fr-FR" sz="2100" b="1" i="0" u="none" strike="noStrike" kern="1200" cap="none" spc="0" normalizeH="0" baseline="0" noProof="0">
                <a:ln>
                  <a:noFill/>
                </a:ln>
                <a:solidFill>
                  <a:srgbClr val="0070C0"/>
                </a:solidFill>
                <a:effectLst/>
                <a:uLnTx/>
                <a:uFillTx/>
                <a:latin typeface="Calibri" panose="020F0502020204030204"/>
                <a:ea typeface="+mn-ea"/>
                <a:cs typeface="+mn-cs"/>
              </a:rPr>
              <a:t>quelles ressources cognitives elle fait appel</a:t>
            </a:r>
            <a:r>
              <a:rPr kumimoji="0" lang="fr-FR" sz="2100" b="0" i="0" u="none" strike="noStrike" kern="1200" cap="none" spc="0" normalizeH="0" baseline="0" noProof="0">
                <a:ln>
                  <a:noFill/>
                </a:ln>
                <a:solidFill>
                  <a:srgbClr val="0070C0"/>
                </a:solidFill>
                <a:effectLst/>
                <a:uLnTx/>
                <a:uFillTx/>
                <a:latin typeface="Calibri" panose="020F0502020204030204"/>
                <a:ea typeface="+mn-ea"/>
                <a:cs typeface="+mn-cs"/>
              </a:rPr>
              <a:t>. Ces dernières sont de types divers </a:t>
            </a:r>
            <a:r>
              <a:rPr kumimoji="0" lang="fr-FR" sz="2100" b="0" i="0" u="none" strike="noStrike" kern="1200" cap="none" spc="0" normalizeH="0" baseline="0" noProof="0">
                <a:ln>
                  <a:noFill/>
                </a:ln>
                <a:solidFill>
                  <a:srgbClr val="000000"/>
                </a:solidFill>
                <a:effectLst/>
                <a:uLnTx/>
                <a:uFillTx/>
                <a:latin typeface="Karla" panose="020B0004030503030003" pitchFamily="34" charset="0"/>
                <a:ea typeface="+mn-ea"/>
                <a:cs typeface="+mn-cs"/>
              </a:rPr>
              <a:t>: </a:t>
            </a:r>
          </a:p>
        </p:txBody>
      </p:sp>
      <p:sp>
        <p:nvSpPr>
          <p:cNvPr id="4" name="ZoneTexte 3"/>
          <p:cNvSpPr txBox="1"/>
          <p:nvPr/>
        </p:nvSpPr>
        <p:spPr>
          <a:xfrm>
            <a:off x="1072910" y="3395587"/>
            <a:ext cx="173736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ED7D31"/>
                </a:solidFill>
                <a:effectLst/>
                <a:uLnTx/>
                <a:uFillTx/>
                <a:latin typeface="Sen" pitchFamily="2" charset="0"/>
                <a:ea typeface="+mn-ea"/>
                <a:cs typeface="+mn-cs"/>
              </a:rPr>
              <a:t>DES SAVOIRS</a:t>
            </a:r>
          </a:p>
        </p:txBody>
      </p:sp>
      <p:sp>
        <p:nvSpPr>
          <p:cNvPr id="18" name="ZoneTexte 17"/>
          <p:cNvSpPr txBox="1"/>
          <p:nvPr/>
        </p:nvSpPr>
        <p:spPr>
          <a:xfrm>
            <a:off x="4560998" y="3463074"/>
            <a:ext cx="195522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ED7D31"/>
                </a:solidFill>
                <a:effectLst/>
                <a:uLnTx/>
                <a:uFillTx/>
                <a:latin typeface="Sen" pitchFamily="2" charset="0"/>
                <a:ea typeface="+mn-ea"/>
                <a:cs typeface="+mn-cs"/>
              </a:rPr>
              <a:t>DES CAPACITÉS</a:t>
            </a:r>
          </a:p>
        </p:txBody>
      </p:sp>
      <p:sp>
        <p:nvSpPr>
          <p:cNvPr id="19" name="ZoneTexte 18"/>
          <p:cNvSpPr txBox="1"/>
          <p:nvPr/>
        </p:nvSpPr>
        <p:spPr>
          <a:xfrm>
            <a:off x="7396529" y="3283339"/>
            <a:ext cx="357928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ED7D31"/>
                </a:solidFill>
                <a:effectLst/>
                <a:uLnTx/>
                <a:uFillTx/>
                <a:latin typeface="Sen" pitchFamily="2" charset="0"/>
                <a:ea typeface="+mn-ea"/>
                <a:cs typeface="+mn-cs"/>
              </a:rPr>
              <a:t>DES RESSOURCES AUX DIMENSIONS NORMATIVES</a:t>
            </a:r>
          </a:p>
        </p:txBody>
      </p:sp>
      <p:sp>
        <p:nvSpPr>
          <p:cNvPr id="26" name="ZoneTexte 25"/>
          <p:cNvSpPr txBox="1"/>
          <p:nvPr/>
        </p:nvSpPr>
        <p:spPr>
          <a:xfrm>
            <a:off x="1045584" y="3782469"/>
            <a:ext cx="3188488"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t>Des savoirs déclaratifs, des modèles de la réalité</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t>Des savoirs procéduraux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t>Des savoirs conditionnels (savoir quand et comment intervenir…)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t>Des informations, des savoirs « locaux »</a:t>
            </a:r>
          </a:p>
        </p:txBody>
      </p:sp>
      <p:cxnSp>
        <p:nvCxnSpPr>
          <p:cNvPr id="6" name="Connecteur droit 5">
            <a:extLst>
              <a:ext uri="{FF2B5EF4-FFF2-40B4-BE49-F238E27FC236}">
                <a16:creationId xmlns:a16="http://schemas.microsoft.com/office/drawing/2014/main" id="{A7478386-4140-3642-B192-2DD545CB9D0D}"/>
              </a:ext>
            </a:extLst>
          </p:cNvPr>
          <p:cNvCxnSpPr/>
          <p:nvPr/>
        </p:nvCxnSpPr>
        <p:spPr>
          <a:xfrm>
            <a:off x="915415" y="3308932"/>
            <a:ext cx="0" cy="3502325"/>
          </a:xfrm>
          <a:prstGeom prst="line">
            <a:avLst/>
          </a:prstGeom>
        </p:spPr>
        <p:style>
          <a:lnRef idx="1">
            <a:schemeClr val="accent5"/>
          </a:lnRef>
          <a:fillRef idx="0">
            <a:schemeClr val="accent5"/>
          </a:fillRef>
          <a:effectRef idx="0">
            <a:schemeClr val="accent5"/>
          </a:effectRef>
          <a:fontRef idx="minor">
            <a:schemeClr val="tx1"/>
          </a:fontRef>
        </p:style>
      </p:cxnSp>
      <p:cxnSp>
        <p:nvCxnSpPr>
          <p:cNvPr id="16" name="Connecteur droit 15">
            <a:extLst>
              <a:ext uri="{FF2B5EF4-FFF2-40B4-BE49-F238E27FC236}">
                <a16:creationId xmlns:a16="http://schemas.microsoft.com/office/drawing/2014/main" id="{263D917C-F776-E945-B360-60EF95B93833}"/>
              </a:ext>
            </a:extLst>
          </p:cNvPr>
          <p:cNvCxnSpPr/>
          <p:nvPr/>
        </p:nvCxnSpPr>
        <p:spPr>
          <a:xfrm>
            <a:off x="4433814" y="3316484"/>
            <a:ext cx="0" cy="3502325"/>
          </a:xfrm>
          <a:prstGeom prst="line">
            <a:avLst/>
          </a:prstGeom>
        </p:spPr>
        <p:style>
          <a:lnRef idx="1">
            <a:schemeClr val="accent5"/>
          </a:lnRef>
          <a:fillRef idx="0">
            <a:schemeClr val="accent5"/>
          </a:fillRef>
          <a:effectRef idx="0">
            <a:schemeClr val="accent5"/>
          </a:effectRef>
          <a:fontRef idx="minor">
            <a:schemeClr val="tx1"/>
          </a:fontRef>
        </p:style>
      </p:cxnSp>
      <p:sp>
        <p:nvSpPr>
          <p:cNvPr id="20" name="ZoneTexte 19">
            <a:extLst>
              <a:ext uri="{FF2B5EF4-FFF2-40B4-BE49-F238E27FC236}">
                <a16:creationId xmlns:a16="http://schemas.microsoft.com/office/drawing/2014/main" id="{0E76BA97-886D-4947-95D3-143788B57B8B}"/>
              </a:ext>
            </a:extLst>
          </p:cNvPr>
          <p:cNvSpPr txBox="1"/>
          <p:nvPr/>
        </p:nvSpPr>
        <p:spPr>
          <a:xfrm>
            <a:off x="4538584" y="4166829"/>
            <a:ext cx="2702376"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t>Des habiletés, des savoir-faire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t>Des schèmes de perception, de pensée, </a:t>
            </a:r>
            <a:b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br>
            <a: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t>de jugement, d’évaluation</a:t>
            </a:r>
          </a:p>
        </p:txBody>
      </p:sp>
      <p:cxnSp>
        <p:nvCxnSpPr>
          <p:cNvPr id="21" name="Connecteur droit 20">
            <a:extLst>
              <a:ext uri="{FF2B5EF4-FFF2-40B4-BE49-F238E27FC236}">
                <a16:creationId xmlns:a16="http://schemas.microsoft.com/office/drawing/2014/main" id="{F0BF6424-C156-5D47-843D-333DDD0F2E6C}"/>
              </a:ext>
            </a:extLst>
          </p:cNvPr>
          <p:cNvCxnSpPr>
            <a:cxnSpLocks/>
          </p:cNvCxnSpPr>
          <p:nvPr/>
        </p:nvCxnSpPr>
        <p:spPr>
          <a:xfrm>
            <a:off x="7396529" y="3308932"/>
            <a:ext cx="0" cy="3502325"/>
          </a:xfrm>
          <a:prstGeom prst="line">
            <a:avLst/>
          </a:prstGeom>
        </p:spPr>
        <p:style>
          <a:lnRef idx="1">
            <a:schemeClr val="accent5"/>
          </a:lnRef>
          <a:fillRef idx="0">
            <a:schemeClr val="accent5"/>
          </a:fillRef>
          <a:effectRef idx="0">
            <a:schemeClr val="accent5"/>
          </a:effectRef>
          <a:fontRef idx="minor">
            <a:schemeClr val="tx1"/>
          </a:fontRef>
        </p:style>
      </p:cxnSp>
      <p:sp>
        <p:nvSpPr>
          <p:cNvPr id="22" name="ZoneTexte 21">
            <a:extLst>
              <a:ext uri="{FF2B5EF4-FFF2-40B4-BE49-F238E27FC236}">
                <a16:creationId xmlns:a16="http://schemas.microsoft.com/office/drawing/2014/main" id="{26713299-3FB6-DC4F-B2BA-DCAAD2DAB494}"/>
              </a:ext>
            </a:extLst>
          </p:cNvPr>
          <p:cNvSpPr txBox="1"/>
          <p:nvPr/>
        </p:nvSpPr>
        <p:spPr>
          <a:xfrm>
            <a:off x="7596272" y="4357584"/>
            <a:ext cx="3579285"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t>Attitudes, valeurs, normes, règles intériorisées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70C0"/>
                </a:solidFill>
                <a:effectLst/>
                <a:uLnTx/>
                <a:uFillTx/>
                <a:latin typeface="Calibri" panose="020F0502020204030204"/>
                <a:ea typeface="+mn-ea"/>
                <a:cs typeface="+mn-cs"/>
              </a:rPr>
              <a:t>Un rapport au savoir, à l’action, à l’autre, au pouvoir</a:t>
            </a:r>
          </a:p>
        </p:txBody>
      </p:sp>
      <p:pic>
        <p:nvPicPr>
          <p:cNvPr id="9" name="Image 8">
            <a:extLst>
              <a:ext uri="{FF2B5EF4-FFF2-40B4-BE49-F238E27FC236}">
                <a16:creationId xmlns:a16="http://schemas.microsoft.com/office/drawing/2014/main" id="{36D9D050-C31B-CC4C-9137-99CC4E80959C}"/>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tretch>
            <a:fillRect/>
          </a:stretch>
        </p:blipFill>
        <p:spPr>
          <a:xfrm>
            <a:off x="9234766" y="637461"/>
            <a:ext cx="2481422" cy="2164492"/>
          </a:xfrm>
          <a:prstGeom prst="rect">
            <a:avLst/>
          </a:prstGeom>
          <a:solidFill>
            <a:schemeClr val="accent5">
              <a:lumMod val="75000"/>
            </a:schemeClr>
          </a:solidFill>
        </p:spPr>
      </p:pic>
    </p:spTree>
    <p:extLst>
      <p:ext uri="{BB962C8B-B14F-4D97-AF65-F5344CB8AC3E}">
        <p14:creationId xmlns:p14="http://schemas.microsoft.com/office/powerpoint/2010/main" val="20471094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cap="none"/>
              <a:t>4. Annexes</a:t>
            </a:r>
            <a:br>
              <a:rPr lang="fr-FR" sz="3600" cap="none"/>
            </a:br>
            <a:br>
              <a:rPr lang="fr-FR" sz="3600" cap="none"/>
            </a:br>
            <a:r>
              <a:rPr lang="fr-FR" sz="3600" cap="none"/>
              <a:t>b) Les autres situations professionnelles </a:t>
            </a:r>
            <a:endParaRPr lang="fr-FR" cap="none"/>
          </a:p>
        </p:txBody>
      </p:sp>
      <p:sp>
        <p:nvSpPr>
          <p:cNvPr id="3" name="Rectangle 2"/>
          <p:cNvSpPr/>
          <p:nvPr/>
        </p:nvSpPr>
        <p:spPr>
          <a:xfrm>
            <a:off x="5556000" y="4306163"/>
            <a:ext cx="6096000" cy="923330"/>
          </a:xfrm>
          <a:prstGeom prst="rect">
            <a:avLst/>
          </a:prstGeom>
        </p:spPr>
        <p:txBody>
          <a:bodyPr>
            <a:spAutoFit/>
          </a:bodyPr>
          <a:lstStyle/>
          <a:p>
            <a:pPr lvl="0" algn="r">
              <a:defRPr/>
            </a:pPr>
            <a:r>
              <a:rPr lang="fr-FR">
                <a:solidFill>
                  <a:prstClr val="white"/>
                </a:solidFill>
                <a:latin typeface="Calibri" panose="020F0502020204030204"/>
              </a:rPr>
              <a:t>Les 15 situations professionnelles emblématiques qui ont émergé du des ateliers des groupes témoins entreprises, et qui permettent d’observer des qualités en action.</a:t>
            </a:r>
          </a:p>
        </p:txBody>
      </p:sp>
    </p:spTree>
    <p:extLst>
      <p:ext uri="{BB962C8B-B14F-4D97-AF65-F5344CB8AC3E}">
        <p14:creationId xmlns:p14="http://schemas.microsoft.com/office/powerpoint/2010/main" val="20133553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6B8A41F-F5ED-A948-89E1-1CC93447B46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4644985" y="507171"/>
            <a:ext cx="4496780" cy="6360767"/>
          </a:xfrm>
          <a:prstGeom prst="rect">
            <a:avLst/>
          </a:prstGeom>
        </p:spPr>
      </p:pic>
      <p:sp>
        <p:nvSpPr>
          <p:cNvPr id="64" name="Rectangle : avec coin rogné 63">
            <a:extLst>
              <a:ext uri="{FF2B5EF4-FFF2-40B4-BE49-F238E27FC236}">
                <a16:creationId xmlns:a16="http://schemas.microsoft.com/office/drawing/2014/main" id="{7CAF6BBC-B95A-B845-B4A3-448583122251}"/>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2" name="Connecteur droit 21">
            <a:extLst>
              <a:ext uri="{FF2B5EF4-FFF2-40B4-BE49-F238E27FC236}">
                <a16:creationId xmlns:a16="http://schemas.microsoft.com/office/drawing/2014/main" id="{83C08572-E423-D145-9276-5CC0776EB65E}"/>
              </a:ext>
            </a:extLst>
          </p:cNvPr>
          <p:cNvCxnSpPr>
            <a:cxnSpLocks/>
            <a:endCxn id="23" idx="1"/>
          </p:cNvCxnSpPr>
          <p:nvPr/>
        </p:nvCxnSpPr>
        <p:spPr>
          <a:xfrm>
            <a:off x="8064030" y="3539433"/>
            <a:ext cx="1364214"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23" name="ZoneTexte 22">
            <a:extLst>
              <a:ext uri="{FF2B5EF4-FFF2-40B4-BE49-F238E27FC236}">
                <a16:creationId xmlns:a16="http://schemas.microsoft.com/office/drawing/2014/main" id="{76308E68-099A-1849-8A16-764FDB43A3C1}"/>
              </a:ext>
            </a:extLst>
          </p:cNvPr>
          <p:cNvSpPr txBox="1"/>
          <p:nvPr/>
        </p:nvSpPr>
        <p:spPr>
          <a:xfrm>
            <a:off x="9428244" y="3354767"/>
            <a:ext cx="119164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Autonome</a:t>
            </a:r>
            <a:r>
              <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rPr>
              <a:t> </a:t>
            </a:r>
          </a:p>
        </p:txBody>
      </p:sp>
      <p:sp>
        <p:nvSpPr>
          <p:cNvPr id="24" name="ZoneTexte 23">
            <a:extLst>
              <a:ext uri="{FF2B5EF4-FFF2-40B4-BE49-F238E27FC236}">
                <a16:creationId xmlns:a16="http://schemas.microsoft.com/office/drawing/2014/main" id="{890AFBB4-0A73-4646-A88D-BE53379178F8}"/>
              </a:ext>
            </a:extLst>
          </p:cNvPr>
          <p:cNvSpPr txBox="1"/>
          <p:nvPr/>
        </p:nvSpPr>
        <p:spPr>
          <a:xfrm>
            <a:off x="9428245" y="3637475"/>
            <a:ext cx="2637044"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anticipe, prépare les actions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qui peuvent se produire durant son intervention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ZoneTexte 25">
            <a:extLst>
              <a:ext uri="{FF2B5EF4-FFF2-40B4-BE49-F238E27FC236}">
                <a16:creationId xmlns:a16="http://schemas.microsoft.com/office/drawing/2014/main" id="{583FC81E-96DD-3644-B93C-484A2AA186B0}"/>
              </a:ext>
            </a:extLst>
          </p:cNvPr>
          <p:cNvSpPr txBox="1"/>
          <p:nvPr/>
        </p:nvSpPr>
        <p:spPr>
          <a:xfrm>
            <a:off x="9415781" y="4858418"/>
            <a:ext cx="237924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Collaboratif - Explicatif</a:t>
            </a:r>
          </a:p>
        </p:txBody>
      </p:sp>
      <p:sp>
        <p:nvSpPr>
          <p:cNvPr id="27" name="ZoneTexte 26">
            <a:extLst>
              <a:ext uri="{FF2B5EF4-FFF2-40B4-BE49-F238E27FC236}">
                <a16:creationId xmlns:a16="http://schemas.microsoft.com/office/drawing/2014/main" id="{9CE6BD2B-F496-FA4D-A56B-6A772BDD21F6}"/>
              </a:ext>
            </a:extLst>
          </p:cNvPr>
          <p:cNvSpPr txBox="1"/>
          <p:nvPr/>
        </p:nvSpPr>
        <p:spPr>
          <a:xfrm>
            <a:off x="9428244" y="5201888"/>
            <a:ext cx="2672883"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solidFill>
                <a:effectLst/>
                <a:uLnTx/>
                <a:uFillTx/>
                <a:latin typeface="Calibri" panose="020F0502020204030204"/>
                <a:ea typeface="+mn-ea"/>
                <a:cs typeface="+mn-cs"/>
              </a:rPr>
              <a:t>Il écoute les autres, pose des questions, explique pourquoi </a:t>
            </a:r>
            <a:br>
              <a:rPr kumimoji="0" lang="fr-FR" sz="1400" b="0" i="1" u="none" strike="noStrike" kern="1200" cap="none" spc="0" normalizeH="0" baseline="0" noProof="0">
                <a:ln>
                  <a:noFill/>
                </a:ln>
                <a:solidFill>
                  <a:prstClr val="black"/>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solidFill>
                <a:effectLst/>
                <a:uLnTx/>
                <a:uFillTx/>
                <a:latin typeface="Calibri" panose="020F0502020204030204"/>
                <a:ea typeface="+mn-ea"/>
                <a:cs typeface="+mn-cs"/>
              </a:rPr>
              <a:t>il a pris </a:t>
            </a: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cette</a:t>
            </a:r>
            <a:r>
              <a:rPr kumimoji="0" lang="fr-FR" sz="1400" b="0" i="1" u="none" strike="noStrike" kern="1200" cap="none" spc="0" normalizeH="0" baseline="0" noProof="0">
                <a:ln>
                  <a:noFill/>
                </a:ln>
                <a:solidFill>
                  <a:prstClr val="black"/>
                </a:solidFill>
                <a:effectLst/>
                <a:uLnTx/>
                <a:uFillTx/>
                <a:latin typeface="Calibri" panose="020F0502020204030204"/>
                <a:ea typeface="+mn-ea"/>
                <a:cs typeface="+mn-cs"/>
              </a:rPr>
              <a:t> décision. </a:t>
            </a:r>
          </a:p>
        </p:txBody>
      </p:sp>
      <p:sp>
        <p:nvSpPr>
          <p:cNvPr id="31" name="ZoneTexte 30">
            <a:extLst>
              <a:ext uri="{FF2B5EF4-FFF2-40B4-BE49-F238E27FC236}">
                <a16:creationId xmlns:a16="http://schemas.microsoft.com/office/drawing/2014/main" id="{E5AB42AC-2ADC-4D40-AA28-FDA25EFAF251}"/>
              </a:ext>
            </a:extLst>
          </p:cNvPr>
          <p:cNvSpPr txBox="1"/>
          <p:nvPr/>
        </p:nvSpPr>
        <p:spPr>
          <a:xfrm>
            <a:off x="1869309" y="4216358"/>
            <a:ext cx="233679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Rigoureux aux règles</a:t>
            </a:r>
          </a:p>
        </p:txBody>
      </p:sp>
      <p:sp>
        <p:nvSpPr>
          <p:cNvPr id="32" name="ZoneTexte 31">
            <a:extLst>
              <a:ext uri="{FF2B5EF4-FFF2-40B4-BE49-F238E27FC236}">
                <a16:creationId xmlns:a16="http://schemas.microsoft.com/office/drawing/2014/main" id="{D95D8736-6A93-CC4B-98B6-EC5C067A107E}"/>
              </a:ext>
            </a:extLst>
          </p:cNvPr>
          <p:cNvSpPr txBox="1"/>
          <p:nvPr/>
        </p:nvSpPr>
        <p:spPr>
          <a:xfrm>
            <a:off x="2117314" y="4532383"/>
            <a:ext cx="1851076" cy="7386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est capable de suivre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et respecter des règles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Exploitation - maintenance</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293328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Problèmes, sécurité </a:t>
            </a:r>
          </a:p>
        </p:txBody>
      </p:sp>
      <p:sp>
        <p:nvSpPr>
          <p:cNvPr id="34" name="ZoneTexte 33">
            <a:extLst>
              <a:ext uri="{FF2B5EF4-FFF2-40B4-BE49-F238E27FC236}">
                <a16:creationId xmlns:a16="http://schemas.microsoft.com/office/drawing/2014/main" id="{BE74B0F8-EBE7-304E-BB4E-0DF0CEC81370}"/>
              </a:ext>
            </a:extLst>
          </p:cNvPr>
          <p:cNvSpPr txBox="1"/>
          <p:nvPr/>
        </p:nvSpPr>
        <p:spPr>
          <a:xfrm>
            <a:off x="687207" y="5702075"/>
            <a:ext cx="3281183"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Responsable dans ses décisions</a:t>
            </a:r>
          </a:p>
        </p:txBody>
      </p:sp>
      <p:sp>
        <p:nvSpPr>
          <p:cNvPr id="37" name="ZoneTexte 36">
            <a:extLst>
              <a:ext uri="{FF2B5EF4-FFF2-40B4-BE49-F238E27FC236}">
                <a16:creationId xmlns:a16="http://schemas.microsoft.com/office/drawing/2014/main" id="{43BBF21D-8024-FD41-B1FD-8878BDD94140}"/>
              </a:ext>
            </a:extLst>
          </p:cNvPr>
          <p:cNvSpPr txBox="1"/>
          <p:nvPr/>
        </p:nvSpPr>
        <p:spPr>
          <a:xfrm>
            <a:off x="422728" y="6021312"/>
            <a:ext cx="3545662"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prend les bonnes décisions,</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 il assume la responsabilité</a:t>
            </a:r>
            <a:endParaRPr kumimoji="0" lang="fr-FR" sz="14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51C0B00A-A102-CC42-89CB-DDE546C645C2}"/>
              </a:ext>
            </a:extLst>
          </p:cNvPr>
          <p:cNvSpPr/>
          <p:nvPr/>
        </p:nvSpPr>
        <p:spPr>
          <a:xfrm>
            <a:off x="218711" y="1391227"/>
            <a:ext cx="3717185"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La centrale consignation électrique est mal faite. </a:t>
            </a:r>
            <a:b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b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Les câbles ne sont pas reliés à la terre : non-respect des procédures.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Les consignateurs EDF ne savent </a:t>
            </a:r>
            <a:b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b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pas où est la clé, les techniciens</a:t>
            </a:r>
            <a:b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b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ne veulent pas intervenir en l’état. </a:t>
            </a:r>
            <a:b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b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Ils exercent un droit de retrait.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V="1">
            <a:off x="4013393" y="1483052"/>
            <a:ext cx="0" cy="1836695"/>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18711" y="1084241"/>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1</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0" y="3314237"/>
            <a:ext cx="401339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15" name="Ellipse 14">
            <a:extLst>
              <a:ext uri="{FF2B5EF4-FFF2-40B4-BE49-F238E27FC236}">
                <a16:creationId xmlns:a16="http://schemas.microsoft.com/office/drawing/2014/main" id="{49079BBE-44A1-5544-BCDE-38997DF84D09}"/>
              </a:ext>
            </a:extLst>
          </p:cNvPr>
          <p:cNvSpPr/>
          <p:nvPr/>
        </p:nvSpPr>
        <p:spPr>
          <a:xfrm flipV="1">
            <a:off x="7982846" y="351127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8" name="Connecteur droit 37">
            <a:extLst>
              <a:ext uri="{FF2B5EF4-FFF2-40B4-BE49-F238E27FC236}">
                <a16:creationId xmlns:a16="http://schemas.microsoft.com/office/drawing/2014/main" id="{32B9C5B9-A95F-7C4D-A339-E0CE00E1B9F1}"/>
              </a:ext>
            </a:extLst>
          </p:cNvPr>
          <p:cNvCxnSpPr>
            <a:cxnSpLocks/>
          </p:cNvCxnSpPr>
          <p:nvPr/>
        </p:nvCxnSpPr>
        <p:spPr>
          <a:xfrm>
            <a:off x="7477540" y="5062748"/>
            <a:ext cx="1943793"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39" name="Ellipse 38">
            <a:extLst>
              <a:ext uri="{FF2B5EF4-FFF2-40B4-BE49-F238E27FC236}">
                <a16:creationId xmlns:a16="http://schemas.microsoft.com/office/drawing/2014/main" id="{FA8EA54A-4FCD-704D-AB45-973EAB558860}"/>
              </a:ext>
            </a:extLst>
          </p:cNvPr>
          <p:cNvSpPr/>
          <p:nvPr/>
        </p:nvSpPr>
        <p:spPr>
          <a:xfrm flipV="1">
            <a:off x="7377218" y="5036239"/>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1" name="Connecteur droit 40">
            <a:extLst>
              <a:ext uri="{FF2B5EF4-FFF2-40B4-BE49-F238E27FC236}">
                <a16:creationId xmlns:a16="http://schemas.microsoft.com/office/drawing/2014/main" id="{FD0DFFA8-717C-AC46-ABD3-A0D0A3B150E0}"/>
              </a:ext>
            </a:extLst>
          </p:cNvPr>
          <p:cNvCxnSpPr>
            <a:cxnSpLocks/>
          </p:cNvCxnSpPr>
          <p:nvPr/>
        </p:nvCxnSpPr>
        <p:spPr>
          <a:xfrm>
            <a:off x="3968390" y="4429183"/>
            <a:ext cx="230223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2" name="Ellipse 41">
            <a:extLst>
              <a:ext uri="{FF2B5EF4-FFF2-40B4-BE49-F238E27FC236}">
                <a16:creationId xmlns:a16="http://schemas.microsoft.com/office/drawing/2014/main" id="{D2C061BE-15F2-DA41-8FFF-4BFFA4C122A4}"/>
              </a:ext>
            </a:extLst>
          </p:cNvPr>
          <p:cNvSpPr/>
          <p:nvPr/>
        </p:nvSpPr>
        <p:spPr>
          <a:xfrm flipV="1">
            <a:off x="6294745" y="440102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282CB816-4F14-FF4B-801C-7166AA4F2501}"/>
              </a:ext>
            </a:extLst>
          </p:cNvPr>
          <p:cNvCxnSpPr>
            <a:cxnSpLocks/>
          </p:cNvCxnSpPr>
          <p:nvPr/>
        </p:nvCxnSpPr>
        <p:spPr>
          <a:xfrm>
            <a:off x="3934160" y="5894380"/>
            <a:ext cx="115536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Ellipse 43">
            <a:extLst>
              <a:ext uri="{FF2B5EF4-FFF2-40B4-BE49-F238E27FC236}">
                <a16:creationId xmlns:a16="http://schemas.microsoft.com/office/drawing/2014/main" id="{AC2EEE39-6FD5-8844-841B-DE959EB1D1CF}"/>
              </a:ext>
            </a:extLst>
          </p:cNvPr>
          <p:cNvSpPr/>
          <p:nvPr/>
        </p:nvSpPr>
        <p:spPr>
          <a:xfrm flipV="1">
            <a:off x="5121174" y="5861757"/>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C3D3BC41-A4A1-4548-842B-3479BD133F51}"/>
              </a:ext>
            </a:extLst>
          </p:cNvPr>
          <p:cNvSpPr/>
          <p:nvPr/>
        </p:nvSpPr>
        <p:spPr>
          <a:xfrm>
            <a:off x="9512569" y="1943096"/>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9512569" y="2334428"/>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9691572" y="1865097"/>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9691572" y="2260688"/>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sp>
        <p:nvSpPr>
          <p:cNvPr id="52" name="Rectangle 51">
            <a:extLst>
              <a:ext uri="{FF2B5EF4-FFF2-40B4-BE49-F238E27FC236}">
                <a16:creationId xmlns:a16="http://schemas.microsoft.com/office/drawing/2014/main" id="{15E5628B-1B2B-1041-9DB9-3C46EA718E5B}"/>
              </a:ext>
            </a:extLst>
          </p:cNvPr>
          <p:cNvSpPr/>
          <p:nvPr/>
        </p:nvSpPr>
        <p:spPr>
          <a:xfrm>
            <a:off x="0"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35" name="ZoneTexte 34">
            <a:extLst>
              <a:ext uri="{FF2B5EF4-FFF2-40B4-BE49-F238E27FC236}">
                <a16:creationId xmlns:a16="http://schemas.microsoft.com/office/drawing/2014/main" id="{B8C53E7F-BC0D-A64E-891E-D50293630BDE}"/>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ÉLÉCTRICITÉ</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35"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H="1" flipV="1">
            <a:off x="11916461" y="0"/>
            <a:ext cx="1" cy="15776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0" name="ZoneTexte 49">
            <a:extLst>
              <a:ext uri="{FF2B5EF4-FFF2-40B4-BE49-F238E27FC236}">
                <a16:creationId xmlns:a16="http://schemas.microsoft.com/office/drawing/2014/main" id="{FB3D3FAB-528F-5048-9605-C9EE23AE1E01}"/>
              </a:ext>
            </a:extLst>
          </p:cNvPr>
          <p:cNvSpPr txBox="1"/>
          <p:nvPr/>
        </p:nvSpPr>
        <p:spPr>
          <a:xfrm>
            <a:off x="11003527" y="5861757"/>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sp>
        <p:nvSpPr>
          <p:cNvPr id="51" name="ZoneTexte 50">
            <a:extLst>
              <a:ext uri="{FF2B5EF4-FFF2-40B4-BE49-F238E27FC236}">
                <a16:creationId xmlns:a16="http://schemas.microsoft.com/office/drawing/2014/main" id="{0D116EDD-D6C1-134B-AF01-125677327EFE}"/>
              </a:ext>
            </a:extLst>
          </p:cNvPr>
          <p:cNvSpPr txBox="1"/>
          <p:nvPr/>
        </p:nvSpPr>
        <p:spPr>
          <a:xfrm>
            <a:off x="10619891" y="4224411"/>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sp>
        <p:nvSpPr>
          <p:cNvPr id="53" name="ZoneTexte 52">
            <a:extLst>
              <a:ext uri="{FF2B5EF4-FFF2-40B4-BE49-F238E27FC236}">
                <a16:creationId xmlns:a16="http://schemas.microsoft.com/office/drawing/2014/main" id="{29C2A183-91ED-DE4B-BB0C-D693901A5FC0}"/>
              </a:ext>
            </a:extLst>
          </p:cNvPr>
          <p:cNvSpPr txBox="1"/>
          <p:nvPr/>
        </p:nvSpPr>
        <p:spPr>
          <a:xfrm>
            <a:off x="2137654" y="4981730"/>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pic>
        <p:nvPicPr>
          <p:cNvPr id="54" name="Image 53">
            <a:extLst>
              <a:ext uri="{FF2B5EF4-FFF2-40B4-BE49-F238E27FC236}">
                <a16:creationId xmlns:a16="http://schemas.microsoft.com/office/drawing/2014/main" id="{532B5A4F-2C43-944A-BAAB-0A8C64C182BE}"/>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12288895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6B8A41F-F5ED-A948-89E1-1CC93447B46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4644985" y="507171"/>
            <a:ext cx="4496780" cy="6360767"/>
          </a:xfrm>
          <a:prstGeom prst="rect">
            <a:avLst/>
          </a:prstGeom>
        </p:spPr>
      </p:pic>
      <p:cxnSp>
        <p:nvCxnSpPr>
          <p:cNvPr id="22" name="Connecteur droit 21">
            <a:extLst>
              <a:ext uri="{FF2B5EF4-FFF2-40B4-BE49-F238E27FC236}">
                <a16:creationId xmlns:a16="http://schemas.microsoft.com/office/drawing/2014/main" id="{83C08572-E423-D145-9276-5CC0776EB65E}"/>
              </a:ext>
            </a:extLst>
          </p:cNvPr>
          <p:cNvCxnSpPr>
            <a:cxnSpLocks/>
            <a:endCxn id="23" idx="1"/>
          </p:cNvCxnSpPr>
          <p:nvPr/>
        </p:nvCxnSpPr>
        <p:spPr>
          <a:xfrm>
            <a:off x="8614064" y="4818969"/>
            <a:ext cx="814180"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23" name="ZoneTexte 22">
            <a:extLst>
              <a:ext uri="{FF2B5EF4-FFF2-40B4-BE49-F238E27FC236}">
                <a16:creationId xmlns:a16="http://schemas.microsoft.com/office/drawing/2014/main" id="{76308E68-099A-1849-8A16-764FDB43A3C1}"/>
              </a:ext>
            </a:extLst>
          </p:cNvPr>
          <p:cNvSpPr txBox="1"/>
          <p:nvPr/>
        </p:nvSpPr>
        <p:spPr>
          <a:xfrm>
            <a:off x="9428244" y="4634303"/>
            <a:ext cx="119164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Déterminé</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24" name="ZoneTexte 23">
            <a:extLst>
              <a:ext uri="{FF2B5EF4-FFF2-40B4-BE49-F238E27FC236}">
                <a16:creationId xmlns:a16="http://schemas.microsoft.com/office/drawing/2014/main" id="{890AFBB4-0A73-4646-A88D-BE53379178F8}"/>
              </a:ext>
            </a:extLst>
          </p:cNvPr>
          <p:cNvSpPr txBox="1"/>
          <p:nvPr/>
        </p:nvSpPr>
        <p:spPr>
          <a:xfrm>
            <a:off x="9428245" y="4900077"/>
            <a:ext cx="263704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cherche les informations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au bon endroit (client sous-traitant, fiche technique)</a:t>
            </a:r>
          </a:p>
        </p:txBody>
      </p:sp>
      <p:sp>
        <p:nvSpPr>
          <p:cNvPr id="31" name="ZoneTexte 30">
            <a:extLst>
              <a:ext uri="{FF2B5EF4-FFF2-40B4-BE49-F238E27FC236}">
                <a16:creationId xmlns:a16="http://schemas.microsoft.com/office/drawing/2014/main" id="{E5AB42AC-2ADC-4D40-AA28-FDA25EFAF251}"/>
              </a:ext>
            </a:extLst>
          </p:cNvPr>
          <p:cNvSpPr txBox="1"/>
          <p:nvPr/>
        </p:nvSpPr>
        <p:spPr>
          <a:xfrm>
            <a:off x="1158953" y="4455184"/>
            <a:ext cx="304715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Clairvoyant face aux risques</a:t>
            </a:r>
          </a:p>
        </p:txBody>
      </p:sp>
      <p:sp>
        <p:nvSpPr>
          <p:cNvPr id="32" name="ZoneTexte 31">
            <a:extLst>
              <a:ext uri="{FF2B5EF4-FFF2-40B4-BE49-F238E27FC236}">
                <a16:creationId xmlns:a16="http://schemas.microsoft.com/office/drawing/2014/main" id="{D95D8736-6A93-CC4B-98B6-EC5C067A107E}"/>
              </a:ext>
            </a:extLst>
          </p:cNvPr>
          <p:cNvSpPr txBox="1"/>
          <p:nvPr/>
        </p:nvSpPr>
        <p:spPr>
          <a:xfrm>
            <a:off x="2077779" y="4761420"/>
            <a:ext cx="1851076" cy="523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alerte son supérieur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Exploitation - maintenance</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293328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Problèmes, sécurité </a:t>
            </a:r>
          </a:p>
        </p:txBody>
      </p:sp>
      <p:sp>
        <p:nvSpPr>
          <p:cNvPr id="34" name="ZoneTexte 33">
            <a:extLst>
              <a:ext uri="{FF2B5EF4-FFF2-40B4-BE49-F238E27FC236}">
                <a16:creationId xmlns:a16="http://schemas.microsoft.com/office/drawing/2014/main" id="{BE74B0F8-EBE7-304E-BB4E-0DF0CEC81370}"/>
              </a:ext>
            </a:extLst>
          </p:cNvPr>
          <p:cNvSpPr txBox="1"/>
          <p:nvPr/>
        </p:nvSpPr>
        <p:spPr>
          <a:xfrm>
            <a:off x="687207" y="5590121"/>
            <a:ext cx="3281183"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Ferme dans ses décisions</a:t>
            </a:r>
          </a:p>
        </p:txBody>
      </p:sp>
      <p:sp>
        <p:nvSpPr>
          <p:cNvPr id="37" name="ZoneTexte 36">
            <a:extLst>
              <a:ext uri="{FF2B5EF4-FFF2-40B4-BE49-F238E27FC236}">
                <a16:creationId xmlns:a16="http://schemas.microsoft.com/office/drawing/2014/main" id="{43BBF21D-8024-FD41-B1FD-8878BDD94140}"/>
              </a:ext>
            </a:extLst>
          </p:cNvPr>
          <p:cNvSpPr txBox="1"/>
          <p:nvPr/>
        </p:nvSpPr>
        <p:spPr>
          <a:xfrm>
            <a:off x="422728" y="5875490"/>
            <a:ext cx="3545662" cy="7386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prend une décision, exerce son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droit de retrait drastique malgré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une demande avec force de caractère</a:t>
            </a:r>
            <a:endParaRPr kumimoji="0" lang="fr-FR" sz="14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51C0B00A-A102-CC42-89CB-DDE546C645C2}"/>
              </a:ext>
            </a:extLst>
          </p:cNvPr>
          <p:cNvSpPr/>
          <p:nvPr/>
        </p:nvSpPr>
        <p:spPr>
          <a:xfrm>
            <a:off x="218711" y="1324209"/>
            <a:ext cx="3717185"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Un chariot n’est pas adapté pour porter un transfo. Une pression est exercée par l’environnement pour avancer.</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V="1">
            <a:off x="3609532" y="1421679"/>
            <a:ext cx="0" cy="73263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18711" y="1017223"/>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2</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0" y="2154308"/>
            <a:ext cx="360953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15" name="Ellipse 14">
            <a:extLst>
              <a:ext uri="{FF2B5EF4-FFF2-40B4-BE49-F238E27FC236}">
                <a16:creationId xmlns:a16="http://schemas.microsoft.com/office/drawing/2014/main" id="{49079BBE-44A1-5544-BCDE-38997DF84D09}"/>
              </a:ext>
            </a:extLst>
          </p:cNvPr>
          <p:cNvSpPr/>
          <p:nvPr/>
        </p:nvSpPr>
        <p:spPr>
          <a:xfrm flipV="1">
            <a:off x="8528361" y="4790810"/>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1" name="Connecteur droit 40">
            <a:extLst>
              <a:ext uri="{FF2B5EF4-FFF2-40B4-BE49-F238E27FC236}">
                <a16:creationId xmlns:a16="http://schemas.microsoft.com/office/drawing/2014/main" id="{FD0DFFA8-717C-AC46-ABD3-A0D0A3B150E0}"/>
              </a:ext>
            </a:extLst>
          </p:cNvPr>
          <p:cNvCxnSpPr>
            <a:cxnSpLocks/>
          </p:cNvCxnSpPr>
          <p:nvPr/>
        </p:nvCxnSpPr>
        <p:spPr>
          <a:xfrm>
            <a:off x="3968390" y="4668009"/>
            <a:ext cx="1943793"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2" name="Ellipse 41">
            <a:extLst>
              <a:ext uri="{FF2B5EF4-FFF2-40B4-BE49-F238E27FC236}">
                <a16:creationId xmlns:a16="http://schemas.microsoft.com/office/drawing/2014/main" id="{D2C061BE-15F2-DA41-8FFF-4BFFA4C122A4}"/>
              </a:ext>
            </a:extLst>
          </p:cNvPr>
          <p:cNvSpPr/>
          <p:nvPr/>
        </p:nvSpPr>
        <p:spPr>
          <a:xfrm flipV="1">
            <a:off x="5937031" y="4639850"/>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282CB816-4F14-FF4B-801C-7166AA4F2501}"/>
              </a:ext>
            </a:extLst>
          </p:cNvPr>
          <p:cNvCxnSpPr>
            <a:cxnSpLocks/>
          </p:cNvCxnSpPr>
          <p:nvPr/>
        </p:nvCxnSpPr>
        <p:spPr>
          <a:xfrm>
            <a:off x="3934160" y="5782426"/>
            <a:ext cx="131626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Ellipse 43">
            <a:extLst>
              <a:ext uri="{FF2B5EF4-FFF2-40B4-BE49-F238E27FC236}">
                <a16:creationId xmlns:a16="http://schemas.microsoft.com/office/drawing/2014/main" id="{AC2EEE39-6FD5-8844-841B-DE959EB1D1CF}"/>
              </a:ext>
            </a:extLst>
          </p:cNvPr>
          <p:cNvSpPr/>
          <p:nvPr/>
        </p:nvSpPr>
        <p:spPr>
          <a:xfrm flipV="1">
            <a:off x="5275273" y="575879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C3D3BC41-A4A1-4548-842B-3479BD133F51}"/>
              </a:ext>
            </a:extLst>
          </p:cNvPr>
          <p:cNvSpPr/>
          <p:nvPr/>
        </p:nvSpPr>
        <p:spPr>
          <a:xfrm>
            <a:off x="302441" y="2307803"/>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302441" y="2699135"/>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481444" y="2218006"/>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481444" y="2613597"/>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46"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H="1" flipV="1">
            <a:off x="11916461" y="0"/>
            <a:ext cx="1" cy="15776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0" name="ZoneTexte 49">
            <a:extLst>
              <a:ext uri="{FF2B5EF4-FFF2-40B4-BE49-F238E27FC236}">
                <a16:creationId xmlns:a16="http://schemas.microsoft.com/office/drawing/2014/main" id="{75781A97-8CAE-FA40-931C-E051538766A8}"/>
              </a:ext>
            </a:extLst>
          </p:cNvPr>
          <p:cNvSpPr txBox="1"/>
          <p:nvPr/>
        </p:nvSpPr>
        <p:spPr>
          <a:xfrm>
            <a:off x="8516706" y="2814613"/>
            <a:ext cx="28063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Collaboratif à tout niveau </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1" name="ZoneTexte 50">
            <a:extLst>
              <a:ext uri="{FF2B5EF4-FFF2-40B4-BE49-F238E27FC236}">
                <a16:creationId xmlns:a16="http://schemas.microsoft.com/office/drawing/2014/main" id="{85728D87-F3CC-8D48-9702-0D626040F368}"/>
              </a:ext>
            </a:extLst>
          </p:cNvPr>
          <p:cNvSpPr txBox="1"/>
          <p:nvPr/>
        </p:nvSpPr>
        <p:spPr>
          <a:xfrm>
            <a:off x="8516707" y="3097321"/>
            <a:ext cx="263704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demande conseil, interroge un pair (y compris quelqu’un de moins gradé)</a:t>
            </a:r>
          </a:p>
        </p:txBody>
      </p:sp>
      <p:sp>
        <p:nvSpPr>
          <p:cNvPr id="53" name="Ellipse 52">
            <a:extLst>
              <a:ext uri="{FF2B5EF4-FFF2-40B4-BE49-F238E27FC236}">
                <a16:creationId xmlns:a16="http://schemas.microsoft.com/office/drawing/2014/main" id="{CC4C6DD1-D763-CE43-872E-AD44C77B592B}"/>
              </a:ext>
            </a:extLst>
          </p:cNvPr>
          <p:cNvSpPr/>
          <p:nvPr/>
        </p:nvSpPr>
        <p:spPr>
          <a:xfrm flipV="1">
            <a:off x="7138267" y="2979347"/>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4" name="Connecteur droit 53">
            <a:extLst>
              <a:ext uri="{FF2B5EF4-FFF2-40B4-BE49-F238E27FC236}">
                <a16:creationId xmlns:a16="http://schemas.microsoft.com/office/drawing/2014/main" id="{694185BD-C5D1-6641-AA14-27FC670C1CF5}"/>
              </a:ext>
            </a:extLst>
          </p:cNvPr>
          <p:cNvCxnSpPr>
            <a:cxnSpLocks/>
            <a:endCxn id="55" idx="1"/>
          </p:cNvCxnSpPr>
          <p:nvPr/>
        </p:nvCxnSpPr>
        <p:spPr>
          <a:xfrm>
            <a:off x="6474759" y="1243915"/>
            <a:ext cx="1275691" cy="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5" name="ZoneTexte 54">
            <a:extLst>
              <a:ext uri="{FF2B5EF4-FFF2-40B4-BE49-F238E27FC236}">
                <a16:creationId xmlns:a16="http://schemas.microsoft.com/office/drawing/2014/main" id="{2147DA26-21A4-EE4E-833D-9EDFE20E2B8D}"/>
              </a:ext>
            </a:extLst>
          </p:cNvPr>
          <p:cNvSpPr txBox="1"/>
          <p:nvPr/>
        </p:nvSpPr>
        <p:spPr>
          <a:xfrm>
            <a:off x="7750450" y="1091300"/>
            <a:ext cx="2806323" cy="3052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Observateur</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6" name="ZoneTexte 55">
            <a:extLst>
              <a:ext uri="{FF2B5EF4-FFF2-40B4-BE49-F238E27FC236}">
                <a16:creationId xmlns:a16="http://schemas.microsoft.com/office/drawing/2014/main" id="{9B8F033D-88DA-4242-88C6-7F091850A165}"/>
              </a:ext>
            </a:extLst>
          </p:cNvPr>
          <p:cNvSpPr txBox="1"/>
          <p:nvPr/>
        </p:nvSpPr>
        <p:spPr>
          <a:xfrm>
            <a:off x="7750451" y="1372189"/>
            <a:ext cx="2637044" cy="6104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étudie beaucoup de cas de sécurité relatés dans toutes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les réunions</a:t>
            </a:r>
          </a:p>
        </p:txBody>
      </p:sp>
      <p:sp>
        <p:nvSpPr>
          <p:cNvPr id="58" name="Ellipse 57">
            <a:extLst>
              <a:ext uri="{FF2B5EF4-FFF2-40B4-BE49-F238E27FC236}">
                <a16:creationId xmlns:a16="http://schemas.microsoft.com/office/drawing/2014/main" id="{8DC8B1C0-2935-0644-8D1C-58EA34DBE65F}"/>
              </a:ext>
            </a:extLst>
          </p:cNvPr>
          <p:cNvSpPr/>
          <p:nvPr/>
        </p:nvSpPr>
        <p:spPr>
          <a:xfrm flipV="1">
            <a:off x="6367888" y="1220644"/>
            <a:ext cx="56317" cy="46543"/>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9" name="Connecteur droit 58">
            <a:extLst>
              <a:ext uri="{FF2B5EF4-FFF2-40B4-BE49-F238E27FC236}">
                <a16:creationId xmlns:a16="http://schemas.microsoft.com/office/drawing/2014/main" id="{8D829E33-3ABD-2A4C-90D9-9B846D3953D8}"/>
              </a:ext>
            </a:extLst>
          </p:cNvPr>
          <p:cNvCxnSpPr>
            <a:cxnSpLocks/>
          </p:cNvCxnSpPr>
          <p:nvPr/>
        </p:nvCxnSpPr>
        <p:spPr>
          <a:xfrm>
            <a:off x="7470629" y="6223616"/>
            <a:ext cx="1943793"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0" name="Ellipse 59">
            <a:extLst>
              <a:ext uri="{FF2B5EF4-FFF2-40B4-BE49-F238E27FC236}">
                <a16:creationId xmlns:a16="http://schemas.microsoft.com/office/drawing/2014/main" id="{BF9C479B-B085-1B4E-8EE9-BC291405B9CE}"/>
              </a:ext>
            </a:extLst>
          </p:cNvPr>
          <p:cNvSpPr/>
          <p:nvPr/>
        </p:nvSpPr>
        <p:spPr>
          <a:xfrm flipV="1">
            <a:off x="7370307" y="6197107"/>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ZoneTexte 60">
            <a:extLst>
              <a:ext uri="{FF2B5EF4-FFF2-40B4-BE49-F238E27FC236}">
                <a16:creationId xmlns:a16="http://schemas.microsoft.com/office/drawing/2014/main" id="{4D999CC8-1FC7-BC42-88FB-AD509F3CCFFC}"/>
              </a:ext>
            </a:extLst>
          </p:cNvPr>
          <p:cNvSpPr txBox="1"/>
          <p:nvPr/>
        </p:nvSpPr>
        <p:spPr>
          <a:xfrm>
            <a:off x="9421333" y="6012441"/>
            <a:ext cx="119164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Humble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2" name="ZoneTexte 61">
            <a:extLst>
              <a:ext uri="{FF2B5EF4-FFF2-40B4-BE49-F238E27FC236}">
                <a16:creationId xmlns:a16="http://schemas.microsoft.com/office/drawing/2014/main" id="{69866BC1-D375-EF41-BFC1-703B9AFCCA00}"/>
              </a:ext>
            </a:extLst>
          </p:cNvPr>
          <p:cNvSpPr txBox="1"/>
          <p:nvPr/>
        </p:nvSpPr>
        <p:spPr>
          <a:xfrm>
            <a:off x="3929567" y="3347706"/>
            <a:ext cx="815614"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Solide</a:t>
            </a:r>
          </a:p>
        </p:txBody>
      </p:sp>
      <p:sp>
        <p:nvSpPr>
          <p:cNvPr id="63" name="ZoneTexte 62">
            <a:extLst>
              <a:ext uri="{FF2B5EF4-FFF2-40B4-BE49-F238E27FC236}">
                <a16:creationId xmlns:a16="http://schemas.microsoft.com/office/drawing/2014/main" id="{8B770FEE-5275-AA43-A768-9E58D8B0E6AF}"/>
              </a:ext>
            </a:extLst>
          </p:cNvPr>
          <p:cNvSpPr txBox="1"/>
          <p:nvPr/>
        </p:nvSpPr>
        <p:spPr>
          <a:xfrm>
            <a:off x="2389698" y="3633017"/>
            <a:ext cx="2299359"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organise, planifie, contrôle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65" name="Connecteur droit 64">
            <a:extLst>
              <a:ext uri="{FF2B5EF4-FFF2-40B4-BE49-F238E27FC236}">
                <a16:creationId xmlns:a16="http://schemas.microsoft.com/office/drawing/2014/main" id="{45A12A56-8603-F246-A8EC-ACFA4315D41B}"/>
              </a:ext>
            </a:extLst>
          </p:cNvPr>
          <p:cNvCxnSpPr>
            <a:cxnSpLocks/>
          </p:cNvCxnSpPr>
          <p:nvPr/>
        </p:nvCxnSpPr>
        <p:spPr>
          <a:xfrm>
            <a:off x="4728592" y="3556540"/>
            <a:ext cx="85146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6" name="Ellipse 65">
            <a:extLst>
              <a:ext uri="{FF2B5EF4-FFF2-40B4-BE49-F238E27FC236}">
                <a16:creationId xmlns:a16="http://schemas.microsoft.com/office/drawing/2014/main" id="{52CD4543-3ABE-1E46-8C1C-7DB557EECF85}"/>
              </a:ext>
            </a:extLst>
          </p:cNvPr>
          <p:cNvSpPr/>
          <p:nvPr/>
        </p:nvSpPr>
        <p:spPr>
          <a:xfrm flipV="1">
            <a:off x="5621934" y="3531195"/>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AE6C8708-65F6-854D-B8D2-2D8C09E29D8D}"/>
              </a:ext>
            </a:extLst>
          </p:cNvPr>
          <p:cNvCxnSpPr>
            <a:cxnSpLocks/>
          </p:cNvCxnSpPr>
          <p:nvPr/>
        </p:nvCxnSpPr>
        <p:spPr>
          <a:xfrm>
            <a:off x="7250545" y="3004331"/>
            <a:ext cx="1277816"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46" name="ZoneTexte 45">
            <a:extLst>
              <a:ext uri="{FF2B5EF4-FFF2-40B4-BE49-F238E27FC236}">
                <a16:creationId xmlns:a16="http://schemas.microsoft.com/office/drawing/2014/main" id="{A0288B9B-9817-1048-816A-8E4DB941D024}"/>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ÉLÉCTRICITÉ</a:t>
            </a:r>
          </a:p>
        </p:txBody>
      </p:sp>
      <p:sp>
        <p:nvSpPr>
          <p:cNvPr id="48" name="ZoneTexte 47">
            <a:extLst>
              <a:ext uri="{FF2B5EF4-FFF2-40B4-BE49-F238E27FC236}">
                <a16:creationId xmlns:a16="http://schemas.microsoft.com/office/drawing/2014/main" id="{9553C3DA-2B57-EF46-831F-D6745AF0B50A}"/>
              </a:ext>
            </a:extLst>
          </p:cNvPr>
          <p:cNvSpPr txBox="1"/>
          <p:nvPr/>
        </p:nvSpPr>
        <p:spPr>
          <a:xfrm>
            <a:off x="175568" y="2898971"/>
            <a:ext cx="64022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000" b="0" i="0" u="none" strike="noStrike" kern="1200" cap="none" spc="0" normalizeH="0" baseline="0" noProof="0">
                <a:ln>
                  <a:noFill/>
                </a:ln>
                <a:solidFill>
                  <a:srgbClr val="70AD47">
                    <a:lumMod val="75000"/>
                  </a:srgbClr>
                </a:solidFill>
                <a:effectLst/>
                <a:uLnTx/>
                <a:uFillTx/>
                <a:latin typeface="Calibri" panose="020F0502020204030204"/>
                <a:ea typeface="+mn-ea"/>
                <a:cs typeface="+mn-cs"/>
              </a:rPr>
              <a:t>*</a:t>
            </a:r>
          </a:p>
        </p:txBody>
      </p:sp>
      <p:sp>
        <p:nvSpPr>
          <p:cNvPr id="64" name="ZoneTexte 63">
            <a:extLst>
              <a:ext uri="{FF2B5EF4-FFF2-40B4-BE49-F238E27FC236}">
                <a16:creationId xmlns:a16="http://schemas.microsoft.com/office/drawing/2014/main" id="{2E7113A0-966E-1048-A608-994B3A4C087F}"/>
              </a:ext>
            </a:extLst>
          </p:cNvPr>
          <p:cNvSpPr txBox="1"/>
          <p:nvPr/>
        </p:nvSpPr>
        <p:spPr>
          <a:xfrm>
            <a:off x="483294" y="2986575"/>
            <a:ext cx="188635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Situation qui fait référence aux études</a:t>
            </a:r>
          </a:p>
        </p:txBody>
      </p:sp>
      <p:sp>
        <p:nvSpPr>
          <p:cNvPr id="68" name="ZoneTexte 67">
            <a:extLst>
              <a:ext uri="{FF2B5EF4-FFF2-40B4-BE49-F238E27FC236}">
                <a16:creationId xmlns:a16="http://schemas.microsoft.com/office/drawing/2014/main" id="{6B44082A-6047-4C46-9879-0733E7DB6A82}"/>
              </a:ext>
            </a:extLst>
          </p:cNvPr>
          <p:cNvSpPr txBox="1"/>
          <p:nvPr/>
        </p:nvSpPr>
        <p:spPr>
          <a:xfrm>
            <a:off x="2428913" y="3872705"/>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pic>
        <p:nvPicPr>
          <p:cNvPr id="71" name="Image 70">
            <a:extLst>
              <a:ext uri="{FF2B5EF4-FFF2-40B4-BE49-F238E27FC236}">
                <a16:creationId xmlns:a16="http://schemas.microsoft.com/office/drawing/2014/main" id="{57147CC5-503A-0A43-9539-5852B277C49B}"/>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26886972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6B8A41F-F5ED-A948-89E1-1CC93447B46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956160" y="931423"/>
            <a:ext cx="4189826" cy="5926577"/>
          </a:xfrm>
          <a:prstGeom prst="rect">
            <a:avLst/>
          </a:prstGeom>
        </p:spPr>
      </p:pic>
      <p:cxnSp>
        <p:nvCxnSpPr>
          <p:cNvPr id="22" name="Connecteur droit 21">
            <a:extLst>
              <a:ext uri="{FF2B5EF4-FFF2-40B4-BE49-F238E27FC236}">
                <a16:creationId xmlns:a16="http://schemas.microsoft.com/office/drawing/2014/main" id="{83C08572-E423-D145-9276-5CC0776EB65E}"/>
              </a:ext>
            </a:extLst>
          </p:cNvPr>
          <p:cNvCxnSpPr>
            <a:cxnSpLocks/>
            <a:endCxn id="23" idx="1"/>
          </p:cNvCxnSpPr>
          <p:nvPr/>
        </p:nvCxnSpPr>
        <p:spPr>
          <a:xfrm>
            <a:off x="7716313" y="3907206"/>
            <a:ext cx="814180"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23" name="ZoneTexte 22">
            <a:extLst>
              <a:ext uri="{FF2B5EF4-FFF2-40B4-BE49-F238E27FC236}">
                <a16:creationId xmlns:a16="http://schemas.microsoft.com/office/drawing/2014/main" id="{76308E68-099A-1849-8A16-764FDB43A3C1}"/>
              </a:ext>
            </a:extLst>
          </p:cNvPr>
          <p:cNvSpPr txBox="1"/>
          <p:nvPr/>
        </p:nvSpPr>
        <p:spPr>
          <a:xfrm>
            <a:off x="8530493" y="3722540"/>
            <a:ext cx="23189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Tenace et persévérant</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24" name="ZoneTexte 23">
            <a:extLst>
              <a:ext uri="{FF2B5EF4-FFF2-40B4-BE49-F238E27FC236}">
                <a16:creationId xmlns:a16="http://schemas.microsoft.com/office/drawing/2014/main" id="{890AFBB4-0A73-4646-A88D-BE53379178F8}"/>
              </a:ext>
            </a:extLst>
          </p:cNvPr>
          <p:cNvSpPr txBox="1"/>
          <p:nvPr/>
        </p:nvSpPr>
        <p:spPr>
          <a:xfrm>
            <a:off x="8530494" y="4005248"/>
            <a:ext cx="263704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va jusqu’au bout du problème et ne lâche pas à la première difficulté</a:t>
            </a:r>
          </a:p>
        </p:txBody>
      </p:sp>
      <p:sp>
        <p:nvSpPr>
          <p:cNvPr id="31" name="ZoneTexte 30">
            <a:extLst>
              <a:ext uri="{FF2B5EF4-FFF2-40B4-BE49-F238E27FC236}">
                <a16:creationId xmlns:a16="http://schemas.microsoft.com/office/drawing/2014/main" id="{E5AB42AC-2ADC-4D40-AA28-FDA25EFAF251}"/>
              </a:ext>
            </a:extLst>
          </p:cNvPr>
          <p:cNvSpPr txBox="1"/>
          <p:nvPr/>
        </p:nvSpPr>
        <p:spPr>
          <a:xfrm>
            <a:off x="808364" y="4179258"/>
            <a:ext cx="33977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Résistant à la pression du client</a:t>
            </a:r>
          </a:p>
        </p:txBody>
      </p:sp>
      <p:sp>
        <p:nvSpPr>
          <p:cNvPr id="32" name="ZoneTexte 31">
            <a:extLst>
              <a:ext uri="{FF2B5EF4-FFF2-40B4-BE49-F238E27FC236}">
                <a16:creationId xmlns:a16="http://schemas.microsoft.com/office/drawing/2014/main" id="{D95D8736-6A93-CC4B-98B6-EC5C067A107E}"/>
              </a:ext>
            </a:extLst>
          </p:cNvPr>
          <p:cNvSpPr txBox="1"/>
          <p:nvPr/>
        </p:nvSpPr>
        <p:spPr>
          <a:xfrm>
            <a:off x="-383283" y="4469353"/>
            <a:ext cx="4254072" cy="7386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sait répondre au client et à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son mécontentement, l’informer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avec clarté de la situation</a:t>
            </a:r>
          </a:p>
        </p:txBody>
      </p:sp>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Exploitation - maintenance</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0" y="646424"/>
            <a:ext cx="763905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gestion du stress, pression du client et de la hiérarchie</a:t>
            </a:r>
          </a:p>
        </p:txBody>
      </p:sp>
      <p:sp>
        <p:nvSpPr>
          <p:cNvPr id="34" name="ZoneTexte 33">
            <a:extLst>
              <a:ext uri="{FF2B5EF4-FFF2-40B4-BE49-F238E27FC236}">
                <a16:creationId xmlns:a16="http://schemas.microsoft.com/office/drawing/2014/main" id="{BE74B0F8-EBE7-304E-BB4E-0DF0CEC81370}"/>
              </a:ext>
            </a:extLst>
          </p:cNvPr>
          <p:cNvSpPr txBox="1"/>
          <p:nvPr/>
        </p:nvSpPr>
        <p:spPr>
          <a:xfrm>
            <a:off x="175568" y="5356163"/>
            <a:ext cx="3792822"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Résilient face à une </a:t>
            </a:r>
            <a:b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b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situation compliquée</a:t>
            </a:r>
          </a:p>
        </p:txBody>
      </p:sp>
      <p:sp>
        <p:nvSpPr>
          <p:cNvPr id="37" name="ZoneTexte 36">
            <a:extLst>
              <a:ext uri="{FF2B5EF4-FFF2-40B4-BE49-F238E27FC236}">
                <a16:creationId xmlns:a16="http://schemas.microsoft.com/office/drawing/2014/main" id="{43BBF21D-8024-FD41-B1FD-8878BDD94140}"/>
              </a:ext>
            </a:extLst>
          </p:cNvPr>
          <p:cNvSpPr txBox="1"/>
          <p:nvPr/>
        </p:nvSpPr>
        <p:spPr>
          <a:xfrm>
            <a:off x="422728" y="5942988"/>
            <a:ext cx="3545662" cy="7386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garde son sang-froid, fait face, va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chercher de l’information et des conseils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pour prendre une décision</a:t>
            </a:r>
          </a:p>
        </p:txBody>
      </p:sp>
      <p:sp>
        <p:nvSpPr>
          <p:cNvPr id="40" name="Rectangle 39">
            <a:extLst>
              <a:ext uri="{FF2B5EF4-FFF2-40B4-BE49-F238E27FC236}">
                <a16:creationId xmlns:a16="http://schemas.microsoft.com/office/drawing/2014/main" id="{51C0B00A-A102-CC42-89CB-DDE546C645C2}"/>
              </a:ext>
            </a:extLst>
          </p:cNvPr>
          <p:cNvSpPr/>
          <p:nvPr/>
        </p:nvSpPr>
        <p:spPr>
          <a:xfrm>
            <a:off x="218711" y="1605643"/>
            <a:ext cx="371718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Contexte d’arrêt ou de démarrage de production, maintenance ou travaux neufs</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H="1" flipV="1">
            <a:off x="3697644" y="1669960"/>
            <a:ext cx="3" cy="515757"/>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33951" y="1283417"/>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3</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0" y="2180205"/>
            <a:ext cx="3697647"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15" name="Ellipse 14">
            <a:extLst>
              <a:ext uri="{FF2B5EF4-FFF2-40B4-BE49-F238E27FC236}">
                <a16:creationId xmlns:a16="http://schemas.microsoft.com/office/drawing/2014/main" id="{49079BBE-44A1-5544-BCDE-38997DF84D09}"/>
              </a:ext>
            </a:extLst>
          </p:cNvPr>
          <p:cNvSpPr/>
          <p:nvPr/>
        </p:nvSpPr>
        <p:spPr>
          <a:xfrm flipV="1">
            <a:off x="7630610" y="3879047"/>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1" name="Connecteur droit 40">
            <a:extLst>
              <a:ext uri="{FF2B5EF4-FFF2-40B4-BE49-F238E27FC236}">
                <a16:creationId xmlns:a16="http://schemas.microsoft.com/office/drawing/2014/main" id="{FD0DFFA8-717C-AC46-ABD3-A0D0A3B150E0}"/>
              </a:ext>
            </a:extLst>
          </p:cNvPr>
          <p:cNvCxnSpPr>
            <a:cxnSpLocks/>
          </p:cNvCxnSpPr>
          <p:nvPr/>
        </p:nvCxnSpPr>
        <p:spPr>
          <a:xfrm flipV="1">
            <a:off x="3968390" y="4392083"/>
            <a:ext cx="2765259"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2" name="Ellipse 41">
            <a:extLst>
              <a:ext uri="{FF2B5EF4-FFF2-40B4-BE49-F238E27FC236}">
                <a16:creationId xmlns:a16="http://schemas.microsoft.com/office/drawing/2014/main" id="{D2C061BE-15F2-DA41-8FFF-4BFFA4C122A4}"/>
              </a:ext>
            </a:extLst>
          </p:cNvPr>
          <p:cNvSpPr/>
          <p:nvPr/>
        </p:nvSpPr>
        <p:spPr>
          <a:xfrm flipV="1">
            <a:off x="6774511" y="436392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282CB816-4F14-FF4B-801C-7166AA4F2501}"/>
              </a:ext>
            </a:extLst>
          </p:cNvPr>
          <p:cNvCxnSpPr>
            <a:cxnSpLocks/>
          </p:cNvCxnSpPr>
          <p:nvPr/>
        </p:nvCxnSpPr>
        <p:spPr>
          <a:xfrm>
            <a:off x="3935896" y="5679328"/>
            <a:ext cx="240697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Ellipse 43">
            <a:extLst>
              <a:ext uri="{FF2B5EF4-FFF2-40B4-BE49-F238E27FC236}">
                <a16:creationId xmlns:a16="http://schemas.microsoft.com/office/drawing/2014/main" id="{AC2EEE39-6FD5-8844-841B-DE959EB1D1CF}"/>
              </a:ext>
            </a:extLst>
          </p:cNvPr>
          <p:cNvSpPr/>
          <p:nvPr/>
        </p:nvSpPr>
        <p:spPr>
          <a:xfrm flipV="1">
            <a:off x="6374862" y="5651169"/>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ZoneTexte 49">
            <a:extLst>
              <a:ext uri="{FF2B5EF4-FFF2-40B4-BE49-F238E27FC236}">
                <a16:creationId xmlns:a16="http://schemas.microsoft.com/office/drawing/2014/main" id="{75781A97-8CAE-FA40-931C-E051538766A8}"/>
              </a:ext>
            </a:extLst>
          </p:cNvPr>
          <p:cNvSpPr txBox="1"/>
          <p:nvPr/>
        </p:nvSpPr>
        <p:spPr>
          <a:xfrm>
            <a:off x="8516706" y="2438088"/>
            <a:ext cx="323047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Transparent et empathique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vis-à-vis des clients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1" name="ZoneTexte 50">
            <a:extLst>
              <a:ext uri="{FF2B5EF4-FFF2-40B4-BE49-F238E27FC236}">
                <a16:creationId xmlns:a16="http://schemas.microsoft.com/office/drawing/2014/main" id="{85728D87-F3CC-8D48-9702-0D626040F368}"/>
              </a:ext>
            </a:extLst>
          </p:cNvPr>
          <p:cNvSpPr txBox="1"/>
          <p:nvPr/>
        </p:nvSpPr>
        <p:spPr>
          <a:xfrm>
            <a:off x="8516707" y="3003188"/>
            <a:ext cx="263704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comprend les problèmes du client, se met à sa place</a:t>
            </a:r>
          </a:p>
        </p:txBody>
      </p:sp>
      <p:sp>
        <p:nvSpPr>
          <p:cNvPr id="53" name="Ellipse 52">
            <a:extLst>
              <a:ext uri="{FF2B5EF4-FFF2-40B4-BE49-F238E27FC236}">
                <a16:creationId xmlns:a16="http://schemas.microsoft.com/office/drawing/2014/main" id="{CC4C6DD1-D763-CE43-872E-AD44C77B592B}"/>
              </a:ext>
            </a:extLst>
          </p:cNvPr>
          <p:cNvSpPr/>
          <p:nvPr/>
        </p:nvSpPr>
        <p:spPr>
          <a:xfrm flipV="1">
            <a:off x="7138267" y="2602822"/>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ZoneTexte 54">
            <a:extLst>
              <a:ext uri="{FF2B5EF4-FFF2-40B4-BE49-F238E27FC236}">
                <a16:creationId xmlns:a16="http://schemas.microsoft.com/office/drawing/2014/main" id="{2147DA26-21A4-EE4E-833D-9EDFE20E2B8D}"/>
              </a:ext>
            </a:extLst>
          </p:cNvPr>
          <p:cNvSpPr txBox="1"/>
          <p:nvPr/>
        </p:nvSpPr>
        <p:spPr>
          <a:xfrm>
            <a:off x="8018171" y="1202325"/>
            <a:ext cx="34858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Souple face aux changements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6" name="ZoneTexte 55">
            <a:extLst>
              <a:ext uri="{FF2B5EF4-FFF2-40B4-BE49-F238E27FC236}">
                <a16:creationId xmlns:a16="http://schemas.microsoft.com/office/drawing/2014/main" id="{9B8F033D-88DA-4242-88C6-7F091850A165}"/>
              </a:ext>
            </a:extLst>
          </p:cNvPr>
          <p:cNvSpPr txBox="1"/>
          <p:nvPr/>
        </p:nvSpPr>
        <p:spPr>
          <a:xfrm>
            <a:off x="8018171" y="1520437"/>
            <a:ext cx="3230478"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reporte la situation, prend du recul, il se détache de la situation qui n’est pas son problème mais celui de l’entreprise</a:t>
            </a:r>
          </a:p>
        </p:txBody>
      </p:sp>
      <p:cxnSp>
        <p:nvCxnSpPr>
          <p:cNvPr id="59" name="Connecteur droit 58">
            <a:extLst>
              <a:ext uri="{FF2B5EF4-FFF2-40B4-BE49-F238E27FC236}">
                <a16:creationId xmlns:a16="http://schemas.microsoft.com/office/drawing/2014/main" id="{8D829E33-3ABD-2A4C-90D9-9B846D3953D8}"/>
              </a:ext>
            </a:extLst>
          </p:cNvPr>
          <p:cNvCxnSpPr>
            <a:cxnSpLocks/>
          </p:cNvCxnSpPr>
          <p:nvPr/>
        </p:nvCxnSpPr>
        <p:spPr>
          <a:xfrm>
            <a:off x="7470629" y="5215076"/>
            <a:ext cx="105773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0" name="Ellipse 59">
            <a:extLst>
              <a:ext uri="{FF2B5EF4-FFF2-40B4-BE49-F238E27FC236}">
                <a16:creationId xmlns:a16="http://schemas.microsoft.com/office/drawing/2014/main" id="{BF9C479B-B085-1B4E-8EE9-BC291405B9CE}"/>
              </a:ext>
            </a:extLst>
          </p:cNvPr>
          <p:cNvSpPr/>
          <p:nvPr/>
        </p:nvSpPr>
        <p:spPr>
          <a:xfrm flipV="1">
            <a:off x="7370307" y="5188567"/>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ZoneTexte 60">
            <a:extLst>
              <a:ext uri="{FF2B5EF4-FFF2-40B4-BE49-F238E27FC236}">
                <a16:creationId xmlns:a16="http://schemas.microsoft.com/office/drawing/2014/main" id="{4D999CC8-1FC7-BC42-88FB-AD509F3CCFFC}"/>
              </a:ext>
            </a:extLst>
          </p:cNvPr>
          <p:cNvSpPr txBox="1"/>
          <p:nvPr/>
        </p:nvSpPr>
        <p:spPr>
          <a:xfrm>
            <a:off x="8562987" y="6292050"/>
            <a:ext cx="194379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Demandeur d’aide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2" name="ZoneTexte 61">
            <a:extLst>
              <a:ext uri="{FF2B5EF4-FFF2-40B4-BE49-F238E27FC236}">
                <a16:creationId xmlns:a16="http://schemas.microsoft.com/office/drawing/2014/main" id="{69866BC1-D375-EF41-BFC1-703B9AFCCA00}"/>
              </a:ext>
            </a:extLst>
          </p:cNvPr>
          <p:cNvSpPr txBox="1"/>
          <p:nvPr/>
        </p:nvSpPr>
        <p:spPr>
          <a:xfrm>
            <a:off x="539626" y="3466709"/>
            <a:ext cx="4205555"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Adaptable pour répondre à un problème</a:t>
            </a:r>
          </a:p>
        </p:txBody>
      </p:sp>
      <p:cxnSp>
        <p:nvCxnSpPr>
          <p:cNvPr id="65" name="Connecteur droit 64">
            <a:extLst>
              <a:ext uri="{FF2B5EF4-FFF2-40B4-BE49-F238E27FC236}">
                <a16:creationId xmlns:a16="http://schemas.microsoft.com/office/drawing/2014/main" id="{45A12A56-8603-F246-A8EC-ACFA4315D41B}"/>
              </a:ext>
            </a:extLst>
          </p:cNvPr>
          <p:cNvCxnSpPr>
            <a:cxnSpLocks/>
          </p:cNvCxnSpPr>
          <p:nvPr/>
        </p:nvCxnSpPr>
        <p:spPr>
          <a:xfrm>
            <a:off x="4728592" y="3675543"/>
            <a:ext cx="1647383"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6" name="Ellipse 65">
            <a:extLst>
              <a:ext uri="{FF2B5EF4-FFF2-40B4-BE49-F238E27FC236}">
                <a16:creationId xmlns:a16="http://schemas.microsoft.com/office/drawing/2014/main" id="{52CD4543-3ABE-1E46-8C1C-7DB557EECF85}"/>
              </a:ext>
            </a:extLst>
          </p:cNvPr>
          <p:cNvSpPr/>
          <p:nvPr/>
        </p:nvSpPr>
        <p:spPr>
          <a:xfrm flipV="1">
            <a:off x="6408277" y="3650198"/>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AE6C8708-65F6-854D-B8D2-2D8C09E29D8D}"/>
              </a:ext>
            </a:extLst>
          </p:cNvPr>
          <p:cNvCxnSpPr>
            <a:cxnSpLocks/>
          </p:cNvCxnSpPr>
          <p:nvPr/>
        </p:nvCxnSpPr>
        <p:spPr>
          <a:xfrm>
            <a:off x="7250545" y="2627806"/>
            <a:ext cx="1277816"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cxnSp>
        <p:nvCxnSpPr>
          <p:cNvPr id="46" name="Connecteur droit 45">
            <a:extLst>
              <a:ext uri="{FF2B5EF4-FFF2-40B4-BE49-F238E27FC236}">
                <a16:creationId xmlns:a16="http://schemas.microsoft.com/office/drawing/2014/main" id="{A642B419-D480-EF44-8CCF-11EB94815530}"/>
              </a:ext>
            </a:extLst>
          </p:cNvPr>
          <p:cNvCxnSpPr>
            <a:cxnSpLocks/>
            <a:endCxn id="64"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8" name="Connecteur droit 47">
            <a:extLst>
              <a:ext uri="{FF2B5EF4-FFF2-40B4-BE49-F238E27FC236}">
                <a16:creationId xmlns:a16="http://schemas.microsoft.com/office/drawing/2014/main" id="{F038793B-8847-B94B-A1FC-2078B457AC81}"/>
              </a:ext>
            </a:extLst>
          </p:cNvPr>
          <p:cNvCxnSpPr>
            <a:cxnSpLocks/>
          </p:cNvCxnSpPr>
          <p:nvPr/>
        </p:nvCxnSpPr>
        <p:spPr>
          <a:xfrm flipH="1" flipV="1">
            <a:off x="11916461" y="0"/>
            <a:ext cx="1" cy="15776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4" name="ZoneTexte 63">
            <a:extLst>
              <a:ext uri="{FF2B5EF4-FFF2-40B4-BE49-F238E27FC236}">
                <a16:creationId xmlns:a16="http://schemas.microsoft.com/office/drawing/2014/main" id="{7F00CF58-FC55-4B46-86CC-58E7F8B1F58C}"/>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ÉLÉCTRICITÉ</a:t>
            </a:r>
          </a:p>
        </p:txBody>
      </p:sp>
      <p:sp>
        <p:nvSpPr>
          <p:cNvPr id="69" name="Rectangle 68">
            <a:extLst>
              <a:ext uri="{FF2B5EF4-FFF2-40B4-BE49-F238E27FC236}">
                <a16:creationId xmlns:a16="http://schemas.microsoft.com/office/drawing/2014/main" id="{E68757A0-959E-B044-85E7-5A5320A051D8}"/>
              </a:ext>
            </a:extLst>
          </p:cNvPr>
          <p:cNvSpPr/>
          <p:nvPr/>
        </p:nvSpPr>
        <p:spPr>
          <a:xfrm>
            <a:off x="302441" y="2563443"/>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71" name="Rectangle 70">
            <a:extLst>
              <a:ext uri="{FF2B5EF4-FFF2-40B4-BE49-F238E27FC236}">
                <a16:creationId xmlns:a16="http://schemas.microsoft.com/office/drawing/2014/main" id="{638EF2AD-8DCF-3940-A3AD-D4A5B25371C5}"/>
              </a:ext>
            </a:extLst>
          </p:cNvPr>
          <p:cNvSpPr/>
          <p:nvPr/>
        </p:nvSpPr>
        <p:spPr>
          <a:xfrm>
            <a:off x="302441" y="2954775"/>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2" name="ZoneTexte 71">
            <a:extLst>
              <a:ext uri="{FF2B5EF4-FFF2-40B4-BE49-F238E27FC236}">
                <a16:creationId xmlns:a16="http://schemas.microsoft.com/office/drawing/2014/main" id="{9C1BF6D4-0D90-7C4C-A1A8-F2E5EE4FD7C6}"/>
              </a:ext>
            </a:extLst>
          </p:cNvPr>
          <p:cNvSpPr txBox="1"/>
          <p:nvPr/>
        </p:nvSpPr>
        <p:spPr>
          <a:xfrm>
            <a:off x="481444" y="2473646"/>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73" name="ZoneTexte 72">
            <a:extLst>
              <a:ext uri="{FF2B5EF4-FFF2-40B4-BE49-F238E27FC236}">
                <a16:creationId xmlns:a16="http://schemas.microsoft.com/office/drawing/2014/main" id="{C61E8B54-0BDD-DF40-BAB1-2F13902ACA61}"/>
              </a:ext>
            </a:extLst>
          </p:cNvPr>
          <p:cNvSpPr txBox="1"/>
          <p:nvPr/>
        </p:nvSpPr>
        <p:spPr>
          <a:xfrm>
            <a:off x="481444" y="2869237"/>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77" name="Connecteur droit 76">
            <a:extLst>
              <a:ext uri="{FF2B5EF4-FFF2-40B4-BE49-F238E27FC236}">
                <a16:creationId xmlns:a16="http://schemas.microsoft.com/office/drawing/2014/main" id="{F2DC20D7-5A3C-2D45-9CAA-D09BC4C91F04}"/>
              </a:ext>
            </a:extLst>
          </p:cNvPr>
          <p:cNvCxnSpPr>
            <a:cxnSpLocks/>
          </p:cNvCxnSpPr>
          <p:nvPr/>
        </p:nvCxnSpPr>
        <p:spPr>
          <a:xfrm>
            <a:off x="6824460" y="1401619"/>
            <a:ext cx="124107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8" name="Ellipse 77">
            <a:extLst>
              <a:ext uri="{FF2B5EF4-FFF2-40B4-BE49-F238E27FC236}">
                <a16:creationId xmlns:a16="http://schemas.microsoft.com/office/drawing/2014/main" id="{4AAE6CF5-0C93-4441-9ED4-6CF1CC118BCE}"/>
              </a:ext>
            </a:extLst>
          </p:cNvPr>
          <p:cNvSpPr/>
          <p:nvPr/>
        </p:nvSpPr>
        <p:spPr>
          <a:xfrm flipV="1">
            <a:off x="6735790" y="1373460"/>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9" name="Connecteur droit 78">
            <a:extLst>
              <a:ext uri="{FF2B5EF4-FFF2-40B4-BE49-F238E27FC236}">
                <a16:creationId xmlns:a16="http://schemas.microsoft.com/office/drawing/2014/main" id="{30E20A23-1917-9049-B03D-433BED1AD270}"/>
              </a:ext>
            </a:extLst>
          </p:cNvPr>
          <p:cNvCxnSpPr>
            <a:cxnSpLocks/>
          </p:cNvCxnSpPr>
          <p:nvPr/>
        </p:nvCxnSpPr>
        <p:spPr>
          <a:xfrm flipV="1">
            <a:off x="5405836" y="2972393"/>
            <a:ext cx="1245600"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0" name="Ellipse 79">
            <a:extLst>
              <a:ext uri="{FF2B5EF4-FFF2-40B4-BE49-F238E27FC236}">
                <a16:creationId xmlns:a16="http://schemas.microsoft.com/office/drawing/2014/main" id="{C03B2EAC-6277-0E45-842F-300B825A8B74}"/>
              </a:ext>
            </a:extLst>
          </p:cNvPr>
          <p:cNvSpPr/>
          <p:nvPr/>
        </p:nvSpPr>
        <p:spPr>
          <a:xfrm flipV="1">
            <a:off x="6679760" y="2940096"/>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2" name="ZoneTexte 81">
            <a:extLst>
              <a:ext uri="{FF2B5EF4-FFF2-40B4-BE49-F238E27FC236}">
                <a16:creationId xmlns:a16="http://schemas.microsoft.com/office/drawing/2014/main" id="{4B538483-F8C8-6E49-84E1-411370268EDB}"/>
              </a:ext>
            </a:extLst>
          </p:cNvPr>
          <p:cNvSpPr txBox="1"/>
          <p:nvPr/>
        </p:nvSpPr>
        <p:spPr>
          <a:xfrm>
            <a:off x="8530493" y="5020173"/>
            <a:ext cx="297353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Rigoureux face au calendrier</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83" name="ZoneTexte 82">
            <a:extLst>
              <a:ext uri="{FF2B5EF4-FFF2-40B4-BE49-F238E27FC236}">
                <a16:creationId xmlns:a16="http://schemas.microsoft.com/office/drawing/2014/main" id="{D02E312F-FCEB-164E-AAC3-D64E0CC98947}"/>
              </a:ext>
            </a:extLst>
          </p:cNvPr>
          <p:cNvSpPr txBox="1"/>
          <p:nvPr/>
        </p:nvSpPr>
        <p:spPr>
          <a:xfrm>
            <a:off x="8530494" y="5302881"/>
            <a:ext cx="263704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est capable de retenir les calendriers échéances, ressources, priorités…</a:t>
            </a:r>
          </a:p>
        </p:txBody>
      </p:sp>
      <p:cxnSp>
        <p:nvCxnSpPr>
          <p:cNvPr id="84" name="Connecteur droit 83">
            <a:extLst>
              <a:ext uri="{FF2B5EF4-FFF2-40B4-BE49-F238E27FC236}">
                <a16:creationId xmlns:a16="http://schemas.microsoft.com/office/drawing/2014/main" id="{090E2B1A-2DCA-7048-BBA2-56DFACF53CDF}"/>
              </a:ext>
            </a:extLst>
          </p:cNvPr>
          <p:cNvCxnSpPr>
            <a:cxnSpLocks/>
          </p:cNvCxnSpPr>
          <p:nvPr/>
        </p:nvCxnSpPr>
        <p:spPr>
          <a:xfrm>
            <a:off x="7470629" y="6476716"/>
            <a:ext cx="105773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5" name="Ellipse 84">
            <a:extLst>
              <a:ext uri="{FF2B5EF4-FFF2-40B4-BE49-F238E27FC236}">
                <a16:creationId xmlns:a16="http://schemas.microsoft.com/office/drawing/2014/main" id="{5BA731A8-40F8-464B-BD15-1AB2632C6534}"/>
              </a:ext>
            </a:extLst>
          </p:cNvPr>
          <p:cNvSpPr/>
          <p:nvPr/>
        </p:nvSpPr>
        <p:spPr>
          <a:xfrm flipV="1">
            <a:off x="7370307" y="6450207"/>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6" name="ZoneTexte 85">
            <a:extLst>
              <a:ext uri="{FF2B5EF4-FFF2-40B4-BE49-F238E27FC236}">
                <a16:creationId xmlns:a16="http://schemas.microsoft.com/office/drawing/2014/main" id="{850B8F89-8A00-8644-99C7-D317F9893793}"/>
              </a:ext>
            </a:extLst>
          </p:cNvPr>
          <p:cNvSpPr txBox="1"/>
          <p:nvPr/>
        </p:nvSpPr>
        <p:spPr>
          <a:xfrm>
            <a:off x="2129864" y="2447679"/>
            <a:ext cx="3276308"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Résistant physiquement et psychologiquement à une situation stressante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4" name="ZoneTexte 53">
            <a:extLst>
              <a:ext uri="{FF2B5EF4-FFF2-40B4-BE49-F238E27FC236}">
                <a16:creationId xmlns:a16="http://schemas.microsoft.com/office/drawing/2014/main" id="{1FAC0017-79E2-F24B-80EE-F757A828DAB4}"/>
              </a:ext>
            </a:extLst>
          </p:cNvPr>
          <p:cNvSpPr txBox="1"/>
          <p:nvPr/>
        </p:nvSpPr>
        <p:spPr>
          <a:xfrm>
            <a:off x="9981264" y="5903045"/>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pic>
        <p:nvPicPr>
          <p:cNvPr id="58" name="Image 57">
            <a:extLst>
              <a:ext uri="{FF2B5EF4-FFF2-40B4-BE49-F238E27FC236}">
                <a16:creationId xmlns:a16="http://schemas.microsoft.com/office/drawing/2014/main" id="{F398475D-BD44-6B41-A1DA-9A64E3ECF739}"/>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
        <p:nvSpPr>
          <p:cNvPr id="2" name="ZoneTexte 1">
            <a:extLst>
              <a:ext uri="{FF2B5EF4-FFF2-40B4-BE49-F238E27FC236}">
                <a16:creationId xmlns:a16="http://schemas.microsoft.com/office/drawing/2014/main" id="{D0EB4BC8-CE38-6FA0-450D-08792CBAE586}"/>
              </a:ext>
            </a:extLst>
          </p:cNvPr>
          <p:cNvSpPr txBox="1"/>
          <p:nvPr/>
        </p:nvSpPr>
        <p:spPr>
          <a:xfrm>
            <a:off x="13187190" y="8086381"/>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18139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6B8A41F-F5ED-A948-89E1-1CC93447B46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196669" y="473519"/>
            <a:ext cx="4520571" cy="6394421"/>
          </a:xfrm>
          <a:prstGeom prst="rect">
            <a:avLst/>
          </a:prstGeom>
        </p:spPr>
      </p:pic>
      <p:cxnSp>
        <p:nvCxnSpPr>
          <p:cNvPr id="22" name="Connecteur droit 21">
            <a:extLst>
              <a:ext uri="{FF2B5EF4-FFF2-40B4-BE49-F238E27FC236}">
                <a16:creationId xmlns:a16="http://schemas.microsoft.com/office/drawing/2014/main" id="{83C08572-E423-D145-9276-5CC0776EB65E}"/>
              </a:ext>
            </a:extLst>
          </p:cNvPr>
          <p:cNvCxnSpPr>
            <a:cxnSpLocks/>
            <a:endCxn id="23" idx="1"/>
          </p:cNvCxnSpPr>
          <p:nvPr/>
        </p:nvCxnSpPr>
        <p:spPr>
          <a:xfrm>
            <a:off x="8013411" y="4490149"/>
            <a:ext cx="113665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23" name="ZoneTexte 22">
            <a:extLst>
              <a:ext uri="{FF2B5EF4-FFF2-40B4-BE49-F238E27FC236}">
                <a16:creationId xmlns:a16="http://schemas.microsoft.com/office/drawing/2014/main" id="{76308E68-099A-1849-8A16-764FDB43A3C1}"/>
              </a:ext>
            </a:extLst>
          </p:cNvPr>
          <p:cNvSpPr txBox="1"/>
          <p:nvPr/>
        </p:nvSpPr>
        <p:spPr>
          <a:xfrm>
            <a:off x="9150063" y="4305483"/>
            <a:ext cx="23189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Tenace et persévérant</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24" name="ZoneTexte 23">
            <a:extLst>
              <a:ext uri="{FF2B5EF4-FFF2-40B4-BE49-F238E27FC236}">
                <a16:creationId xmlns:a16="http://schemas.microsoft.com/office/drawing/2014/main" id="{890AFBB4-0A73-4646-A88D-BE53379178F8}"/>
              </a:ext>
            </a:extLst>
          </p:cNvPr>
          <p:cNvSpPr txBox="1"/>
          <p:nvPr/>
        </p:nvSpPr>
        <p:spPr>
          <a:xfrm>
            <a:off x="9150064" y="4588191"/>
            <a:ext cx="263704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va jusqu’au bout du problème et ne lâche pas à la première difficulté</a:t>
            </a:r>
          </a:p>
        </p:txBody>
      </p:sp>
      <p:sp>
        <p:nvSpPr>
          <p:cNvPr id="31" name="ZoneTexte 30">
            <a:extLst>
              <a:ext uri="{FF2B5EF4-FFF2-40B4-BE49-F238E27FC236}">
                <a16:creationId xmlns:a16="http://schemas.microsoft.com/office/drawing/2014/main" id="{E5AB42AC-2ADC-4D40-AA28-FDA25EFAF251}"/>
              </a:ext>
            </a:extLst>
          </p:cNvPr>
          <p:cNvSpPr txBox="1"/>
          <p:nvPr/>
        </p:nvSpPr>
        <p:spPr>
          <a:xfrm>
            <a:off x="422728" y="4301944"/>
            <a:ext cx="35263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Résistant à la pression hiérarchique</a:t>
            </a:r>
          </a:p>
        </p:txBody>
      </p:sp>
      <p:sp>
        <p:nvSpPr>
          <p:cNvPr id="32" name="ZoneTexte 31">
            <a:extLst>
              <a:ext uri="{FF2B5EF4-FFF2-40B4-BE49-F238E27FC236}">
                <a16:creationId xmlns:a16="http://schemas.microsoft.com/office/drawing/2014/main" id="{D95D8736-6A93-CC4B-98B6-EC5C067A107E}"/>
              </a:ext>
            </a:extLst>
          </p:cNvPr>
          <p:cNvSpPr txBox="1"/>
          <p:nvPr/>
        </p:nvSpPr>
        <p:spPr>
          <a:xfrm>
            <a:off x="-328203" y="4599893"/>
            <a:ext cx="4254072" cy="7386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sait répondre au client et à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son mécontentement, l’informer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avec clarté de la situation</a:t>
            </a:r>
          </a:p>
        </p:txBody>
      </p:sp>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Exploitation - maintenance</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0" y="646424"/>
            <a:ext cx="763905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gestion du stress, pression du client et de la hiérarchie</a:t>
            </a:r>
          </a:p>
        </p:txBody>
      </p:sp>
      <p:sp>
        <p:nvSpPr>
          <p:cNvPr id="34" name="ZoneTexte 33">
            <a:extLst>
              <a:ext uri="{FF2B5EF4-FFF2-40B4-BE49-F238E27FC236}">
                <a16:creationId xmlns:a16="http://schemas.microsoft.com/office/drawing/2014/main" id="{BE74B0F8-EBE7-304E-BB4E-0DF0CEC81370}"/>
              </a:ext>
            </a:extLst>
          </p:cNvPr>
          <p:cNvSpPr txBox="1"/>
          <p:nvPr/>
        </p:nvSpPr>
        <p:spPr>
          <a:xfrm>
            <a:off x="175568" y="5519790"/>
            <a:ext cx="3792822"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Résilient face à une </a:t>
            </a:r>
            <a:b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b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situation compliquée</a:t>
            </a:r>
          </a:p>
        </p:txBody>
      </p:sp>
      <p:sp>
        <p:nvSpPr>
          <p:cNvPr id="37" name="ZoneTexte 36">
            <a:extLst>
              <a:ext uri="{FF2B5EF4-FFF2-40B4-BE49-F238E27FC236}">
                <a16:creationId xmlns:a16="http://schemas.microsoft.com/office/drawing/2014/main" id="{43BBF21D-8024-FD41-B1FD-8878BDD94140}"/>
              </a:ext>
            </a:extLst>
          </p:cNvPr>
          <p:cNvSpPr txBox="1"/>
          <p:nvPr/>
        </p:nvSpPr>
        <p:spPr>
          <a:xfrm>
            <a:off x="422728" y="6106615"/>
            <a:ext cx="3545662" cy="7386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garde son sang-froid, fait face, va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chercher de l’information et des conseils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pour prendre une décision</a:t>
            </a:r>
          </a:p>
        </p:txBody>
      </p:sp>
      <p:sp>
        <p:nvSpPr>
          <p:cNvPr id="40" name="Rectangle 39">
            <a:extLst>
              <a:ext uri="{FF2B5EF4-FFF2-40B4-BE49-F238E27FC236}">
                <a16:creationId xmlns:a16="http://schemas.microsoft.com/office/drawing/2014/main" id="{51C0B00A-A102-CC42-89CB-DDE546C645C2}"/>
              </a:ext>
            </a:extLst>
          </p:cNvPr>
          <p:cNvSpPr/>
          <p:nvPr/>
        </p:nvSpPr>
        <p:spPr>
          <a:xfrm>
            <a:off x="218711" y="1605643"/>
            <a:ext cx="371718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Pression en interne de la hiérarchie pour répondre à une demande client </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H="1" flipV="1">
            <a:off x="4013392" y="1669960"/>
            <a:ext cx="3" cy="515757"/>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33951" y="1283417"/>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4</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0" y="2180205"/>
            <a:ext cx="401339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15" name="Ellipse 14">
            <a:extLst>
              <a:ext uri="{FF2B5EF4-FFF2-40B4-BE49-F238E27FC236}">
                <a16:creationId xmlns:a16="http://schemas.microsoft.com/office/drawing/2014/main" id="{49079BBE-44A1-5544-BCDE-38997DF84D09}"/>
              </a:ext>
            </a:extLst>
          </p:cNvPr>
          <p:cNvSpPr/>
          <p:nvPr/>
        </p:nvSpPr>
        <p:spPr>
          <a:xfrm flipV="1">
            <a:off x="7935438" y="4461990"/>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1" name="Connecteur droit 40">
            <a:extLst>
              <a:ext uri="{FF2B5EF4-FFF2-40B4-BE49-F238E27FC236}">
                <a16:creationId xmlns:a16="http://schemas.microsoft.com/office/drawing/2014/main" id="{FD0DFFA8-717C-AC46-ABD3-A0D0A3B150E0}"/>
              </a:ext>
            </a:extLst>
          </p:cNvPr>
          <p:cNvCxnSpPr>
            <a:cxnSpLocks/>
          </p:cNvCxnSpPr>
          <p:nvPr/>
        </p:nvCxnSpPr>
        <p:spPr>
          <a:xfrm flipV="1">
            <a:off x="3968390" y="4488334"/>
            <a:ext cx="2617137"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2" name="Ellipse 41">
            <a:extLst>
              <a:ext uri="{FF2B5EF4-FFF2-40B4-BE49-F238E27FC236}">
                <a16:creationId xmlns:a16="http://schemas.microsoft.com/office/drawing/2014/main" id="{D2C061BE-15F2-DA41-8FFF-4BFFA4C122A4}"/>
              </a:ext>
            </a:extLst>
          </p:cNvPr>
          <p:cNvSpPr/>
          <p:nvPr/>
        </p:nvSpPr>
        <p:spPr>
          <a:xfrm flipV="1">
            <a:off x="6599241" y="446017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282CB816-4F14-FF4B-801C-7166AA4F2501}"/>
              </a:ext>
            </a:extLst>
          </p:cNvPr>
          <p:cNvCxnSpPr>
            <a:cxnSpLocks/>
          </p:cNvCxnSpPr>
          <p:nvPr/>
        </p:nvCxnSpPr>
        <p:spPr>
          <a:xfrm>
            <a:off x="3935896" y="5842955"/>
            <a:ext cx="1326510"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Ellipse 43">
            <a:extLst>
              <a:ext uri="{FF2B5EF4-FFF2-40B4-BE49-F238E27FC236}">
                <a16:creationId xmlns:a16="http://schemas.microsoft.com/office/drawing/2014/main" id="{AC2EEE39-6FD5-8844-841B-DE959EB1D1CF}"/>
              </a:ext>
            </a:extLst>
          </p:cNvPr>
          <p:cNvSpPr/>
          <p:nvPr/>
        </p:nvSpPr>
        <p:spPr>
          <a:xfrm flipV="1">
            <a:off x="5303113" y="5814796"/>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ZoneTexte 49">
            <a:extLst>
              <a:ext uri="{FF2B5EF4-FFF2-40B4-BE49-F238E27FC236}">
                <a16:creationId xmlns:a16="http://schemas.microsoft.com/office/drawing/2014/main" id="{75781A97-8CAE-FA40-931C-E051538766A8}"/>
              </a:ext>
            </a:extLst>
          </p:cNvPr>
          <p:cNvSpPr txBox="1"/>
          <p:nvPr/>
        </p:nvSpPr>
        <p:spPr>
          <a:xfrm>
            <a:off x="9136421" y="2364936"/>
            <a:ext cx="323047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Transparent vis-à-vis de </a:t>
            </a:r>
            <a:b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b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la hiérarchie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3" name="Ellipse 52">
            <a:extLst>
              <a:ext uri="{FF2B5EF4-FFF2-40B4-BE49-F238E27FC236}">
                <a16:creationId xmlns:a16="http://schemas.microsoft.com/office/drawing/2014/main" id="{CC4C6DD1-D763-CE43-872E-AD44C77B592B}"/>
              </a:ext>
            </a:extLst>
          </p:cNvPr>
          <p:cNvSpPr/>
          <p:nvPr/>
        </p:nvSpPr>
        <p:spPr>
          <a:xfrm flipV="1">
            <a:off x="7463387" y="2529670"/>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9" name="Connecteur droit 58">
            <a:extLst>
              <a:ext uri="{FF2B5EF4-FFF2-40B4-BE49-F238E27FC236}">
                <a16:creationId xmlns:a16="http://schemas.microsoft.com/office/drawing/2014/main" id="{8D829E33-3ABD-2A4C-90D9-9B846D3953D8}"/>
              </a:ext>
            </a:extLst>
          </p:cNvPr>
          <p:cNvCxnSpPr>
            <a:cxnSpLocks/>
          </p:cNvCxnSpPr>
          <p:nvPr/>
        </p:nvCxnSpPr>
        <p:spPr>
          <a:xfrm>
            <a:off x="7771320" y="5701444"/>
            <a:ext cx="1371197"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0" name="Ellipse 59">
            <a:extLst>
              <a:ext uri="{FF2B5EF4-FFF2-40B4-BE49-F238E27FC236}">
                <a16:creationId xmlns:a16="http://schemas.microsoft.com/office/drawing/2014/main" id="{BF9C479B-B085-1B4E-8EE9-BC291405B9CE}"/>
              </a:ext>
            </a:extLst>
          </p:cNvPr>
          <p:cNvSpPr/>
          <p:nvPr/>
        </p:nvSpPr>
        <p:spPr>
          <a:xfrm flipV="1">
            <a:off x="7699227" y="567328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ZoneTexte 60">
            <a:extLst>
              <a:ext uri="{FF2B5EF4-FFF2-40B4-BE49-F238E27FC236}">
                <a16:creationId xmlns:a16="http://schemas.microsoft.com/office/drawing/2014/main" id="{4D999CC8-1FC7-BC42-88FB-AD509F3CCFFC}"/>
              </a:ext>
            </a:extLst>
          </p:cNvPr>
          <p:cNvSpPr txBox="1"/>
          <p:nvPr/>
        </p:nvSpPr>
        <p:spPr>
          <a:xfrm>
            <a:off x="9130504" y="3489202"/>
            <a:ext cx="194379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Demandeur d’aide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2" name="ZoneTexte 61">
            <a:extLst>
              <a:ext uri="{FF2B5EF4-FFF2-40B4-BE49-F238E27FC236}">
                <a16:creationId xmlns:a16="http://schemas.microsoft.com/office/drawing/2014/main" id="{69866BC1-D375-EF41-BFC1-703B9AFCCA00}"/>
              </a:ext>
            </a:extLst>
          </p:cNvPr>
          <p:cNvSpPr txBox="1"/>
          <p:nvPr/>
        </p:nvSpPr>
        <p:spPr>
          <a:xfrm>
            <a:off x="1073440" y="3466709"/>
            <a:ext cx="4205555"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Adaptable pour répondre à un problème</a:t>
            </a:r>
          </a:p>
        </p:txBody>
      </p:sp>
      <p:cxnSp>
        <p:nvCxnSpPr>
          <p:cNvPr id="65" name="Connecteur droit 64">
            <a:extLst>
              <a:ext uri="{FF2B5EF4-FFF2-40B4-BE49-F238E27FC236}">
                <a16:creationId xmlns:a16="http://schemas.microsoft.com/office/drawing/2014/main" id="{45A12A56-8603-F246-A8EC-ACFA4315D41B}"/>
              </a:ext>
            </a:extLst>
          </p:cNvPr>
          <p:cNvCxnSpPr>
            <a:cxnSpLocks/>
          </p:cNvCxnSpPr>
          <p:nvPr/>
        </p:nvCxnSpPr>
        <p:spPr>
          <a:xfrm>
            <a:off x="5262406" y="3675543"/>
            <a:ext cx="1647383"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6" name="Ellipse 65">
            <a:extLst>
              <a:ext uri="{FF2B5EF4-FFF2-40B4-BE49-F238E27FC236}">
                <a16:creationId xmlns:a16="http://schemas.microsoft.com/office/drawing/2014/main" id="{52CD4543-3ABE-1E46-8C1C-7DB557EECF85}"/>
              </a:ext>
            </a:extLst>
          </p:cNvPr>
          <p:cNvSpPr/>
          <p:nvPr/>
        </p:nvSpPr>
        <p:spPr>
          <a:xfrm flipV="1">
            <a:off x="6942091" y="3650198"/>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AE6C8708-65F6-854D-B8D2-2D8C09E29D8D}"/>
              </a:ext>
            </a:extLst>
          </p:cNvPr>
          <p:cNvCxnSpPr>
            <a:cxnSpLocks/>
          </p:cNvCxnSpPr>
          <p:nvPr/>
        </p:nvCxnSpPr>
        <p:spPr>
          <a:xfrm>
            <a:off x="7575665" y="2554654"/>
            <a:ext cx="156685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cxnSp>
        <p:nvCxnSpPr>
          <p:cNvPr id="48" name="Connecteur droit 47">
            <a:extLst>
              <a:ext uri="{FF2B5EF4-FFF2-40B4-BE49-F238E27FC236}">
                <a16:creationId xmlns:a16="http://schemas.microsoft.com/office/drawing/2014/main" id="{F038793B-8847-B94B-A1FC-2078B457AC81}"/>
              </a:ext>
            </a:extLst>
          </p:cNvPr>
          <p:cNvCxnSpPr>
            <a:cxnSpLocks/>
          </p:cNvCxnSpPr>
          <p:nvPr/>
        </p:nvCxnSpPr>
        <p:spPr>
          <a:xfrm flipH="1" flipV="1">
            <a:off x="11916461" y="0"/>
            <a:ext cx="1" cy="15776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4" name="ZoneTexte 63">
            <a:extLst>
              <a:ext uri="{FF2B5EF4-FFF2-40B4-BE49-F238E27FC236}">
                <a16:creationId xmlns:a16="http://schemas.microsoft.com/office/drawing/2014/main" id="{7F00CF58-FC55-4B46-86CC-58E7F8B1F58C}"/>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ÉLÉCTRICITÉ</a:t>
            </a:r>
          </a:p>
        </p:txBody>
      </p:sp>
      <p:sp>
        <p:nvSpPr>
          <p:cNvPr id="69" name="Rectangle 68">
            <a:extLst>
              <a:ext uri="{FF2B5EF4-FFF2-40B4-BE49-F238E27FC236}">
                <a16:creationId xmlns:a16="http://schemas.microsoft.com/office/drawing/2014/main" id="{E68757A0-959E-B044-85E7-5A5320A051D8}"/>
              </a:ext>
            </a:extLst>
          </p:cNvPr>
          <p:cNvSpPr/>
          <p:nvPr/>
        </p:nvSpPr>
        <p:spPr>
          <a:xfrm>
            <a:off x="302441" y="2563443"/>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71" name="Rectangle 70">
            <a:extLst>
              <a:ext uri="{FF2B5EF4-FFF2-40B4-BE49-F238E27FC236}">
                <a16:creationId xmlns:a16="http://schemas.microsoft.com/office/drawing/2014/main" id="{638EF2AD-8DCF-3940-A3AD-D4A5B25371C5}"/>
              </a:ext>
            </a:extLst>
          </p:cNvPr>
          <p:cNvSpPr/>
          <p:nvPr/>
        </p:nvSpPr>
        <p:spPr>
          <a:xfrm>
            <a:off x="302441" y="2954775"/>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2" name="ZoneTexte 71">
            <a:extLst>
              <a:ext uri="{FF2B5EF4-FFF2-40B4-BE49-F238E27FC236}">
                <a16:creationId xmlns:a16="http://schemas.microsoft.com/office/drawing/2014/main" id="{9C1BF6D4-0D90-7C4C-A1A8-F2E5EE4FD7C6}"/>
              </a:ext>
            </a:extLst>
          </p:cNvPr>
          <p:cNvSpPr txBox="1"/>
          <p:nvPr/>
        </p:nvSpPr>
        <p:spPr>
          <a:xfrm>
            <a:off x="481444" y="2473646"/>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73" name="ZoneTexte 72">
            <a:extLst>
              <a:ext uri="{FF2B5EF4-FFF2-40B4-BE49-F238E27FC236}">
                <a16:creationId xmlns:a16="http://schemas.microsoft.com/office/drawing/2014/main" id="{C61E8B54-0BDD-DF40-BAB1-2F13902ACA61}"/>
              </a:ext>
            </a:extLst>
          </p:cNvPr>
          <p:cNvSpPr txBox="1"/>
          <p:nvPr/>
        </p:nvSpPr>
        <p:spPr>
          <a:xfrm>
            <a:off x="481444" y="2869237"/>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79" name="Connecteur droit 78">
            <a:extLst>
              <a:ext uri="{FF2B5EF4-FFF2-40B4-BE49-F238E27FC236}">
                <a16:creationId xmlns:a16="http://schemas.microsoft.com/office/drawing/2014/main" id="{30E20A23-1917-9049-B03D-433BED1AD270}"/>
              </a:ext>
            </a:extLst>
          </p:cNvPr>
          <p:cNvCxnSpPr>
            <a:cxnSpLocks/>
          </p:cNvCxnSpPr>
          <p:nvPr/>
        </p:nvCxnSpPr>
        <p:spPr>
          <a:xfrm flipV="1">
            <a:off x="5968544" y="3012585"/>
            <a:ext cx="1245600"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0" name="Ellipse 79">
            <a:extLst>
              <a:ext uri="{FF2B5EF4-FFF2-40B4-BE49-F238E27FC236}">
                <a16:creationId xmlns:a16="http://schemas.microsoft.com/office/drawing/2014/main" id="{C03B2EAC-6277-0E45-842F-300B825A8B74}"/>
              </a:ext>
            </a:extLst>
          </p:cNvPr>
          <p:cNvSpPr/>
          <p:nvPr/>
        </p:nvSpPr>
        <p:spPr>
          <a:xfrm flipV="1">
            <a:off x="7242468" y="2980288"/>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2" name="ZoneTexte 81">
            <a:extLst>
              <a:ext uri="{FF2B5EF4-FFF2-40B4-BE49-F238E27FC236}">
                <a16:creationId xmlns:a16="http://schemas.microsoft.com/office/drawing/2014/main" id="{4B538483-F8C8-6E49-84E1-411370268EDB}"/>
              </a:ext>
            </a:extLst>
          </p:cNvPr>
          <p:cNvSpPr txBox="1"/>
          <p:nvPr/>
        </p:nvSpPr>
        <p:spPr>
          <a:xfrm>
            <a:off x="9142517" y="5513507"/>
            <a:ext cx="297353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Rigoureux face au</a:t>
            </a:r>
            <a:b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b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calendrier</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83" name="ZoneTexte 82">
            <a:extLst>
              <a:ext uri="{FF2B5EF4-FFF2-40B4-BE49-F238E27FC236}">
                <a16:creationId xmlns:a16="http://schemas.microsoft.com/office/drawing/2014/main" id="{D02E312F-FCEB-164E-AAC3-D64E0CC98947}"/>
              </a:ext>
            </a:extLst>
          </p:cNvPr>
          <p:cNvSpPr txBox="1"/>
          <p:nvPr/>
        </p:nvSpPr>
        <p:spPr>
          <a:xfrm>
            <a:off x="9142518" y="6073214"/>
            <a:ext cx="263704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est capable de retenir les calendriers échéances, ressources, priorités…</a:t>
            </a:r>
          </a:p>
        </p:txBody>
      </p:sp>
      <p:cxnSp>
        <p:nvCxnSpPr>
          <p:cNvPr id="84" name="Connecteur droit 83">
            <a:extLst>
              <a:ext uri="{FF2B5EF4-FFF2-40B4-BE49-F238E27FC236}">
                <a16:creationId xmlns:a16="http://schemas.microsoft.com/office/drawing/2014/main" id="{090E2B1A-2DCA-7048-BBA2-56DFACF53CDF}"/>
              </a:ext>
            </a:extLst>
          </p:cNvPr>
          <p:cNvCxnSpPr>
            <a:cxnSpLocks/>
            <a:endCxn id="61" idx="1"/>
          </p:cNvCxnSpPr>
          <p:nvPr/>
        </p:nvCxnSpPr>
        <p:spPr>
          <a:xfrm>
            <a:off x="7747652" y="3673868"/>
            <a:ext cx="138285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5" name="Ellipse 84">
            <a:extLst>
              <a:ext uri="{FF2B5EF4-FFF2-40B4-BE49-F238E27FC236}">
                <a16:creationId xmlns:a16="http://schemas.microsoft.com/office/drawing/2014/main" id="{5BA731A8-40F8-464B-BD15-1AB2632C6534}"/>
              </a:ext>
            </a:extLst>
          </p:cNvPr>
          <p:cNvSpPr/>
          <p:nvPr/>
        </p:nvSpPr>
        <p:spPr>
          <a:xfrm flipV="1">
            <a:off x="7834712" y="3645709"/>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6" name="ZoneTexte 85">
            <a:extLst>
              <a:ext uri="{FF2B5EF4-FFF2-40B4-BE49-F238E27FC236}">
                <a16:creationId xmlns:a16="http://schemas.microsoft.com/office/drawing/2014/main" id="{850B8F89-8A00-8644-99C7-D317F9893793}"/>
              </a:ext>
            </a:extLst>
          </p:cNvPr>
          <p:cNvSpPr txBox="1"/>
          <p:nvPr/>
        </p:nvSpPr>
        <p:spPr>
          <a:xfrm>
            <a:off x="2692572" y="2487871"/>
            <a:ext cx="3276308"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Résistant physiquement et psychologiquement à une situation stressante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C10B975B-DEBE-3547-A6A9-1B66BBF3BDD5}"/>
              </a:ext>
            </a:extLst>
          </p:cNvPr>
          <p:cNvCxnSpPr>
            <a:cxnSpLocks/>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6" name="ZoneTexte 45">
            <a:extLst>
              <a:ext uri="{FF2B5EF4-FFF2-40B4-BE49-F238E27FC236}">
                <a16:creationId xmlns:a16="http://schemas.microsoft.com/office/drawing/2014/main" id="{31A787B8-FDF8-F145-A2B7-21ED6CB0D1DE}"/>
              </a:ext>
            </a:extLst>
          </p:cNvPr>
          <p:cNvSpPr txBox="1"/>
          <p:nvPr/>
        </p:nvSpPr>
        <p:spPr>
          <a:xfrm>
            <a:off x="10814607" y="6545768"/>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pic>
        <p:nvPicPr>
          <p:cNvPr id="47" name="Image 46">
            <a:extLst>
              <a:ext uri="{FF2B5EF4-FFF2-40B4-BE49-F238E27FC236}">
                <a16:creationId xmlns:a16="http://schemas.microsoft.com/office/drawing/2014/main" id="{F9A97A08-A3BF-6A4B-9745-232636291DA3}"/>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19065186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6B8A41F-F5ED-A948-89E1-1CC93447B46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513538" y="950966"/>
            <a:ext cx="4183038" cy="5916974"/>
          </a:xfrm>
          <a:prstGeom prst="rect">
            <a:avLst/>
          </a:prstGeom>
        </p:spPr>
      </p:pic>
      <p:sp>
        <p:nvSpPr>
          <p:cNvPr id="31" name="ZoneTexte 30">
            <a:extLst>
              <a:ext uri="{FF2B5EF4-FFF2-40B4-BE49-F238E27FC236}">
                <a16:creationId xmlns:a16="http://schemas.microsoft.com/office/drawing/2014/main" id="{E5AB42AC-2ADC-4D40-AA28-FDA25EFAF251}"/>
              </a:ext>
            </a:extLst>
          </p:cNvPr>
          <p:cNvSpPr txBox="1"/>
          <p:nvPr/>
        </p:nvSpPr>
        <p:spPr>
          <a:xfrm>
            <a:off x="7894276" y="4346220"/>
            <a:ext cx="3646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Professionnel en toute circonstances</a:t>
            </a:r>
          </a:p>
        </p:txBody>
      </p:sp>
      <p:sp>
        <p:nvSpPr>
          <p:cNvPr id="32" name="ZoneTexte 31">
            <a:extLst>
              <a:ext uri="{FF2B5EF4-FFF2-40B4-BE49-F238E27FC236}">
                <a16:creationId xmlns:a16="http://schemas.microsoft.com/office/drawing/2014/main" id="{D95D8736-6A93-CC4B-98B6-EC5C067A107E}"/>
              </a:ext>
            </a:extLst>
          </p:cNvPr>
          <p:cNvSpPr txBox="1"/>
          <p:nvPr/>
        </p:nvSpPr>
        <p:spPr>
          <a:xfrm>
            <a:off x="7910481" y="4634871"/>
            <a:ext cx="42540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maintient une posture professionnelle en toute circonstance, reste le représentant de sa société</a:t>
            </a:r>
          </a:p>
        </p:txBody>
      </p:sp>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Exploitation - maintenance</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0" y="646424"/>
            <a:ext cx="763905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Délais, gestion du stress, pression du client et de la hiérarchie</a:t>
            </a:r>
          </a:p>
        </p:txBody>
      </p:sp>
      <p:sp>
        <p:nvSpPr>
          <p:cNvPr id="34" name="ZoneTexte 33">
            <a:extLst>
              <a:ext uri="{FF2B5EF4-FFF2-40B4-BE49-F238E27FC236}">
                <a16:creationId xmlns:a16="http://schemas.microsoft.com/office/drawing/2014/main" id="{BE74B0F8-EBE7-304E-BB4E-0DF0CEC81370}"/>
              </a:ext>
            </a:extLst>
          </p:cNvPr>
          <p:cNvSpPr txBox="1"/>
          <p:nvPr/>
        </p:nvSpPr>
        <p:spPr>
          <a:xfrm>
            <a:off x="175568" y="5543748"/>
            <a:ext cx="3792822"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Attentif aux clients</a:t>
            </a:r>
          </a:p>
        </p:txBody>
      </p:sp>
      <p:sp>
        <p:nvSpPr>
          <p:cNvPr id="37" name="ZoneTexte 36">
            <a:extLst>
              <a:ext uri="{FF2B5EF4-FFF2-40B4-BE49-F238E27FC236}">
                <a16:creationId xmlns:a16="http://schemas.microsoft.com/office/drawing/2014/main" id="{43BBF21D-8024-FD41-B1FD-8878BDD94140}"/>
              </a:ext>
            </a:extLst>
          </p:cNvPr>
          <p:cNvSpPr txBox="1"/>
          <p:nvPr/>
        </p:nvSpPr>
        <p:spPr>
          <a:xfrm>
            <a:off x="400426" y="5818629"/>
            <a:ext cx="3545662"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mène une écoute active, il comprend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son client et son problème</a:t>
            </a:r>
          </a:p>
        </p:txBody>
      </p:sp>
      <p:sp>
        <p:nvSpPr>
          <p:cNvPr id="40" name="Rectangle 39">
            <a:extLst>
              <a:ext uri="{FF2B5EF4-FFF2-40B4-BE49-F238E27FC236}">
                <a16:creationId xmlns:a16="http://schemas.microsoft.com/office/drawing/2014/main" id="{51C0B00A-A102-CC42-89CB-DDE546C645C2}"/>
              </a:ext>
            </a:extLst>
          </p:cNvPr>
          <p:cNvSpPr/>
          <p:nvPr/>
        </p:nvSpPr>
        <p:spPr>
          <a:xfrm>
            <a:off x="218711" y="1605643"/>
            <a:ext cx="371718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Pression des clients sur la com </a:t>
            </a:r>
            <a:b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ou sur une promesse faite</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H="1" flipV="1">
            <a:off x="2687446" y="1669960"/>
            <a:ext cx="3" cy="515757"/>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33951" y="1283417"/>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5</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0" y="2180205"/>
            <a:ext cx="2692572" cy="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1" name="Connecteur droit 40">
            <a:extLst>
              <a:ext uri="{FF2B5EF4-FFF2-40B4-BE49-F238E27FC236}">
                <a16:creationId xmlns:a16="http://schemas.microsoft.com/office/drawing/2014/main" id="{FD0DFFA8-717C-AC46-ABD3-A0D0A3B150E0}"/>
              </a:ext>
            </a:extLst>
          </p:cNvPr>
          <p:cNvCxnSpPr>
            <a:cxnSpLocks/>
          </p:cNvCxnSpPr>
          <p:nvPr/>
        </p:nvCxnSpPr>
        <p:spPr>
          <a:xfrm>
            <a:off x="6228321" y="4538023"/>
            <a:ext cx="1715022"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2" name="Ellipse 41">
            <a:extLst>
              <a:ext uri="{FF2B5EF4-FFF2-40B4-BE49-F238E27FC236}">
                <a16:creationId xmlns:a16="http://schemas.microsoft.com/office/drawing/2014/main" id="{D2C061BE-15F2-DA41-8FFF-4BFFA4C122A4}"/>
              </a:ext>
            </a:extLst>
          </p:cNvPr>
          <p:cNvSpPr/>
          <p:nvPr/>
        </p:nvSpPr>
        <p:spPr>
          <a:xfrm flipV="1">
            <a:off x="6122239" y="450986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282CB816-4F14-FF4B-801C-7166AA4F2501}"/>
              </a:ext>
            </a:extLst>
          </p:cNvPr>
          <p:cNvCxnSpPr>
            <a:cxnSpLocks/>
          </p:cNvCxnSpPr>
          <p:nvPr/>
        </p:nvCxnSpPr>
        <p:spPr>
          <a:xfrm>
            <a:off x="3935896" y="5757385"/>
            <a:ext cx="771420"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Ellipse 43">
            <a:extLst>
              <a:ext uri="{FF2B5EF4-FFF2-40B4-BE49-F238E27FC236}">
                <a16:creationId xmlns:a16="http://schemas.microsoft.com/office/drawing/2014/main" id="{AC2EEE39-6FD5-8844-841B-DE959EB1D1CF}"/>
              </a:ext>
            </a:extLst>
          </p:cNvPr>
          <p:cNvSpPr/>
          <p:nvPr/>
        </p:nvSpPr>
        <p:spPr>
          <a:xfrm flipV="1">
            <a:off x="4733084" y="572841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ZoneTexte 61">
            <a:extLst>
              <a:ext uri="{FF2B5EF4-FFF2-40B4-BE49-F238E27FC236}">
                <a16:creationId xmlns:a16="http://schemas.microsoft.com/office/drawing/2014/main" id="{69866BC1-D375-EF41-BFC1-703B9AFCCA00}"/>
              </a:ext>
            </a:extLst>
          </p:cNvPr>
          <p:cNvSpPr txBox="1"/>
          <p:nvPr/>
        </p:nvSpPr>
        <p:spPr>
          <a:xfrm>
            <a:off x="-1161335" y="3636951"/>
            <a:ext cx="4205555"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Humble</a:t>
            </a:r>
          </a:p>
        </p:txBody>
      </p:sp>
      <p:cxnSp>
        <p:nvCxnSpPr>
          <p:cNvPr id="65" name="Connecteur droit 64">
            <a:extLst>
              <a:ext uri="{FF2B5EF4-FFF2-40B4-BE49-F238E27FC236}">
                <a16:creationId xmlns:a16="http://schemas.microsoft.com/office/drawing/2014/main" id="{45A12A56-8603-F246-A8EC-ACFA4315D41B}"/>
              </a:ext>
            </a:extLst>
          </p:cNvPr>
          <p:cNvCxnSpPr>
            <a:cxnSpLocks/>
          </p:cNvCxnSpPr>
          <p:nvPr/>
        </p:nvCxnSpPr>
        <p:spPr>
          <a:xfrm>
            <a:off x="3027631" y="3845785"/>
            <a:ext cx="1647383"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6" name="Ellipse 65">
            <a:extLst>
              <a:ext uri="{FF2B5EF4-FFF2-40B4-BE49-F238E27FC236}">
                <a16:creationId xmlns:a16="http://schemas.microsoft.com/office/drawing/2014/main" id="{52CD4543-3ABE-1E46-8C1C-7DB557EECF85}"/>
              </a:ext>
            </a:extLst>
          </p:cNvPr>
          <p:cNvSpPr/>
          <p:nvPr/>
        </p:nvSpPr>
        <p:spPr>
          <a:xfrm flipV="1">
            <a:off x="4707316" y="3820440"/>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cxnSp>
        <p:nvCxnSpPr>
          <p:cNvPr id="48" name="Connecteur droit 47">
            <a:extLst>
              <a:ext uri="{FF2B5EF4-FFF2-40B4-BE49-F238E27FC236}">
                <a16:creationId xmlns:a16="http://schemas.microsoft.com/office/drawing/2014/main" id="{F038793B-8847-B94B-A1FC-2078B457AC81}"/>
              </a:ext>
            </a:extLst>
          </p:cNvPr>
          <p:cNvCxnSpPr>
            <a:cxnSpLocks/>
          </p:cNvCxnSpPr>
          <p:nvPr/>
        </p:nvCxnSpPr>
        <p:spPr>
          <a:xfrm flipH="1" flipV="1">
            <a:off x="11916461" y="0"/>
            <a:ext cx="1" cy="15776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4" name="ZoneTexte 63">
            <a:extLst>
              <a:ext uri="{FF2B5EF4-FFF2-40B4-BE49-F238E27FC236}">
                <a16:creationId xmlns:a16="http://schemas.microsoft.com/office/drawing/2014/main" id="{7F00CF58-FC55-4B46-86CC-58E7F8B1F58C}"/>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ÉLÉCTRICITÉ</a:t>
            </a:r>
          </a:p>
        </p:txBody>
      </p:sp>
      <p:sp>
        <p:nvSpPr>
          <p:cNvPr id="69" name="Rectangle 68">
            <a:extLst>
              <a:ext uri="{FF2B5EF4-FFF2-40B4-BE49-F238E27FC236}">
                <a16:creationId xmlns:a16="http://schemas.microsoft.com/office/drawing/2014/main" id="{E68757A0-959E-B044-85E7-5A5320A051D8}"/>
              </a:ext>
            </a:extLst>
          </p:cNvPr>
          <p:cNvSpPr/>
          <p:nvPr/>
        </p:nvSpPr>
        <p:spPr>
          <a:xfrm>
            <a:off x="302441" y="2563443"/>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71" name="Rectangle 70">
            <a:extLst>
              <a:ext uri="{FF2B5EF4-FFF2-40B4-BE49-F238E27FC236}">
                <a16:creationId xmlns:a16="http://schemas.microsoft.com/office/drawing/2014/main" id="{638EF2AD-8DCF-3940-A3AD-D4A5B25371C5}"/>
              </a:ext>
            </a:extLst>
          </p:cNvPr>
          <p:cNvSpPr/>
          <p:nvPr/>
        </p:nvSpPr>
        <p:spPr>
          <a:xfrm>
            <a:off x="302441" y="2954775"/>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2" name="ZoneTexte 71">
            <a:extLst>
              <a:ext uri="{FF2B5EF4-FFF2-40B4-BE49-F238E27FC236}">
                <a16:creationId xmlns:a16="http://schemas.microsoft.com/office/drawing/2014/main" id="{9C1BF6D4-0D90-7C4C-A1A8-F2E5EE4FD7C6}"/>
              </a:ext>
            </a:extLst>
          </p:cNvPr>
          <p:cNvSpPr txBox="1"/>
          <p:nvPr/>
        </p:nvSpPr>
        <p:spPr>
          <a:xfrm>
            <a:off x="481444" y="2473646"/>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73" name="ZoneTexte 72">
            <a:extLst>
              <a:ext uri="{FF2B5EF4-FFF2-40B4-BE49-F238E27FC236}">
                <a16:creationId xmlns:a16="http://schemas.microsoft.com/office/drawing/2014/main" id="{C61E8B54-0BDD-DF40-BAB1-2F13902ACA61}"/>
              </a:ext>
            </a:extLst>
          </p:cNvPr>
          <p:cNvSpPr txBox="1"/>
          <p:nvPr/>
        </p:nvSpPr>
        <p:spPr>
          <a:xfrm>
            <a:off x="481444" y="2869237"/>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79" name="Connecteur droit 78">
            <a:extLst>
              <a:ext uri="{FF2B5EF4-FFF2-40B4-BE49-F238E27FC236}">
                <a16:creationId xmlns:a16="http://schemas.microsoft.com/office/drawing/2014/main" id="{30E20A23-1917-9049-B03D-433BED1AD270}"/>
              </a:ext>
            </a:extLst>
          </p:cNvPr>
          <p:cNvCxnSpPr>
            <a:cxnSpLocks/>
          </p:cNvCxnSpPr>
          <p:nvPr/>
        </p:nvCxnSpPr>
        <p:spPr>
          <a:xfrm>
            <a:off x="6217920" y="2658734"/>
            <a:ext cx="1666084"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0" name="Ellipse 79">
            <a:extLst>
              <a:ext uri="{FF2B5EF4-FFF2-40B4-BE49-F238E27FC236}">
                <a16:creationId xmlns:a16="http://schemas.microsoft.com/office/drawing/2014/main" id="{C03B2EAC-6277-0E45-842F-300B825A8B74}"/>
              </a:ext>
            </a:extLst>
          </p:cNvPr>
          <p:cNvSpPr/>
          <p:nvPr/>
        </p:nvSpPr>
        <p:spPr>
          <a:xfrm flipV="1">
            <a:off x="6120625" y="2626437"/>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6" name="ZoneTexte 85">
            <a:extLst>
              <a:ext uri="{FF2B5EF4-FFF2-40B4-BE49-F238E27FC236}">
                <a16:creationId xmlns:a16="http://schemas.microsoft.com/office/drawing/2014/main" id="{850B8F89-8A00-8644-99C7-D317F9893793}"/>
              </a:ext>
            </a:extLst>
          </p:cNvPr>
          <p:cNvSpPr txBox="1"/>
          <p:nvPr/>
        </p:nvSpPr>
        <p:spPr>
          <a:xfrm>
            <a:off x="7832942" y="2465897"/>
            <a:ext cx="3836753"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Solide dans les situations compliquées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C10B975B-DEBE-3547-A6A9-1B66BBF3BDD5}"/>
              </a:ext>
            </a:extLst>
          </p:cNvPr>
          <p:cNvCxnSpPr>
            <a:cxnSpLocks/>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9" name="ZoneTexte 48">
            <a:extLst>
              <a:ext uri="{FF2B5EF4-FFF2-40B4-BE49-F238E27FC236}">
                <a16:creationId xmlns:a16="http://schemas.microsoft.com/office/drawing/2014/main" id="{BCB1869A-8384-B841-A741-62158AC1BA42}"/>
              </a:ext>
            </a:extLst>
          </p:cNvPr>
          <p:cNvSpPr txBox="1"/>
          <p:nvPr/>
        </p:nvSpPr>
        <p:spPr>
          <a:xfrm>
            <a:off x="7902665" y="2759188"/>
            <a:ext cx="425407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a une maîtrise de soi</a:t>
            </a:r>
          </a:p>
        </p:txBody>
      </p:sp>
      <p:sp>
        <p:nvSpPr>
          <p:cNvPr id="33" name="ZoneTexte 32">
            <a:extLst>
              <a:ext uri="{FF2B5EF4-FFF2-40B4-BE49-F238E27FC236}">
                <a16:creationId xmlns:a16="http://schemas.microsoft.com/office/drawing/2014/main" id="{6002DC97-0470-C840-96FA-B7C86011FD2C}"/>
              </a:ext>
            </a:extLst>
          </p:cNvPr>
          <p:cNvSpPr txBox="1"/>
          <p:nvPr/>
        </p:nvSpPr>
        <p:spPr>
          <a:xfrm>
            <a:off x="9463113" y="2979008"/>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sp>
        <p:nvSpPr>
          <p:cNvPr id="35" name="ZoneTexte 34">
            <a:extLst>
              <a:ext uri="{FF2B5EF4-FFF2-40B4-BE49-F238E27FC236}">
                <a16:creationId xmlns:a16="http://schemas.microsoft.com/office/drawing/2014/main" id="{4EB72EE8-5404-B749-9001-FFAAE5800AE8}"/>
              </a:ext>
            </a:extLst>
          </p:cNvPr>
          <p:cNvSpPr txBox="1"/>
          <p:nvPr/>
        </p:nvSpPr>
        <p:spPr>
          <a:xfrm>
            <a:off x="1878823" y="6327895"/>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pic>
        <p:nvPicPr>
          <p:cNvPr id="36" name="Image 35">
            <a:extLst>
              <a:ext uri="{FF2B5EF4-FFF2-40B4-BE49-F238E27FC236}">
                <a16:creationId xmlns:a16="http://schemas.microsoft.com/office/drawing/2014/main" id="{2CCBB68A-01D5-C445-8A9A-E2897DBCDD00}"/>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33396532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Image 37">
            <a:extLst>
              <a:ext uri="{FF2B5EF4-FFF2-40B4-BE49-F238E27FC236}">
                <a16:creationId xmlns:a16="http://schemas.microsoft.com/office/drawing/2014/main" id="{47C115C4-C813-AE40-A4CC-E970DD1B9B2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105296" y="943199"/>
            <a:ext cx="4183037" cy="5916974"/>
          </a:xfrm>
          <a:prstGeom prst="rect">
            <a:avLst/>
          </a:prstGeom>
        </p:spPr>
      </p:pic>
      <p:sp>
        <p:nvSpPr>
          <p:cNvPr id="31" name="ZoneTexte 30">
            <a:extLst>
              <a:ext uri="{FF2B5EF4-FFF2-40B4-BE49-F238E27FC236}">
                <a16:creationId xmlns:a16="http://schemas.microsoft.com/office/drawing/2014/main" id="{E5AB42AC-2ADC-4D40-AA28-FDA25EFAF251}"/>
              </a:ext>
            </a:extLst>
          </p:cNvPr>
          <p:cNvSpPr txBox="1"/>
          <p:nvPr/>
        </p:nvSpPr>
        <p:spPr>
          <a:xfrm>
            <a:off x="7842897" y="4385691"/>
            <a:ext cx="3646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Curieux à l’apprentissage</a:t>
            </a:r>
          </a:p>
        </p:txBody>
      </p:sp>
      <p:sp>
        <p:nvSpPr>
          <p:cNvPr id="32" name="ZoneTexte 31">
            <a:extLst>
              <a:ext uri="{FF2B5EF4-FFF2-40B4-BE49-F238E27FC236}">
                <a16:creationId xmlns:a16="http://schemas.microsoft.com/office/drawing/2014/main" id="{D95D8736-6A93-CC4B-98B6-EC5C067A107E}"/>
              </a:ext>
            </a:extLst>
          </p:cNvPr>
          <p:cNvSpPr txBox="1"/>
          <p:nvPr/>
        </p:nvSpPr>
        <p:spPr>
          <a:xfrm>
            <a:off x="7859102" y="4674342"/>
            <a:ext cx="4254072"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lit des notices, regarde des tutos sur internet,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est volontaire pour suivre des formations,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chercher à échanger avec des experts du sujet</a:t>
            </a:r>
          </a:p>
        </p:txBody>
      </p:sp>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Exploitation - maintenance</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566919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Calibri" panose="020F0502020204030204"/>
                <a:ea typeface="+mn-ea"/>
                <a:cs typeface="+mn-cs"/>
              </a:rPr>
              <a:t>Polyvalence des corps de métiers, digital, adaptation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a:ln>
                <a:noFill/>
              </a:ln>
              <a:solidFill>
                <a:srgbClr val="FFC000"/>
              </a:solidFill>
              <a:effectLst/>
              <a:uLnTx/>
              <a:uFillTx/>
              <a:latin typeface="Overpass" pitchFamily="2" charset="77"/>
              <a:ea typeface="+mn-ea"/>
              <a:cs typeface="+mn-cs"/>
            </a:endParaRPr>
          </a:p>
        </p:txBody>
      </p:sp>
      <p:sp>
        <p:nvSpPr>
          <p:cNvPr id="34" name="ZoneTexte 33">
            <a:extLst>
              <a:ext uri="{FF2B5EF4-FFF2-40B4-BE49-F238E27FC236}">
                <a16:creationId xmlns:a16="http://schemas.microsoft.com/office/drawing/2014/main" id="{BE74B0F8-EBE7-304E-BB4E-0DF0CEC81370}"/>
              </a:ext>
            </a:extLst>
          </p:cNvPr>
          <p:cNvSpPr txBox="1"/>
          <p:nvPr/>
        </p:nvSpPr>
        <p:spPr>
          <a:xfrm>
            <a:off x="896457" y="5980168"/>
            <a:ext cx="2549310"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 Couteau suisse »</a:t>
            </a:r>
          </a:p>
        </p:txBody>
      </p:sp>
      <p:sp>
        <p:nvSpPr>
          <p:cNvPr id="37" name="ZoneTexte 36">
            <a:extLst>
              <a:ext uri="{FF2B5EF4-FFF2-40B4-BE49-F238E27FC236}">
                <a16:creationId xmlns:a16="http://schemas.microsoft.com/office/drawing/2014/main" id="{43BBF21D-8024-FD41-B1FD-8878BDD94140}"/>
              </a:ext>
            </a:extLst>
          </p:cNvPr>
          <p:cNvSpPr txBox="1"/>
          <p:nvPr/>
        </p:nvSpPr>
        <p:spPr>
          <a:xfrm>
            <a:off x="472563" y="6255049"/>
            <a:ext cx="2958522"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agit et se débrouille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pour trouver une solution</a:t>
            </a:r>
          </a:p>
        </p:txBody>
      </p:sp>
      <p:sp>
        <p:nvSpPr>
          <p:cNvPr id="40" name="Rectangle 39">
            <a:extLst>
              <a:ext uri="{FF2B5EF4-FFF2-40B4-BE49-F238E27FC236}">
                <a16:creationId xmlns:a16="http://schemas.microsoft.com/office/drawing/2014/main" id="{51C0B00A-A102-CC42-89CB-DDE546C645C2}"/>
              </a:ext>
            </a:extLst>
          </p:cNvPr>
          <p:cNvSpPr/>
          <p:nvPr/>
        </p:nvSpPr>
        <p:spPr>
          <a:xfrm>
            <a:off x="218711" y="1394448"/>
            <a:ext cx="4045055" cy="1815882"/>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Faire une opération de vérification de soudage </a:t>
            </a:r>
            <a:b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alors que ça n’est pas prévu</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chimie, clim </a:t>
            </a:r>
            <a:r>
              <a:rPr kumimoji="0" lang="fr-FR" sz="1400" b="0" i="0" u="none" strike="noStrike" kern="1200" cap="none" spc="0" normalizeH="0" baseline="0" noProof="0" err="1">
                <a:ln>
                  <a:noFill/>
                </a:ln>
                <a:solidFill>
                  <a:prstClr val="black"/>
                </a:solidFill>
                <a:effectLst/>
                <a:uLnTx/>
                <a:uFillTx/>
                <a:latin typeface="Calibri" panose="020F0502020204030204"/>
                <a:ea typeface="+mn-ea"/>
                <a:cs typeface="+mn-cs"/>
              </a:rPr>
              <a:t>cdc</a:t>
            </a: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 électricité... Beaucoup de contrats multi techniques, se substituer au service technique des usines. Les technos se sont entrecroisées + </a:t>
            </a:r>
            <a:r>
              <a:rPr kumimoji="0" lang="fr-FR" sz="1400" b="0" i="0" u="none" strike="noStrike" kern="1200" cap="none" spc="0" normalizeH="0" baseline="0" noProof="0" err="1">
                <a:ln>
                  <a:noFill/>
                </a:ln>
                <a:solidFill>
                  <a:prstClr val="black"/>
                </a:solidFill>
                <a:effectLst/>
                <a:uLnTx/>
                <a:uFillTx/>
                <a:latin typeface="Calibri" panose="020F0502020204030204"/>
                <a:ea typeface="+mn-ea"/>
                <a:cs typeface="+mn-cs"/>
              </a:rPr>
              <a:t>facility</a:t>
            </a: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 management, multi service, demande client de plus en plus ouverte..</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sp>
        <p:nvSpPr>
          <p:cNvPr id="6" name="ZoneTexte 5">
            <a:extLst>
              <a:ext uri="{FF2B5EF4-FFF2-40B4-BE49-F238E27FC236}">
                <a16:creationId xmlns:a16="http://schemas.microsoft.com/office/drawing/2014/main" id="{92E89D91-5319-B745-9748-D328CC676D80}"/>
              </a:ext>
            </a:extLst>
          </p:cNvPr>
          <p:cNvSpPr txBox="1"/>
          <p:nvPr/>
        </p:nvSpPr>
        <p:spPr>
          <a:xfrm>
            <a:off x="233951" y="1072222"/>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6</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12526" y="3280715"/>
            <a:ext cx="4323118" cy="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1" name="Connecteur droit 40">
            <a:extLst>
              <a:ext uri="{FF2B5EF4-FFF2-40B4-BE49-F238E27FC236}">
                <a16:creationId xmlns:a16="http://schemas.microsoft.com/office/drawing/2014/main" id="{FD0DFFA8-717C-AC46-ABD3-A0D0A3B150E0}"/>
              </a:ext>
            </a:extLst>
          </p:cNvPr>
          <p:cNvCxnSpPr>
            <a:cxnSpLocks/>
          </p:cNvCxnSpPr>
          <p:nvPr/>
        </p:nvCxnSpPr>
        <p:spPr>
          <a:xfrm>
            <a:off x="6176942" y="4577494"/>
            <a:ext cx="1715022"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2" name="Ellipse 41">
            <a:extLst>
              <a:ext uri="{FF2B5EF4-FFF2-40B4-BE49-F238E27FC236}">
                <a16:creationId xmlns:a16="http://schemas.microsoft.com/office/drawing/2014/main" id="{D2C061BE-15F2-DA41-8FFF-4BFFA4C122A4}"/>
              </a:ext>
            </a:extLst>
          </p:cNvPr>
          <p:cNvSpPr/>
          <p:nvPr/>
        </p:nvSpPr>
        <p:spPr>
          <a:xfrm flipV="1">
            <a:off x="6070860" y="4549335"/>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282CB816-4F14-FF4B-801C-7166AA4F2501}"/>
              </a:ext>
            </a:extLst>
          </p:cNvPr>
          <p:cNvCxnSpPr>
            <a:cxnSpLocks/>
          </p:cNvCxnSpPr>
          <p:nvPr/>
        </p:nvCxnSpPr>
        <p:spPr>
          <a:xfrm>
            <a:off x="3374716" y="6194475"/>
            <a:ext cx="2414387"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Ellipse 43">
            <a:extLst>
              <a:ext uri="{FF2B5EF4-FFF2-40B4-BE49-F238E27FC236}">
                <a16:creationId xmlns:a16="http://schemas.microsoft.com/office/drawing/2014/main" id="{AC2EEE39-6FD5-8844-841B-DE959EB1D1CF}"/>
              </a:ext>
            </a:extLst>
          </p:cNvPr>
          <p:cNvSpPr/>
          <p:nvPr/>
        </p:nvSpPr>
        <p:spPr>
          <a:xfrm flipV="1">
            <a:off x="5789103" y="616483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cxnSp>
        <p:nvCxnSpPr>
          <p:cNvPr id="48" name="Connecteur droit 47">
            <a:extLst>
              <a:ext uri="{FF2B5EF4-FFF2-40B4-BE49-F238E27FC236}">
                <a16:creationId xmlns:a16="http://schemas.microsoft.com/office/drawing/2014/main" id="{F038793B-8847-B94B-A1FC-2078B457AC81}"/>
              </a:ext>
            </a:extLst>
          </p:cNvPr>
          <p:cNvCxnSpPr>
            <a:cxnSpLocks/>
          </p:cNvCxnSpPr>
          <p:nvPr/>
        </p:nvCxnSpPr>
        <p:spPr>
          <a:xfrm flipH="1" flipV="1">
            <a:off x="11916461" y="0"/>
            <a:ext cx="1" cy="15776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4" name="ZoneTexte 63">
            <a:extLst>
              <a:ext uri="{FF2B5EF4-FFF2-40B4-BE49-F238E27FC236}">
                <a16:creationId xmlns:a16="http://schemas.microsoft.com/office/drawing/2014/main" id="{7F00CF58-FC55-4B46-86CC-58E7F8B1F58C}"/>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ÉLÉCTRICITÉ</a:t>
            </a:r>
          </a:p>
        </p:txBody>
      </p:sp>
      <p:sp>
        <p:nvSpPr>
          <p:cNvPr id="69" name="Rectangle 68">
            <a:extLst>
              <a:ext uri="{FF2B5EF4-FFF2-40B4-BE49-F238E27FC236}">
                <a16:creationId xmlns:a16="http://schemas.microsoft.com/office/drawing/2014/main" id="{E68757A0-959E-B044-85E7-5A5320A051D8}"/>
              </a:ext>
            </a:extLst>
          </p:cNvPr>
          <p:cNvSpPr/>
          <p:nvPr/>
        </p:nvSpPr>
        <p:spPr>
          <a:xfrm>
            <a:off x="328080" y="3434305"/>
            <a:ext cx="135452" cy="13022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71" name="Rectangle 70">
            <a:extLst>
              <a:ext uri="{FF2B5EF4-FFF2-40B4-BE49-F238E27FC236}">
                <a16:creationId xmlns:a16="http://schemas.microsoft.com/office/drawing/2014/main" id="{638EF2AD-8DCF-3940-A3AD-D4A5B25371C5}"/>
              </a:ext>
            </a:extLst>
          </p:cNvPr>
          <p:cNvSpPr/>
          <p:nvPr/>
        </p:nvSpPr>
        <p:spPr>
          <a:xfrm>
            <a:off x="328080" y="3697397"/>
            <a:ext cx="135452" cy="1302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2" name="ZoneTexte 71">
            <a:extLst>
              <a:ext uri="{FF2B5EF4-FFF2-40B4-BE49-F238E27FC236}">
                <a16:creationId xmlns:a16="http://schemas.microsoft.com/office/drawing/2014/main" id="{9C1BF6D4-0D90-7C4C-A1A8-F2E5EE4FD7C6}"/>
              </a:ext>
            </a:extLst>
          </p:cNvPr>
          <p:cNvSpPr txBox="1"/>
          <p:nvPr/>
        </p:nvSpPr>
        <p:spPr>
          <a:xfrm>
            <a:off x="507082" y="3371883"/>
            <a:ext cx="188635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73" name="ZoneTexte 72">
            <a:extLst>
              <a:ext uri="{FF2B5EF4-FFF2-40B4-BE49-F238E27FC236}">
                <a16:creationId xmlns:a16="http://schemas.microsoft.com/office/drawing/2014/main" id="{C61E8B54-0BDD-DF40-BAB1-2F13902ACA61}"/>
              </a:ext>
            </a:extLst>
          </p:cNvPr>
          <p:cNvSpPr txBox="1"/>
          <p:nvPr/>
        </p:nvSpPr>
        <p:spPr>
          <a:xfrm>
            <a:off x="507082" y="3639234"/>
            <a:ext cx="188635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79" name="Connecteur droit 78">
            <a:extLst>
              <a:ext uri="{FF2B5EF4-FFF2-40B4-BE49-F238E27FC236}">
                <a16:creationId xmlns:a16="http://schemas.microsoft.com/office/drawing/2014/main" id="{30E20A23-1917-9049-B03D-433BED1AD270}"/>
              </a:ext>
            </a:extLst>
          </p:cNvPr>
          <p:cNvCxnSpPr>
            <a:cxnSpLocks/>
          </p:cNvCxnSpPr>
          <p:nvPr/>
        </p:nvCxnSpPr>
        <p:spPr>
          <a:xfrm>
            <a:off x="6217920" y="3690627"/>
            <a:ext cx="1666084"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0" name="Ellipse 79">
            <a:extLst>
              <a:ext uri="{FF2B5EF4-FFF2-40B4-BE49-F238E27FC236}">
                <a16:creationId xmlns:a16="http://schemas.microsoft.com/office/drawing/2014/main" id="{C03B2EAC-6277-0E45-842F-300B825A8B74}"/>
              </a:ext>
            </a:extLst>
          </p:cNvPr>
          <p:cNvSpPr/>
          <p:nvPr/>
        </p:nvSpPr>
        <p:spPr>
          <a:xfrm flipV="1">
            <a:off x="6120625" y="3658330"/>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6" name="ZoneTexte 85">
            <a:extLst>
              <a:ext uri="{FF2B5EF4-FFF2-40B4-BE49-F238E27FC236}">
                <a16:creationId xmlns:a16="http://schemas.microsoft.com/office/drawing/2014/main" id="{850B8F89-8A00-8644-99C7-D317F9893793}"/>
              </a:ext>
            </a:extLst>
          </p:cNvPr>
          <p:cNvSpPr txBox="1"/>
          <p:nvPr/>
        </p:nvSpPr>
        <p:spPr>
          <a:xfrm>
            <a:off x="7832942" y="3497790"/>
            <a:ext cx="383675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Curieux du fonctionnement </a:t>
            </a:r>
            <a:b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b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technique du procès et du matériel</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C10B975B-DEBE-3547-A6A9-1B66BBF3BDD5}"/>
              </a:ext>
            </a:extLst>
          </p:cNvPr>
          <p:cNvCxnSpPr>
            <a:cxnSpLocks/>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9" name="ZoneTexte 48">
            <a:extLst>
              <a:ext uri="{FF2B5EF4-FFF2-40B4-BE49-F238E27FC236}">
                <a16:creationId xmlns:a16="http://schemas.microsoft.com/office/drawing/2014/main" id="{BCB1869A-8384-B841-A741-62158AC1BA42}"/>
              </a:ext>
            </a:extLst>
          </p:cNvPr>
          <p:cNvSpPr txBox="1"/>
          <p:nvPr/>
        </p:nvSpPr>
        <p:spPr>
          <a:xfrm>
            <a:off x="7847430" y="4041918"/>
            <a:ext cx="425407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approfondit des questions techniques</a:t>
            </a:r>
          </a:p>
        </p:txBody>
      </p:sp>
      <p:sp>
        <p:nvSpPr>
          <p:cNvPr id="33" name="ZoneTexte 32">
            <a:extLst>
              <a:ext uri="{FF2B5EF4-FFF2-40B4-BE49-F238E27FC236}">
                <a16:creationId xmlns:a16="http://schemas.microsoft.com/office/drawing/2014/main" id="{8B53B5AC-6A9C-A84C-B078-96AA3173D54B}"/>
              </a:ext>
            </a:extLst>
          </p:cNvPr>
          <p:cNvSpPr txBox="1"/>
          <p:nvPr/>
        </p:nvSpPr>
        <p:spPr>
          <a:xfrm>
            <a:off x="181395" y="3772143"/>
            <a:ext cx="53289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000" b="0" i="0" u="none" strike="noStrike" kern="1200" cap="none" spc="0" normalizeH="0" baseline="0" noProof="0">
                <a:ln>
                  <a:noFill/>
                </a:ln>
                <a:solidFill>
                  <a:srgbClr val="70AD47">
                    <a:lumMod val="75000"/>
                  </a:srgbClr>
                </a:solidFill>
                <a:effectLst/>
                <a:uLnTx/>
                <a:uFillTx/>
                <a:latin typeface="Calibri" panose="020F0502020204030204"/>
                <a:ea typeface="+mn-ea"/>
                <a:cs typeface="+mn-cs"/>
              </a:rPr>
              <a:t>*</a:t>
            </a:r>
          </a:p>
        </p:txBody>
      </p:sp>
      <p:sp>
        <p:nvSpPr>
          <p:cNvPr id="35" name="ZoneTexte 34">
            <a:extLst>
              <a:ext uri="{FF2B5EF4-FFF2-40B4-BE49-F238E27FC236}">
                <a16:creationId xmlns:a16="http://schemas.microsoft.com/office/drawing/2014/main" id="{9C320653-3AD7-A142-A059-7BBB0994E0CF}"/>
              </a:ext>
            </a:extLst>
          </p:cNvPr>
          <p:cNvSpPr txBox="1"/>
          <p:nvPr/>
        </p:nvSpPr>
        <p:spPr>
          <a:xfrm>
            <a:off x="489121" y="3859747"/>
            <a:ext cx="1886359"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Situation qui fait référence aux études</a:t>
            </a:r>
          </a:p>
        </p:txBody>
      </p:sp>
      <p:sp>
        <p:nvSpPr>
          <p:cNvPr id="36" name="ZoneTexte 35">
            <a:extLst>
              <a:ext uri="{FF2B5EF4-FFF2-40B4-BE49-F238E27FC236}">
                <a16:creationId xmlns:a16="http://schemas.microsoft.com/office/drawing/2014/main" id="{5A757DB2-23C3-3443-A202-C81D83D374CF}"/>
              </a:ext>
            </a:extLst>
          </p:cNvPr>
          <p:cNvSpPr txBox="1"/>
          <p:nvPr/>
        </p:nvSpPr>
        <p:spPr>
          <a:xfrm>
            <a:off x="-497358" y="5382797"/>
            <a:ext cx="3836753"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Ouvert d’esprit</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39" name="ZoneTexte 38">
            <a:extLst>
              <a:ext uri="{FF2B5EF4-FFF2-40B4-BE49-F238E27FC236}">
                <a16:creationId xmlns:a16="http://schemas.microsoft.com/office/drawing/2014/main" id="{1F1B421D-9B5B-A440-9011-7E6394F865DB}"/>
              </a:ext>
            </a:extLst>
          </p:cNvPr>
          <p:cNvSpPr txBox="1"/>
          <p:nvPr/>
        </p:nvSpPr>
        <p:spPr>
          <a:xfrm>
            <a:off x="-879356" y="5635835"/>
            <a:ext cx="425407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n’a pas peur du nouveau, du non-connu</a:t>
            </a:r>
          </a:p>
        </p:txBody>
      </p:sp>
      <p:cxnSp>
        <p:nvCxnSpPr>
          <p:cNvPr id="45" name="Connecteur droit 44">
            <a:extLst>
              <a:ext uri="{FF2B5EF4-FFF2-40B4-BE49-F238E27FC236}">
                <a16:creationId xmlns:a16="http://schemas.microsoft.com/office/drawing/2014/main" id="{FFD3B0CF-309B-B44F-8B09-6498C838C375}"/>
              </a:ext>
            </a:extLst>
          </p:cNvPr>
          <p:cNvCxnSpPr>
            <a:cxnSpLocks/>
          </p:cNvCxnSpPr>
          <p:nvPr/>
        </p:nvCxnSpPr>
        <p:spPr>
          <a:xfrm>
            <a:off x="6217920" y="2795955"/>
            <a:ext cx="1666084"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6" name="Ellipse 45">
            <a:extLst>
              <a:ext uri="{FF2B5EF4-FFF2-40B4-BE49-F238E27FC236}">
                <a16:creationId xmlns:a16="http://schemas.microsoft.com/office/drawing/2014/main" id="{3525A4C1-70CF-FB4A-955E-7FD3259F59A0}"/>
              </a:ext>
            </a:extLst>
          </p:cNvPr>
          <p:cNvSpPr/>
          <p:nvPr/>
        </p:nvSpPr>
        <p:spPr>
          <a:xfrm flipV="1">
            <a:off x="6120625" y="2768368"/>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ZoneTexte 49">
            <a:extLst>
              <a:ext uri="{FF2B5EF4-FFF2-40B4-BE49-F238E27FC236}">
                <a16:creationId xmlns:a16="http://schemas.microsoft.com/office/drawing/2014/main" id="{45684570-4D66-B240-9F06-BC5275A0F6B3}"/>
              </a:ext>
            </a:extLst>
          </p:cNvPr>
          <p:cNvSpPr txBox="1"/>
          <p:nvPr/>
        </p:nvSpPr>
        <p:spPr>
          <a:xfrm>
            <a:off x="7842897" y="5415278"/>
            <a:ext cx="364665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Désireux d’apprendre des choses techniques mais aussi des notions éloignées de son métier de base </a:t>
            </a:r>
          </a:p>
        </p:txBody>
      </p:sp>
      <p:sp>
        <p:nvSpPr>
          <p:cNvPr id="51" name="ZoneTexte 50">
            <a:extLst>
              <a:ext uri="{FF2B5EF4-FFF2-40B4-BE49-F238E27FC236}">
                <a16:creationId xmlns:a16="http://schemas.microsoft.com/office/drawing/2014/main" id="{63881F0E-0806-B442-B017-5EE12B7F74D0}"/>
              </a:ext>
            </a:extLst>
          </p:cNvPr>
          <p:cNvSpPr txBox="1"/>
          <p:nvPr/>
        </p:nvSpPr>
        <p:spPr>
          <a:xfrm>
            <a:off x="7842897" y="6249816"/>
            <a:ext cx="42540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passe du temps à se documenter et sort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de sa zone de confort</a:t>
            </a:r>
          </a:p>
        </p:txBody>
      </p:sp>
      <p:cxnSp>
        <p:nvCxnSpPr>
          <p:cNvPr id="53" name="Connecteur droit 52">
            <a:extLst>
              <a:ext uri="{FF2B5EF4-FFF2-40B4-BE49-F238E27FC236}">
                <a16:creationId xmlns:a16="http://schemas.microsoft.com/office/drawing/2014/main" id="{0A6046A4-DFDF-1D4A-9E45-6D9756401F28}"/>
              </a:ext>
            </a:extLst>
          </p:cNvPr>
          <p:cNvCxnSpPr>
            <a:cxnSpLocks/>
          </p:cNvCxnSpPr>
          <p:nvPr/>
        </p:nvCxnSpPr>
        <p:spPr>
          <a:xfrm>
            <a:off x="6176942" y="5607081"/>
            <a:ext cx="1715022"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4" name="Ellipse 53">
            <a:extLst>
              <a:ext uri="{FF2B5EF4-FFF2-40B4-BE49-F238E27FC236}">
                <a16:creationId xmlns:a16="http://schemas.microsoft.com/office/drawing/2014/main" id="{AE2FF853-E1BC-C844-AB3B-E78FD6C43D8E}"/>
              </a:ext>
            </a:extLst>
          </p:cNvPr>
          <p:cNvSpPr/>
          <p:nvPr/>
        </p:nvSpPr>
        <p:spPr>
          <a:xfrm flipV="1">
            <a:off x="6070860" y="5578922"/>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5" name="Connecteur droit 54">
            <a:extLst>
              <a:ext uri="{FF2B5EF4-FFF2-40B4-BE49-F238E27FC236}">
                <a16:creationId xmlns:a16="http://schemas.microsoft.com/office/drawing/2014/main" id="{EE83B312-B7AA-AB45-81E8-039D59485A98}"/>
              </a:ext>
            </a:extLst>
          </p:cNvPr>
          <p:cNvCxnSpPr>
            <a:cxnSpLocks/>
          </p:cNvCxnSpPr>
          <p:nvPr/>
        </p:nvCxnSpPr>
        <p:spPr>
          <a:xfrm>
            <a:off x="3420893" y="5662855"/>
            <a:ext cx="889699"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6" name="Ellipse 55">
            <a:extLst>
              <a:ext uri="{FF2B5EF4-FFF2-40B4-BE49-F238E27FC236}">
                <a16:creationId xmlns:a16="http://schemas.microsoft.com/office/drawing/2014/main" id="{41D3786D-6859-4C4A-B273-02948429C2A4}"/>
              </a:ext>
            </a:extLst>
          </p:cNvPr>
          <p:cNvSpPr/>
          <p:nvPr/>
        </p:nvSpPr>
        <p:spPr>
          <a:xfrm flipV="1">
            <a:off x="4361590" y="563388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ZoneTexte 58">
            <a:extLst>
              <a:ext uri="{FF2B5EF4-FFF2-40B4-BE49-F238E27FC236}">
                <a16:creationId xmlns:a16="http://schemas.microsoft.com/office/drawing/2014/main" id="{9621336E-291C-1B48-8504-D71A9C1626E5}"/>
              </a:ext>
            </a:extLst>
          </p:cNvPr>
          <p:cNvSpPr txBox="1"/>
          <p:nvPr/>
        </p:nvSpPr>
        <p:spPr>
          <a:xfrm>
            <a:off x="7814281" y="2597727"/>
            <a:ext cx="38367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Dégourdi dans les situations nouvelles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0" name="ZoneTexte 59">
            <a:extLst>
              <a:ext uri="{FF2B5EF4-FFF2-40B4-BE49-F238E27FC236}">
                <a16:creationId xmlns:a16="http://schemas.microsoft.com/office/drawing/2014/main" id="{6B633D3C-A06C-CF4F-BC08-448BC03457F6}"/>
              </a:ext>
            </a:extLst>
          </p:cNvPr>
          <p:cNvSpPr txBox="1"/>
          <p:nvPr/>
        </p:nvSpPr>
        <p:spPr>
          <a:xfrm>
            <a:off x="7859102" y="2923332"/>
            <a:ext cx="392342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est capable de s’adapter même si le chemin n’est pas écrit « tel quel » dans la procédure</a:t>
            </a:r>
          </a:p>
        </p:txBody>
      </p:sp>
      <p:cxnSp>
        <p:nvCxnSpPr>
          <p:cNvPr id="61" name="Connecteur droit 60">
            <a:extLst>
              <a:ext uri="{FF2B5EF4-FFF2-40B4-BE49-F238E27FC236}">
                <a16:creationId xmlns:a16="http://schemas.microsoft.com/office/drawing/2014/main" id="{6BC90FE5-3318-A447-B46A-E76781F96BC3}"/>
              </a:ext>
            </a:extLst>
          </p:cNvPr>
          <p:cNvCxnSpPr>
            <a:cxnSpLocks/>
          </p:cNvCxnSpPr>
          <p:nvPr/>
        </p:nvCxnSpPr>
        <p:spPr>
          <a:xfrm flipV="1">
            <a:off x="6160562" y="558368"/>
            <a:ext cx="0" cy="141201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63" name="Connecteur droit 62">
            <a:extLst>
              <a:ext uri="{FF2B5EF4-FFF2-40B4-BE49-F238E27FC236}">
                <a16:creationId xmlns:a16="http://schemas.microsoft.com/office/drawing/2014/main" id="{89132D23-F0B4-974D-BFD3-F35AC568F79F}"/>
              </a:ext>
            </a:extLst>
          </p:cNvPr>
          <p:cNvCxnSpPr>
            <a:cxnSpLocks/>
          </p:cNvCxnSpPr>
          <p:nvPr/>
        </p:nvCxnSpPr>
        <p:spPr>
          <a:xfrm flipV="1">
            <a:off x="6160562" y="558368"/>
            <a:ext cx="1751433" cy="110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4" name="ZoneTexte 73">
            <a:extLst>
              <a:ext uri="{FF2B5EF4-FFF2-40B4-BE49-F238E27FC236}">
                <a16:creationId xmlns:a16="http://schemas.microsoft.com/office/drawing/2014/main" id="{F853544E-9E58-5147-8654-26BE008200CF}"/>
              </a:ext>
            </a:extLst>
          </p:cNvPr>
          <p:cNvSpPr txBox="1"/>
          <p:nvPr/>
        </p:nvSpPr>
        <p:spPr>
          <a:xfrm>
            <a:off x="7814280" y="2308069"/>
            <a:ext cx="38367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Malin pour trouver des solutions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5" name="ZoneTexte 74">
            <a:extLst>
              <a:ext uri="{FF2B5EF4-FFF2-40B4-BE49-F238E27FC236}">
                <a16:creationId xmlns:a16="http://schemas.microsoft.com/office/drawing/2014/main" id="{81384F7B-9867-5848-8FCC-7B619B5D27A0}"/>
              </a:ext>
            </a:extLst>
          </p:cNvPr>
          <p:cNvSpPr txBox="1"/>
          <p:nvPr/>
        </p:nvSpPr>
        <p:spPr>
          <a:xfrm>
            <a:off x="7832469" y="649790"/>
            <a:ext cx="392342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surprend son entourage par ses initiatives et sa capacité de décision, d’exécution</a:t>
            </a:r>
          </a:p>
        </p:txBody>
      </p:sp>
      <p:sp>
        <p:nvSpPr>
          <p:cNvPr id="76" name="ZoneTexte 75">
            <a:extLst>
              <a:ext uri="{FF2B5EF4-FFF2-40B4-BE49-F238E27FC236}">
                <a16:creationId xmlns:a16="http://schemas.microsoft.com/office/drawing/2014/main" id="{D5B60A23-26B6-564E-B81C-93E462B33DDF}"/>
              </a:ext>
            </a:extLst>
          </p:cNvPr>
          <p:cNvSpPr txBox="1"/>
          <p:nvPr/>
        </p:nvSpPr>
        <p:spPr>
          <a:xfrm>
            <a:off x="-449109" y="4384864"/>
            <a:ext cx="3836753"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S’entraide avec ses collègues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7" name="ZoneTexte 76">
            <a:extLst>
              <a:ext uri="{FF2B5EF4-FFF2-40B4-BE49-F238E27FC236}">
                <a16:creationId xmlns:a16="http://schemas.microsoft.com/office/drawing/2014/main" id="{FFFC1B50-9C13-BE40-B205-B60BA8C6B55F}"/>
              </a:ext>
            </a:extLst>
          </p:cNvPr>
          <p:cNvSpPr txBox="1"/>
          <p:nvPr/>
        </p:nvSpPr>
        <p:spPr>
          <a:xfrm>
            <a:off x="328080" y="4645163"/>
            <a:ext cx="3092356" cy="7386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cherche à échanger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avec les experts du sujet,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pose des questions pertinentes</a:t>
            </a:r>
            <a:endParaRPr kumimoji="0" lang="fr-FR" sz="1400" b="1"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78" name="Connecteur droit 77">
            <a:extLst>
              <a:ext uri="{FF2B5EF4-FFF2-40B4-BE49-F238E27FC236}">
                <a16:creationId xmlns:a16="http://schemas.microsoft.com/office/drawing/2014/main" id="{0937FDBC-68F7-CF4D-941F-59A1CAF6B4D8}"/>
              </a:ext>
            </a:extLst>
          </p:cNvPr>
          <p:cNvCxnSpPr>
            <a:cxnSpLocks/>
          </p:cNvCxnSpPr>
          <p:nvPr/>
        </p:nvCxnSpPr>
        <p:spPr>
          <a:xfrm flipV="1">
            <a:off x="3466613" y="4583175"/>
            <a:ext cx="1040295"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1" name="Ellipse 80">
            <a:extLst>
              <a:ext uri="{FF2B5EF4-FFF2-40B4-BE49-F238E27FC236}">
                <a16:creationId xmlns:a16="http://schemas.microsoft.com/office/drawing/2014/main" id="{427C87B4-EC06-354F-8896-29EE90EFDD1D}"/>
              </a:ext>
            </a:extLst>
          </p:cNvPr>
          <p:cNvSpPr/>
          <p:nvPr/>
        </p:nvSpPr>
        <p:spPr>
          <a:xfrm flipV="1">
            <a:off x="4552090" y="455420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82" name="Connecteur droit 81">
            <a:extLst>
              <a:ext uri="{FF2B5EF4-FFF2-40B4-BE49-F238E27FC236}">
                <a16:creationId xmlns:a16="http://schemas.microsoft.com/office/drawing/2014/main" id="{BA5A4A36-8451-7A49-BB5F-C341D09A11DF}"/>
              </a:ext>
            </a:extLst>
          </p:cNvPr>
          <p:cNvCxnSpPr>
            <a:cxnSpLocks/>
          </p:cNvCxnSpPr>
          <p:nvPr/>
        </p:nvCxnSpPr>
        <p:spPr>
          <a:xfrm>
            <a:off x="6160562" y="1593966"/>
            <a:ext cx="1696809"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3" name="ZoneTexte 82">
            <a:extLst>
              <a:ext uri="{FF2B5EF4-FFF2-40B4-BE49-F238E27FC236}">
                <a16:creationId xmlns:a16="http://schemas.microsoft.com/office/drawing/2014/main" id="{20CE29C9-3CF0-FE4B-A803-678DF9418688}"/>
              </a:ext>
            </a:extLst>
          </p:cNvPr>
          <p:cNvSpPr txBox="1"/>
          <p:nvPr/>
        </p:nvSpPr>
        <p:spPr>
          <a:xfrm>
            <a:off x="7833551" y="1395738"/>
            <a:ext cx="38367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Réfléchi avant l’action</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84" name="ZoneTexte 83">
            <a:extLst>
              <a:ext uri="{FF2B5EF4-FFF2-40B4-BE49-F238E27FC236}">
                <a16:creationId xmlns:a16="http://schemas.microsoft.com/office/drawing/2014/main" id="{38B29E46-4744-AF44-BB34-78BABADB57E3}"/>
              </a:ext>
            </a:extLst>
          </p:cNvPr>
          <p:cNvSpPr txBox="1"/>
          <p:nvPr/>
        </p:nvSpPr>
        <p:spPr>
          <a:xfrm>
            <a:off x="7832469" y="1676177"/>
            <a:ext cx="392342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ne prend pas de risque et prend le temps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de peser le pour et le contre</a:t>
            </a:r>
          </a:p>
        </p:txBody>
      </p:sp>
      <p:sp>
        <p:nvSpPr>
          <p:cNvPr id="85" name="ZoneTexte 84">
            <a:extLst>
              <a:ext uri="{FF2B5EF4-FFF2-40B4-BE49-F238E27FC236}">
                <a16:creationId xmlns:a16="http://schemas.microsoft.com/office/drawing/2014/main" id="{86D3EA51-5371-1C47-80C0-CC9DEA0BB690}"/>
              </a:ext>
            </a:extLst>
          </p:cNvPr>
          <p:cNvSpPr txBox="1"/>
          <p:nvPr/>
        </p:nvSpPr>
        <p:spPr>
          <a:xfrm>
            <a:off x="7833551" y="405267"/>
            <a:ext cx="38367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Audacieux dans l’action</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8" name="Ellipse 67">
            <a:extLst>
              <a:ext uri="{FF2B5EF4-FFF2-40B4-BE49-F238E27FC236}">
                <a16:creationId xmlns:a16="http://schemas.microsoft.com/office/drawing/2014/main" id="{52DE6911-3927-8649-B212-F2DBF5A7D288}"/>
              </a:ext>
            </a:extLst>
          </p:cNvPr>
          <p:cNvSpPr/>
          <p:nvPr/>
        </p:nvSpPr>
        <p:spPr>
          <a:xfrm flipV="1">
            <a:off x="6131015" y="1943261"/>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ZoneTexte 56">
            <a:extLst>
              <a:ext uri="{FF2B5EF4-FFF2-40B4-BE49-F238E27FC236}">
                <a16:creationId xmlns:a16="http://schemas.microsoft.com/office/drawing/2014/main" id="{6032AFAE-2716-2847-A220-5844D73005D1}"/>
              </a:ext>
            </a:extLst>
          </p:cNvPr>
          <p:cNvSpPr txBox="1"/>
          <p:nvPr/>
        </p:nvSpPr>
        <p:spPr>
          <a:xfrm>
            <a:off x="852235" y="6496037"/>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pic>
        <p:nvPicPr>
          <p:cNvPr id="62" name="Image 61">
            <a:extLst>
              <a:ext uri="{FF2B5EF4-FFF2-40B4-BE49-F238E27FC236}">
                <a16:creationId xmlns:a16="http://schemas.microsoft.com/office/drawing/2014/main" id="{AD00AFB0-053D-8B45-8D65-053E9E2E597E}"/>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935207"/>
            <a:ext cx="8128000" cy="2664254"/>
          </a:xfrm>
          <a:prstGeom prst="rect">
            <a:avLst/>
          </a:prstGeom>
        </p:spPr>
      </p:pic>
    </p:spTree>
    <p:extLst>
      <p:ext uri="{BB962C8B-B14F-4D97-AF65-F5344CB8AC3E}">
        <p14:creationId xmlns:p14="http://schemas.microsoft.com/office/powerpoint/2010/main" val="16707780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personne, debout&#10;&#10;Description générée automatiquement">
            <a:extLst>
              <a:ext uri="{FF2B5EF4-FFF2-40B4-BE49-F238E27FC236}">
                <a16:creationId xmlns:a16="http://schemas.microsoft.com/office/drawing/2014/main" id="{CA8FC347-CC04-1C4B-AFDB-15C44421B68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85402" y="129710"/>
            <a:ext cx="4848301" cy="6858000"/>
          </a:xfrm>
          <a:prstGeom prst="rect">
            <a:avLst/>
          </a:prstGeom>
        </p:spPr>
      </p:pic>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Exploitation - maintenance</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566919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Calibri" panose="020F0502020204030204"/>
                <a:ea typeface="+mn-ea"/>
                <a:cs typeface="+mn-cs"/>
              </a:rPr>
              <a:t>Relation client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a:ln>
                <a:noFill/>
              </a:ln>
              <a:solidFill>
                <a:srgbClr val="FFC000"/>
              </a:solidFill>
              <a:effectLst/>
              <a:uLnTx/>
              <a:uFillTx/>
              <a:latin typeface="Overpass" pitchFamily="2" charset="77"/>
              <a:ea typeface="+mn-ea"/>
              <a:cs typeface="+mn-cs"/>
            </a:endParaRPr>
          </a:p>
        </p:txBody>
      </p:sp>
      <p:sp>
        <p:nvSpPr>
          <p:cNvPr id="40" name="Rectangle 39">
            <a:extLst>
              <a:ext uri="{FF2B5EF4-FFF2-40B4-BE49-F238E27FC236}">
                <a16:creationId xmlns:a16="http://schemas.microsoft.com/office/drawing/2014/main" id="{51C0B00A-A102-CC42-89CB-DDE546C645C2}"/>
              </a:ext>
            </a:extLst>
          </p:cNvPr>
          <p:cNvSpPr/>
          <p:nvPr/>
        </p:nvSpPr>
        <p:spPr>
          <a:xfrm>
            <a:off x="218711" y="1394448"/>
            <a:ext cx="4045055" cy="646331"/>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Qualité de la relation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fr-FR" sz="8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Comprendre le besoin du client</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sp>
        <p:nvSpPr>
          <p:cNvPr id="6" name="ZoneTexte 5">
            <a:extLst>
              <a:ext uri="{FF2B5EF4-FFF2-40B4-BE49-F238E27FC236}">
                <a16:creationId xmlns:a16="http://schemas.microsoft.com/office/drawing/2014/main" id="{92E89D91-5319-B745-9748-D328CC676D80}"/>
              </a:ext>
            </a:extLst>
          </p:cNvPr>
          <p:cNvSpPr txBox="1"/>
          <p:nvPr/>
        </p:nvSpPr>
        <p:spPr>
          <a:xfrm>
            <a:off x="233951" y="1072222"/>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7</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45653" y="2143235"/>
            <a:ext cx="3134837"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cxnSp>
        <p:nvCxnSpPr>
          <p:cNvPr id="48" name="Connecteur droit 47">
            <a:extLst>
              <a:ext uri="{FF2B5EF4-FFF2-40B4-BE49-F238E27FC236}">
                <a16:creationId xmlns:a16="http://schemas.microsoft.com/office/drawing/2014/main" id="{F038793B-8847-B94B-A1FC-2078B457AC81}"/>
              </a:ext>
            </a:extLst>
          </p:cNvPr>
          <p:cNvCxnSpPr>
            <a:cxnSpLocks/>
          </p:cNvCxnSpPr>
          <p:nvPr/>
        </p:nvCxnSpPr>
        <p:spPr>
          <a:xfrm flipH="1" flipV="1">
            <a:off x="11916461" y="0"/>
            <a:ext cx="1" cy="15776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4" name="ZoneTexte 63">
            <a:extLst>
              <a:ext uri="{FF2B5EF4-FFF2-40B4-BE49-F238E27FC236}">
                <a16:creationId xmlns:a16="http://schemas.microsoft.com/office/drawing/2014/main" id="{7F00CF58-FC55-4B46-86CC-58E7F8B1F58C}"/>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ÉLÉCTRICITÉ</a:t>
            </a:r>
          </a:p>
        </p:txBody>
      </p:sp>
      <p:sp>
        <p:nvSpPr>
          <p:cNvPr id="69" name="Rectangle 68">
            <a:extLst>
              <a:ext uri="{FF2B5EF4-FFF2-40B4-BE49-F238E27FC236}">
                <a16:creationId xmlns:a16="http://schemas.microsoft.com/office/drawing/2014/main" id="{E68757A0-959E-B044-85E7-5A5320A051D8}"/>
              </a:ext>
            </a:extLst>
          </p:cNvPr>
          <p:cNvSpPr/>
          <p:nvPr/>
        </p:nvSpPr>
        <p:spPr>
          <a:xfrm>
            <a:off x="320154" y="2415487"/>
            <a:ext cx="135452" cy="13022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71" name="Rectangle 70">
            <a:extLst>
              <a:ext uri="{FF2B5EF4-FFF2-40B4-BE49-F238E27FC236}">
                <a16:creationId xmlns:a16="http://schemas.microsoft.com/office/drawing/2014/main" id="{638EF2AD-8DCF-3940-A3AD-D4A5B25371C5}"/>
              </a:ext>
            </a:extLst>
          </p:cNvPr>
          <p:cNvSpPr/>
          <p:nvPr/>
        </p:nvSpPr>
        <p:spPr>
          <a:xfrm>
            <a:off x="320154" y="2678579"/>
            <a:ext cx="135452" cy="1302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2" name="ZoneTexte 71">
            <a:extLst>
              <a:ext uri="{FF2B5EF4-FFF2-40B4-BE49-F238E27FC236}">
                <a16:creationId xmlns:a16="http://schemas.microsoft.com/office/drawing/2014/main" id="{9C1BF6D4-0D90-7C4C-A1A8-F2E5EE4FD7C6}"/>
              </a:ext>
            </a:extLst>
          </p:cNvPr>
          <p:cNvSpPr txBox="1"/>
          <p:nvPr/>
        </p:nvSpPr>
        <p:spPr>
          <a:xfrm>
            <a:off x="499156" y="2353065"/>
            <a:ext cx="188635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73" name="ZoneTexte 72">
            <a:extLst>
              <a:ext uri="{FF2B5EF4-FFF2-40B4-BE49-F238E27FC236}">
                <a16:creationId xmlns:a16="http://schemas.microsoft.com/office/drawing/2014/main" id="{C61E8B54-0BDD-DF40-BAB1-2F13902ACA61}"/>
              </a:ext>
            </a:extLst>
          </p:cNvPr>
          <p:cNvSpPr txBox="1"/>
          <p:nvPr/>
        </p:nvSpPr>
        <p:spPr>
          <a:xfrm>
            <a:off x="499156" y="2620416"/>
            <a:ext cx="188635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58" name="Connecteur droit 57">
            <a:extLst>
              <a:ext uri="{FF2B5EF4-FFF2-40B4-BE49-F238E27FC236}">
                <a16:creationId xmlns:a16="http://schemas.microsoft.com/office/drawing/2014/main" id="{C10B975B-DEBE-3547-A6A9-1B66BBF3BDD5}"/>
              </a:ext>
            </a:extLst>
          </p:cNvPr>
          <p:cNvCxnSpPr>
            <a:cxnSpLocks/>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36" name="ZoneTexte 35">
            <a:extLst>
              <a:ext uri="{FF2B5EF4-FFF2-40B4-BE49-F238E27FC236}">
                <a16:creationId xmlns:a16="http://schemas.microsoft.com/office/drawing/2014/main" id="{5A757DB2-23C3-3443-A202-C81D83D374CF}"/>
              </a:ext>
            </a:extLst>
          </p:cNvPr>
          <p:cNvSpPr txBox="1"/>
          <p:nvPr/>
        </p:nvSpPr>
        <p:spPr>
          <a:xfrm>
            <a:off x="-458456" y="5444299"/>
            <a:ext cx="3836753"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Empathique vis-à-vis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de son client</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39" name="ZoneTexte 38">
            <a:extLst>
              <a:ext uri="{FF2B5EF4-FFF2-40B4-BE49-F238E27FC236}">
                <a16:creationId xmlns:a16="http://schemas.microsoft.com/office/drawing/2014/main" id="{1F1B421D-9B5B-A440-9011-7E6394F865DB}"/>
              </a:ext>
            </a:extLst>
          </p:cNvPr>
          <p:cNvSpPr txBox="1"/>
          <p:nvPr/>
        </p:nvSpPr>
        <p:spPr>
          <a:xfrm>
            <a:off x="-820454" y="5965449"/>
            <a:ext cx="4254072"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contribue à la meilleure compréhension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des besoins de ses clients</a:t>
            </a:r>
          </a:p>
        </p:txBody>
      </p:sp>
      <p:sp>
        <p:nvSpPr>
          <p:cNvPr id="50" name="ZoneTexte 49">
            <a:extLst>
              <a:ext uri="{FF2B5EF4-FFF2-40B4-BE49-F238E27FC236}">
                <a16:creationId xmlns:a16="http://schemas.microsoft.com/office/drawing/2014/main" id="{45684570-4D66-B240-9F06-BC5275A0F6B3}"/>
              </a:ext>
            </a:extLst>
          </p:cNvPr>
          <p:cNvSpPr txBox="1"/>
          <p:nvPr/>
        </p:nvSpPr>
        <p:spPr>
          <a:xfrm>
            <a:off x="7987486" y="1152740"/>
            <a:ext cx="3646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Désireux de rendre service</a:t>
            </a:r>
          </a:p>
        </p:txBody>
      </p:sp>
      <p:sp>
        <p:nvSpPr>
          <p:cNvPr id="51" name="ZoneTexte 50">
            <a:extLst>
              <a:ext uri="{FF2B5EF4-FFF2-40B4-BE49-F238E27FC236}">
                <a16:creationId xmlns:a16="http://schemas.microsoft.com/office/drawing/2014/main" id="{63881F0E-0806-B442-B017-5EE12B7F74D0}"/>
              </a:ext>
            </a:extLst>
          </p:cNvPr>
          <p:cNvSpPr txBox="1"/>
          <p:nvPr/>
        </p:nvSpPr>
        <p:spPr>
          <a:xfrm>
            <a:off x="7987486" y="1469371"/>
            <a:ext cx="425407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pratique l’écoute active</a:t>
            </a:r>
          </a:p>
        </p:txBody>
      </p:sp>
      <p:cxnSp>
        <p:nvCxnSpPr>
          <p:cNvPr id="53" name="Connecteur droit 52">
            <a:extLst>
              <a:ext uri="{FF2B5EF4-FFF2-40B4-BE49-F238E27FC236}">
                <a16:creationId xmlns:a16="http://schemas.microsoft.com/office/drawing/2014/main" id="{0A6046A4-DFDF-1D4A-9E45-6D9756401F28}"/>
              </a:ext>
            </a:extLst>
          </p:cNvPr>
          <p:cNvCxnSpPr>
            <a:cxnSpLocks/>
          </p:cNvCxnSpPr>
          <p:nvPr/>
        </p:nvCxnSpPr>
        <p:spPr>
          <a:xfrm>
            <a:off x="7124658" y="1344544"/>
            <a:ext cx="91189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4" name="Ellipse 53">
            <a:extLst>
              <a:ext uri="{FF2B5EF4-FFF2-40B4-BE49-F238E27FC236}">
                <a16:creationId xmlns:a16="http://schemas.microsoft.com/office/drawing/2014/main" id="{AE2FF853-E1BC-C844-AB3B-E78FD6C43D8E}"/>
              </a:ext>
            </a:extLst>
          </p:cNvPr>
          <p:cNvSpPr/>
          <p:nvPr/>
        </p:nvSpPr>
        <p:spPr>
          <a:xfrm flipV="1">
            <a:off x="7096499" y="2825028"/>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5" name="Connecteur droit 54">
            <a:extLst>
              <a:ext uri="{FF2B5EF4-FFF2-40B4-BE49-F238E27FC236}">
                <a16:creationId xmlns:a16="http://schemas.microsoft.com/office/drawing/2014/main" id="{EE83B312-B7AA-AB45-81E8-039D59485A98}"/>
              </a:ext>
            </a:extLst>
          </p:cNvPr>
          <p:cNvCxnSpPr>
            <a:cxnSpLocks/>
          </p:cNvCxnSpPr>
          <p:nvPr/>
        </p:nvCxnSpPr>
        <p:spPr>
          <a:xfrm>
            <a:off x="3479795" y="5992469"/>
            <a:ext cx="889699"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6" name="Ellipse 55">
            <a:extLst>
              <a:ext uri="{FF2B5EF4-FFF2-40B4-BE49-F238E27FC236}">
                <a16:creationId xmlns:a16="http://schemas.microsoft.com/office/drawing/2014/main" id="{41D3786D-6859-4C4A-B273-02948429C2A4}"/>
              </a:ext>
            </a:extLst>
          </p:cNvPr>
          <p:cNvSpPr/>
          <p:nvPr/>
        </p:nvSpPr>
        <p:spPr>
          <a:xfrm flipV="1">
            <a:off x="4420492" y="5963498"/>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1" name="Connecteur droit 60">
            <a:extLst>
              <a:ext uri="{FF2B5EF4-FFF2-40B4-BE49-F238E27FC236}">
                <a16:creationId xmlns:a16="http://schemas.microsoft.com/office/drawing/2014/main" id="{6BC90FE5-3318-A447-B46A-E76781F96BC3}"/>
              </a:ext>
            </a:extLst>
          </p:cNvPr>
          <p:cNvCxnSpPr>
            <a:cxnSpLocks/>
          </p:cNvCxnSpPr>
          <p:nvPr/>
        </p:nvCxnSpPr>
        <p:spPr>
          <a:xfrm flipV="1">
            <a:off x="3180490" y="1410776"/>
            <a:ext cx="0" cy="732459"/>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6" name="ZoneTexte 75">
            <a:extLst>
              <a:ext uri="{FF2B5EF4-FFF2-40B4-BE49-F238E27FC236}">
                <a16:creationId xmlns:a16="http://schemas.microsoft.com/office/drawing/2014/main" id="{D5B60A23-26B6-564E-B81C-93E462B33DDF}"/>
              </a:ext>
            </a:extLst>
          </p:cNvPr>
          <p:cNvSpPr txBox="1"/>
          <p:nvPr/>
        </p:nvSpPr>
        <p:spPr>
          <a:xfrm>
            <a:off x="-390986" y="3312747"/>
            <a:ext cx="3836753"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Perspicace pour identifier </a:t>
            </a:r>
            <a:b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b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les problèmes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7" name="ZoneTexte 76">
            <a:extLst>
              <a:ext uri="{FF2B5EF4-FFF2-40B4-BE49-F238E27FC236}">
                <a16:creationId xmlns:a16="http://schemas.microsoft.com/office/drawing/2014/main" id="{FFFC1B50-9C13-BE40-B205-B60BA8C6B55F}"/>
              </a:ext>
            </a:extLst>
          </p:cNvPr>
          <p:cNvSpPr txBox="1"/>
          <p:nvPr/>
        </p:nvSpPr>
        <p:spPr>
          <a:xfrm>
            <a:off x="318980" y="3833951"/>
            <a:ext cx="3092356" cy="121571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comprend la problématique</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 de ses clients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fr-FR" sz="3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sait reporter pour expliquer le besoin du client via un avenant ou autre</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fr-FR" sz="1400" b="1"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78" name="Connecteur droit 77">
            <a:extLst>
              <a:ext uri="{FF2B5EF4-FFF2-40B4-BE49-F238E27FC236}">
                <a16:creationId xmlns:a16="http://schemas.microsoft.com/office/drawing/2014/main" id="{0937FDBC-68F7-CF4D-941F-59A1CAF6B4D8}"/>
              </a:ext>
            </a:extLst>
          </p:cNvPr>
          <p:cNvCxnSpPr>
            <a:cxnSpLocks/>
            <a:endCxn id="67" idx="1"/>
          </p:cNvCxnSpPr>
          <p:nvPr/>
        </p:nvCxnSpPr>
        <p:spPr>
          <a:xfrm flipV="1">
            <a:off x="8276560" y="3519643"/>
            <a:ext cx="642347" cy="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1" name="Ellipse 80">
            <a:extLst>
              <a:ext uri="{FF2B5EF4-FFF2-40B4-BE49-F238E27FC236}">
                <a16:creationId xmlns:a16="http://schemas.microsoft.com/office/drawing/2014/main" id="{427C87B4-EC06-354F-8896-29EE90EFDD1D}"/>
              </a:ext>
            </a:extLst>
          </p:cNvPr>
          <p:cNvSpPr/>
          <p:nvPr/>
        </p:nvSpPr>
        <p:spPr>
          <a:xfrm flipV="1">
            <a:off x="8191897" y="3491379"/>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2" name="Connecteur droit 61">
            <a:extLst>
              <a:ext uri="{FF2B5EF4-FFF2-40B4-BE49-F238E27FC236}">
                <a16:creationId xmlns:a16="http://schemas.microsoft.com/office/drawing/2014/main" id="{2606A4C5-4F0D-0B4C-ADDF-AE603D9FF3D5}"/>
              </a:ext>
            </a:extLst>
          </p:cNvPr>
          <p:cNvCxnSpPr>
            <a:cxnSpLocks/>
          </p:cNvCxnSpPr>
          <p:nvPr/>
        </p:nvCxnSpPr>
        <p:spPr>
          <a:xfrm flipV="1">
            <a:off x="7124658" y="1344542"/>
            <a:ext cx="0" cy="146426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7" name="ZoneTexte 66">
            <a:extLst>
              <a:ext uri="{FF2B5EF4-FFF2-40B4-BE49-F238E27FC236}">
                <a16:creationId xmlns:a16="http://schemas.microsoft.com/office/drawing/2014/main" id="{ACBFCB52-E3EA-2C4D-8AEA-5A2FCC9EF1A8}"/>
              </a:ext>
            </a:extLst>
          </p:cNvPr>
          <p:cNvSpPr txBox="1"/>
          <p:nvPr/>
        </p:nvSpPr>
        <p:spPr>
          <a:xfrm>
            <a:off x="8918907" y="3334977"/>
            <a:ext cx="3646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Proche de ses clients</a:t>
            </a:r>
          </a:p>
        </p:txBody>
      </p:sp>
      <p:sp>
        <p:nvSpPr>
          <p:cNvPr id="87" name="ZoneTexte 86">
            <a:extLst>
              <a:ext uri="{FF2B5EF4-FFF2-40B4-BE49-F238E27FC236}">
                <a16:creationId xmlns:a16="http://schemas.microsoft.com/office/drawing/2014/main" id="{74FAF0E1-62B6-7E46-AEA5-3857F016D560}"/>
              </a:ext>
            </a:extLst>
          </p:cNvPr>
          <p:cNvSpPr txBox="1"/>
          <p:nvPr/>
        </p:nvSpPr>
        <p:spPr>
          <a:xfrm>
            <a:off x="8918907" y="3651608"/>
            <a:ext cx="2916254"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échange facilement avec ses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veut gagner la confiance de ses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maintient une relation partenariale</a:t>
            </a:r>
          </a:p>
        </p:txBody>
      </p:sp>
      <p:cxnSp>
        <p:nvCxnSpPr>
          <p:cNvPr id="88" name="Connecteur droit 87">
            <a:extLst>
              <a:ext uri="{FF2B5EF4-FFF2-40B4-BE49-F238E27FC236}">
                <a16:creationId xmlns:a16="http://schemas.microsoft.com/office/drawing/2014/main" id="{8E717086-CDB2-4D46-8E79-0B284756EFE2}"/>
              </a:ext>
            </a:extLst>
          </p:cNvPr>
          <p:cNvCxnSpPr>
            <a:cxnSpLocks/>
          </p:cNvCxnSpPr>
          <p:nvPr/>
        </p:nvCxnSpPr>
        <p:spPr>
          <a:xfrm>
            <a:off x="3420893" y="3501545"/>
            <a:ext cx="132527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9" name="Ellipse 88">
            <a:extLst>
              <a:ext uri="{FF2B5EF4-FFF2-40B4-BE49-F238E27FC236}">
                <a16:creationId xmlns:a16="http://schemas.microsoft.com/office/drawing/2014/main" id="{6CD38367-A1BB-7846-9B1B-5EEEB5C7897D}"/>
              </a:ext>
            </a:extLst>
          </p:cNvPr>
          <p:cNvSpPr/>
          <p:nvPr/>
        </p:nvSpPr>
        <p:spPr>
          <a:xfrm flipV="1">
            <a:off x="4773524" y="347257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90" name="Connecteur droit 89">
            <a:extLst>
              <a:ext uri="{FF2B5EF4-FFF2-40B4-BE49-F238E27FC236}">
                <a16:creationId xmlns:a16="http://schemas.microsoft.com/office/drawing/2014/main" id="{52BA07B0-7C4F-5442-BC8E-31DC0C790E51}"/>
              </a:ext>
            </a:extLst>
          </p:cNvPr>
          <p:cNvCxnSpPr>
            <a:cxnSpLocks/>
          </p:cNvCxnSpPr>
          <p:nvPr/>
        </p:nvCxnSpPr>
        <p:spPr>
          <a:xfrm flipV="1">
            <a:off x="8276560" y="5013593"/>
            <a:ext cx="642347" cy="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91" name="Ellipse 90">
            <a:extLst>
              <a:ext uri="{FF2B5EF4-FFF2-40B4-BE49-F238E27FC236}">
                <a16:creationId xmlns:a16="http://schemas.microsoft.com/office/drawing/2014/main" id="{4C0C7AA5-D2D4-2640-9A97-24E948633E50}"/>
              </a:ext>
            </a:extLst>
          </p:cNvPr>
          <p:cNvSpPr/>
          <p:nvPr/>
        </p:nvSpPr>
        <p:spPr>
          <a:xfrm flipV="1">
            <a:off x="8205447" y="498543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 name="ZoneTexte 91">
            <a:extLst>
              <a:ext uri="{FF2B5EF4-FFF2-40B4-BE49-F238E27FC236}">
                <a16:creationId xmlns:a16="http://schemas.microsoft.com/office/drawing/2014/main" id="{2B608722-B707-FE4A-AA3F-4615237F59F1}"/>
              </a:ext>
            </a:extLst>
          </p:cNvPr>
          <p:cNvSpPr txBox="1"/>
          <p:nvPr/>
        </p:nvSpPr>
        <p:spPr>
          <a:xfrm>
            <a:off x="8918907" y="4823004"/>
            <a:ext cx="3646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Fiable</a:t>
            </a:r>
          </a:p>
        </p:txBody>
      </p:sp>
      <p:sp>
        <p:nvSpPr>
          <p:cNvPr id="93" name="ZoneTexte 92">
            <a:extLst>
              <a:ext uri="{FF2B5EF4-FFF2-40B4-BE49-F238E27FC236}">
                <a16:creationId xmlns:a16="http://schemas.microsoft.com/office/drawing/2014/main" id="{EE9BD787-9916-FC45-8D92-0DF712465479}"/>
              </a:ext>
            </a:extLst>
          </p:cNvPr>
          <p:cNvSpPr txBox="1"/>
          <p:nvPr/>
        </p:nvSpPr>
        <p:spPr>
          <a:xfrm>
            <a:off x="8918907" y="5139635"/>
            <a:ext cx="291625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travaille sur le long terme</a:t>
            </a:r>
          </a:p>
        </p:txBody>
      </p:sp>
      <p:sp>
        <p:nvSpPr>
          <p:cNvPr id="41" name="ZoneTexte 40">
            <a:extLst>
              <a:ext uri="{FF2B5EF4-FFF2-40B4-BE49-F238E27FC236}">
                <a16:creationId xmlns:a16="http://schemas.microsoft.com/office/drawing/2014/main" id="{4B002F0A-3168-4B47-9EA5-C77CA7E227AD}"/>
              </a:ext>
            </a:extLst>
          </p:cNvPr>
          <p:cNvSpPr txBox="1"/>
          <p:nvPr/>
        </p:nvSpPr>
        <p:spPr>
          <a:xfrm>
            <a:off x="2652074" y="4782693"/>
            <a:ext cx="11488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a:ln>
                  <a:noFill/>
                </a:ln>
                <a:solidFill>
                  <a:srgbClr val="70AD47">
                    <a:lumMod val="75000"/>
                  </a:srgbClr>
                </a:solidFill>
                <a:effectLst/>
                <a:uLnTx/>
                <a:uFillTx/>
                <a:latin typeface="Calibri" panose="020F0502020204030204"/>
                <a:ea typeface="+mn-ea"/>
                <a:cs typeface="+mn-cs"/>
              </a:rPr>
              <a:t>* EDEC</a:t>
            </a:r>
          </a:p>
        </p:txBody>
      </p:sp>
      <p:pic>
        <p:nvPicPr>
          <p:cNvPr id="42" name="Image 41">
            <a:extLst>
              <a:ext uri="{FF2B5EF4-FFF2-40B4-BE49-F238E27FC236}">
                <a16:creationId xmlns:a16="http://schemas.microsoft.com/office/drawing/2014/main" id="{A9CEBEEE-B5B2-D340-AC67-037B161022ED}"/>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1935110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7" name="Image 16"/>
          <p:cNvPicPr>
            <a:picLocks noChangeAspect="1"/>
          </p:cNvPicPr>
          <p:nvPr/>
        </p:nvPicPr>
        <p:blipFill rotWithShape="1">
          <a:blip r:embed="rId3" cstate="screen">
            <a:extLst>
              <a:ext uri="{28A0092B-C50C-407E-A947-70E740481C1C}">
                <a14:useLocalDpi xmlns:a14="http://schemas.microsoft.com/office/drawing/2010/main"/>
              </a:ext>
            </a:extLst>
          </a:blip>
          <a:srcRect r="-2" b="13124"/>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2" name="Espace réservé du numéro de diapositive 1">
            <a:extLst>
              <a:ext uri="{FF2B5EF4-FFF2-40B4-BE49-F238E27FC236}">
                <a16:creationId xmlns:a16="http://schemas.microsoft.com/office/drawing/2014/main" id="{5A7D8553-1AA9-BDD3-22AB-E23FE9952700}"/>
              </a:ext>
            </a:extLst>
          </p:cNvPr>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normAutofit/>
          </a:bodyP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5033D1C2-823B-4BB8-A694-E9452FC947B3}" type="slidenum">
              <a:rPr lang="en-US" smtClean="0">
                <a:solidFill>
                  <a:prstClr val="black">
                    <a:tint val="75000"/>
                  </a:prstClr>
                </a:solidFill>
                <a:latin typeface="Calibri" panose="020F0502020204030204"/>
              </a:rPr>
              <a:pPr>
                <a:spcAft>
                  <a:spcPts val="600"/>
                </a:spcAft>
                <a:defRPr/>
              </a:pPr>
              <a:t>6</a:t>
            </a:fld>
            <a:endParaRPr lang="en-US">
              <a:solidFill>
                <a:prstClr val="black">
                  <a:tint val="75000"/>
                </a:prstClr>
              </a:solidFill>
              <a:latin typeface="Calibri" panose="020F0502020204030204"/>
            </a:endParaRPr>
          </a:p>
        </p:txBody>
      </p:sp>
      <p:sp>
        <p:nvSpPr>
          <p:cNvPr id="25"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ectangle à coins arrondis 13">
            <a:extLst>
              <a:ext uri="{FF2B5EF4-FFF2-40B4-BE49-F238E27FC236}">
                <a16:creationId xmlns:a16="http://schemas.microsoft.com/office/drawing/2014/main" id="{D5F43A2A-A811-C51D-B67D-D4C184D87BAD}"/>
              </a:ext>
            </a:extLst>
          </p:cNvPr>
          <p:cNvSpPr/>
          <p:nvPr/>
        </p:nvSpPr>
        <p:spPr>
          <a:xfrm>
            <a:off x="435777" y="1225232"/>
            <a:ext cx="6101753" cy="53136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Cette simulation a pour objectif de </a:t>
            </a:r>
            <a:r>
              <a:rPr kumimoji="0" lang="fr-FR" sz="2400" b="1" i="0" u="none" strike="noStrike" kern="1200" cap="none" spc="0" normalizeH="0" baseline="0" noProof="0" dirty="0">
                <a:ln>
                  <a:noFill/>
                </a:ln>
                <a:solidFill>
                  <a:schemeClr val="tx1"/>
                </a:solidFill>
                <a:effectLst/>
                <a:uLnTx/>
                <a:uFillTx/>
                <a:latin typeface="Calibri" panose="020F0502020204030204"/>
                <a:ea typeface="+mn-ea"/>
                <a:cs typeface="+mn-cs"/>
              </a:rPr>
              <a:t>faire vivre </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aux apprenants </a:t>
            </a:r>
            <a:r>
              <a:rPr lang="fr-FR" sz="2400" dirty="0">
                <a:solidFill>
                  <a:schemeClr val="tx1"/>
                </a:solidFill>
                <a:latin typeface="Calibri" panose="020F0502020204030204"/>
              </a:rPr>
              <a:t>une</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 situation emblématique du </a:t>
            </a:r>
            <a:r>
              <a:rPr kumimoji="0" lang="fr-FR" sz="2400" b="1" i="0" u="none" strike="noStrike" kern="1200" cap="none" spc="0" normalizeH="0" baseline="0" noProof="0" dirty="0">
                <a:ln>
                  <a:noFill/>
                </a:ln>
                <a:solidFill>
                  <a:schemeClr val="tx1"/>
                </a:solidFill>
                <a:effectLst/>
                <a:uLnTx/>
                <a:uFillTx/>
                <a:latin typeface="Calibri" panose="020F0502020204030204"/>
                <a:ea typeface="+mn-ea"/>
                <a:cs typeface="+mn-cs"/>
              </a:rPr>
              <a:t>monde professionnel</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 dans un environnement pédagogique protégé.</a:t>
            </a:r>
          </a:p>
          <a:p>
            <a:pPr marL="342900" marR="0" lvl="0" indent="-34290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Cette simulation permet de </a:t>
            </a:r>
            <a:r>
              <a:rPr kumimoji="0" lang="fr-FR" sz="2400" b="1" i="0" u="none" strike="noStrike" kern="1200" cap="none" spc="0" normalizeH="0" baseline="0" noProof="0" dirty="0">
                <a:ln>
                  <a:noFill/>
                </a:ln>
                <a:solidFill>
                  <a:schemeClr val="tx1"/>
                </a:solidFill>
                <a:effectLst/>
                <a:uLnTx/>
                <a:uFillTx/>
                <a:latin typeface="Calibri" panose="020F0502020204030204"/>
                <a:ea typeface="+mn-ea"/>
                <a:cs typeface="+mn-cs"/>
              </a:rPr>
              <a:t>faire émerger</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 des réactions, de favoriser une prise de conscience chez </a:t>
            </a:r>
            <a:r>
              <a:rPr lang="fr-FR" sz="2400" dirty="0">
                <a:solidFill>
                  <a:schemeClr val="tx1"/>
                </a:solidFill>
                <a:latin typeface="Calibri" panose="020F0502020204030204"/>
              </a:rPr>
              <a:t>l’</a:t>
            </a:r>
            <a:r>
              <a:rPr lang="fr-FR" sz="2400" dirty="0" err="1">
                <a:solidFill>
                  <a:schemeClr val="tx1"/>
                </a:solidFill>
                <a:latin typeface="Calibri" panose="020F0502020204030204"/>
              </a:rPr>
              <a:t>apprenant·e</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 et d’être une </a:t>
            </a:r>
            <a:r>
              <a:rPr kumimoji="0" lang="fr-FR" sz="2400" b="1" i="0" u="none" strike="noStrike" kern="1200" cap="none" spc="0" normalizeH="0" baseline="0" noProof="0" dirty="0">
                <a:ln>
                  <a:noFill/>
                </a:ln>
                <a:solidFill>
                  <a:schemeClr val="tx1"/>
                </a:solidFill>
                <a:effectLst/>
                <a:uLnTx/>
                <a:uFillTx/>
                <a:latin typeface="Calibri" panose="020F0502020204030204"/>
                <a:ea typeface="+mn-ea"/>
                <a:cs typeface="+mn-cs"/>
              </a:rPr>
              <a:t>première étape </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de </a:t>
            </a:r>
            <a:r>
              <a:rPr kumimoji="0" lang="fr-FR" sz="2400" b="1" i="0" u="none" strike="noStrike" kern="1200" cap="none" spc="0" normalizeH="0" baseline="0" noProof="0" dirty="0">
                <a:ln>
                  <a:noFill/>
                </a:ln>
                <a:solidFill>
                  <a:schemeClr val="tx1"/>
                </a:solidFill>
                <a:effectLst/>
                <a:uLnTx/>
                <a:uFillTx/>
                <a:latin typeface="Calibri" panose="020F0502020204030204"/>
                <a:ea typeface="+mn-ea"/>
                <a:cs typeface="+mn-cs"/>
              </a:rPr>
              <a:t>découverte</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 de ses propres compétences.</a:t>
            </a:r>
          </a:p>
        </p:txBody>
      </p:sp>
      <p:sp>
        <p:nvSpPr>
          <p:cNvPr id="6" name="Titre 1">
            <a:extLst>
              <a:ext uri="{FF2B5EF4-FFF2-40B4-BE49-F238E27FC236}">
                <a16:creationId xmlns:a16="http://schemas.microsoft.com/office/drawing/2014/main" id="{A5EB5CFC-F23C-5465-F495-DFBDF1538305}"/>
              </a:ext>
            </a:extLst>
          </p:cNvPr>
          <p:cNvSpPr txBox="1">
            <a:spLocks/>
          </p:cNvSpPr>
          <p:nvPr/>
        </p:nvSpPr>
        <p:spPr>
          <a:xfrm>
            <a:off x="540657" y="592209"/>
            <a:ext cx="11101600" cy="443198"/>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kumimoji="0" lang="fr-FR" sz="3500" b="1" i="0" u="none" strike="noStrike" kern="1200" cap="none" spc="0" normalizeH="0" baseline="0" noProof="0">
                <a:ln>
                  <a:noFill/>
                </a:ln>
                <a:solidFill>
                  <a:srgbClr val="ED7D31"/>
                </a:solidFill>
                <a:effectLst/>
                <a:uLnTx/>
                <a:uFillTx/>
                <a:latin typeface="KG Blank Space Solid" panose="02000000000000000000" pitchFamily="2" charset="0"/>
                <a:ea typeface="+mj-ea"/>
                <a:cs typeface="+mj-cs"/>
              </a:defRPr>
            </a:lvl1pPr>
          </a:lstStyle>
          <a:p>
            <a:r>
              <a:rPr lang="fr-FR" sz="3200"/>
              <a:t>Les intentions de l’outil</a:t>
            </a:r>
            <a:endParaRPr lang="fr-FR"/>
          </a:p>
        </p:txBody>
      </p:sp>
    </p:spTree>
    <p:extLst>
      <p:ext uri="{BB962C8B-B14F-4D97-AF65-F5344CB8AC3E}">
        <p14:creationId xmlns:p14="http://schemas.microsoft.com/office/powerpoint/2010/main" val="2803433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joueur&#10;&#10;Description générée automatiquement">
            <a:extLst>
              <a:ext uri="{FF2B5EF4-FFF2-40B4-BE49-F238E27FC236}">
                <a16:creationId xmlns:a16="http://schemas.microsoft.com/office/drawing/2014/main" id="{37766AF3-D7A8-C448-B03E-6120D4CD2D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5678168" y="95032"/>
            <a:ext cx="6251387" cy="8842687"/>
          </a:xfrm>
          <a:prstGeom prst="rect">
            <a:avLst/>
          </a:prstGeom>
        </p:spPr>
      </p:pic>
      <p:sp>
        <p:nvSpPr>
          <p:cNvPr id="31" name="ZoneTexte 30">
            <a:extLst>
              <a:ext uri="{FF2B5EF4-FFF2-40B4-BE49-F238E27FC236}">
                <a16:creationId xmlns:a16="http://schemas.microsoft.com/office/drawing/2014/main" id="{E5AB42AC-2ADC-4D40-AA28-FDA25EFAF251}"/>
              </a:ext>
            </a:extLst>
          </p:cNvPr>
          <p:cNvSpPr txBox="1"/>
          <p:nvPr/>
        </p:nvSpPr>
        <p:spPr>
          <a:xfrm>
            <a:off x="3847385" y="3959321"/>
            <a:ext cx="154497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Convaincante</a:t>
            </a:r>
          </a:p>
        </p:txBody>
      </p:sp>
      <p:sp>
        <p:nvSpPr>
          <p:cNvPr id="32" name="ZoneTexte 31">
            <a:extLst>
              <a:ext uri="{FF2B5EF4-FFF2-40B4-BE49-F238E27FC236}">
                <a16:creationId xmlns:a16="http://schemas.microsoft.com/office/drawing/2014/main" id="{D95D8736-6A93-CC4B-98B6-EC5C067A107E}"/>
              </a:ext>
            </a:extLst>
          </p:cNvPr>
          <p:cNvSpPr txBox="1"/>
          <p:nvPr/>
        </p:nvSpPr>
        <p:spPr>
          <a:xfrm>
            <a:off x="3452355" y="4207001"/>
            <a:ext cx="1851076" cy="523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Sait convaincre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Conception</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293328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Conseil</a:t>
            </a:r>
          </a:p>
        </p:txBody>
      </p:sp>
      <p:sp>
        <p:nvSpPr>
          <p:cNvPr id="34" name="ZoneTexte 33">
            <a:extLst>
              <a:ext uri="{FF2B5EF4-FFF2-40B4-BE49-F238E27FC236}">
                <a16:creationId xmlns:a16="http://schemas.microsoft.com/office/drawing/2014/main" id="{BE74B0F8-EBE7-304E-BB4E-0DF0CEC81370}"/>
              </a:ext>
            </a:extLst>
          </p:cNvPr>
          <p:cNvSpPr txBox="1"/>
          <p:nvPr/>
        </p:nvSpPr>
        <p:spPr>
          <a:xfrm>
            <a:off x="1998203" y="5535261"/>
            <a:ext cx="3281183"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Ouverte aux avis, au</a:t>
            </a:r>
            <a:r>
              <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rPr>
              <a:t>x</a:t>
            </a: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 solutions</a:t>
            </a:r>
          </a:p>
        </p:txBody>
      </p:sp>
      <p:sp>
        <p:nvSpPr>
          <p:cNvPr id="37" name="ZoneTexte 36">
            <a:extLst>
              <a:ext uri="{FF2B5EF4-FFF2-40B4-BE49-F238E27FC236}">
                <a16:creationId xmlns:a16="http://schemas.microsoft.com/office/drawing/2014/main" id="{43BBF21D-8024-FD41-B1FD-8878BDD94140}"/>
              </a:ext>
            </a:extLst>
          </p:cNvPr>
          <p:cNvSpPr txBox="1"/>
          <p:nvPr/>
        </p:nvSpPr>
        <p:spPr>
          <a:xfrm>
            <a:off x="1733724" y="5820630"/>
            <a:ext cx="3545662" cy="7386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Accompagne les clients, démontre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la pertinence de la solution.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Reste ouverte et sait comparer des solutions</a:t>
            </a:r>
            <a:endParaRPr kumimoji="0" lang="fr-FR" sz="14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51C0B00A-A102-CC42-89CB-DDE546C645C2}"/>
              </a:ext>
            </a:extLst>
          </p:cNvPr>
          <p:cNvSpPr/>
          <p:nvPr/>
        </p:nvSpPr>
        <p:spPr>
          <a:xfrm>
            <a:off x="165864" y="1344394"/>
            <a:ext cx="3717185" cy="181588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Dialogue avec des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 Qui ne connaissent pas le détail de la méthanisation comme dans </a:t>
            </a:r>
            <a:b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la filière « agriculteurs » ·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 Qui ont certaines bases de compétences et savent mieux définir ce qu'ils veulent dans d’autres filières</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V="1">
            <a:off x="3593859" y="1421679"/>
            <a:ext cx="15673" cy="1762266"/>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18711" y="1017223"/>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1</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15673" y="3183945"/>
            <a:ext cx="3609532" cy="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1" name="Connecteur droit 40">
            <a:extLst>
              <a:ext uri="{FF2B5EF4-FFF2-40B4-BE49-F238E27FC236}">
                <a16:creationId xmlns:a16="http://schemas.microsoft.com/office/drawing/2014/main" id="{FD0DFFA8-717C-AC46-ABD3-A0D0A3B150E0}"/>
              </a:ext>
            </a:extLst>
          </p:cNvPr>
          <p:cNvCxnSpPr>
            <a:cxnSpLocks/>
          </p:cNvCxnSpPr>
          <p:nvPr/>
        </p:nvCxnSpPr>
        <p:spPr>
          <a:xfrm>
            <a:off x="5403654" y="4127424"/>
            <a:ext cx="1943793"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2" name="Ellipse 41">
            <a:extLst>
              <a:ext uri="{FF2B5EF4-FFF2-40B4-BE49-F238E27FC236}">
                <a16:creationId xmlns:a16="http://schemas.microsoft.com/office/drawing/2014/main" id="{D2C061BE-15F2-DA41-8FFF-4BFFA4C122A4}"/>
              </a:ext>
            </a:extLst>
          </p:cNvPr>
          <p:cNvSpPr/>
          <p:nvPr/>
        </p:nvSpPr>
        <p:spPr>
          <a:xfrm flipV="1">
            <a:off x="7372295" y="4099265"/>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282CB816-4F14-FF4B-801C-7166AA4F2501}"/>
              </a:ext>
            </a:extLst>
          </p:cNvPr>
          <p:cNvCxnSpPr>
            <a:cxnSpLocks/>
          </p:cNvCxnSpPr>
          <p:nvPr/>
        </p:nvCxnSpPr>
        <p:spPr>
          <a:xfrm>
            <a:off x="5245156" y="5727566"/>
            <a:ext cx="131626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Ellipse 43">
            <a:extLst>
              <a:ext uri="{FF2B5EF4-FFF2-40B4-BE49-F238E27FC236}">
                <a16:creationId xmlns:a16="http://schemas.microsoft.com/office/drawing/2014/main" id="{AC2EEE39-6FD5-8844-841B-DE959EB1D1CF}"/>
              </a:ext>
            </a:extLst>
          </p:cNvPr>
          <p:cNvSpPr/>
          <p:nvPr/>
        </p:nvSpPr>
        <p:spPr>
          <a:xfrm flipV="1">
            <a:off x="6586269" y="570393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C3D3BC41-A4A1-4548-842B-3479BD133F51}"/>
              </a:ext>
            </a:extLst>
          </p:cNvPr>
          <p:cNvSpPr/>
          <p:nvPr/>
        </p:nvSpPr>
        <p:spPr>
          <a:xfrm>
            <a:off x="8993522" y="865536"/>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8993522" y="1256868"/>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9172525" y="775739"/>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9172525" y="1171330"/>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46"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V="1">
            <a:off x="11916461" y="0"/>
            <a:ext cx="1" cy="583949"/>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2" name="ZoneTexte 61">
            <a:extLst>
              <a:ext uri="{FF2B5EF4-FFF2-40B4-BE49-F238E27FC236}">
                <a16:creationId xmlns:a16="http://schemas.microsoft.com/office/drawing/2014/main" id="{69866BC1-D375-EF41-BFC1-703B9AFCCA00}"/>
              </a:ext>
            </a:extLst>
          </p:cNvPr>
          <p:cNvSpPr txBox="1"/>
          <p:nvPr/>
        </p:nvSpPr>
        <p:spPr>
          <a:xfrm>
            <a:off x="3847039" y="2506043"/>
            <a:ext cx="3031481"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Pédagogue auprès des clients</a:t>
            </a:r>
          </a:p>
        </p:txBody>
      </p:sp>
      <p:sp>
        <p:nvSpPr>
          <p:cNvPr id="63" name="ZoneTexte 62">
            <a:extLst>
              <a:ext uri="{FF2B5EF4-FFF2-40B4-BE49-F238E27FC236}">
                <a16:creationId xmlns:a16="http://schemas.microsoft.com/office/drawing/2014/main" id="{8B770FEE-5275-AA43-A768-9E58D8B0E6AF}"/>
              </a:ext>
            </a:extLst>
          </p:cNvPr>
          <p:cNvSpPr txBox="1"/>
          <p:nvPr/>
        </p:nvSpPr>
        <p:spPr>
          <a:xfrm>
            <a:off x="3831366" y="2814549"/>
            <a:ext cx="2951883" cy="95410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S’adapte à son interlocuteur,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structure ses propos et les rend compréhensibles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65" name="Connecteur droit 64">
            <a:extLst>
              <a:ext uri="{FF2B5EF4-FFF2-40B4-BE49-F238E27FC236}">
                <a16:creationId xmlns:a16="http://schemas.microsoft.com/office/drawing/2014/main" id="{45A12A56-8603-F246-A8EC-ACFA4315D41B}"/>
              </a:ext>
            </a:extLst>
          </p:cNvPr>
          <p:cNvCxnSpPr>
            <a:cxnSpLocks/>
          </p:cNvCxnSpPr>
          <p:nvPr/>
        </p:nvCxnSpPr>
        <p:spPr>
          <a:xfrm>
            <a:off x="6842905" y="2708683"/>
            <a:ext cx="85146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6" name="Ellipse 65">
            <a:extLst>
              <a:ext uri="{FF2B5EF4-FFF2-40B4-BE49-F238E27FC236}">
                <a16:creationId xmlns:a16="http://schemas.microsoft.com/office/drawing/2014/main" id="{52CD4543-3ABE-1E46-8C1C-7DB557EECF85}"/>
              </a:ext>
            </a:extLst>
          </p:cNvPr>
          <p:cNvSpPr/>
          <p:nvPr/>
        </p:nvSpPr>
        <p:spPr>
          <a:xfrm flipV="1">
            <a:off x="7764322" y="268052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46" name="ZoneTexte 45">
            <a:extLst>
              <a:ext uri="{FF2B5EF4-FFF2-40B4-BE49-F238E27FC236}">
                <a16:creationId xmlns:a16="http://schemas.microsoft.com/office/drawing/2014/main" id="{A0288B9B-9817-1048-816A-8E4DB941D024}"/>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BIOGAZ</a:t>
            </a:r>
          </a:p>
        </p:txBody>
      </p:sp>
      <p:pic>
        <p:nvPicPr>
          <p:cNvPr id="38" name="Image 37">
            <a:extLst>
              <a:ext uri="{FF2B5EF4-FFF2-40B4-BE49-F238E27FC236}">
                <a16:creationId xmlns:a16="http://schemas.microsoft.com/office/drawing/2014/main" id="{2DD1D3B9-38CD-E141-9AB0-C3C6BF43027C}"/>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592870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Conception</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711159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Besoin du client, écoute          acceptabilité</a:t>
            </a:r>
          </a:p>
        </p:txBody>
      </p:sp>
      <p:sp>
        <p:nvSpPr>
          <p:cNvPr id="40" name="Rectangle 39">
            <a:extLst>
              <a:ext uri="{FF2B5EF4-FFF2-40B4-BE49-F238E27FC236}">
                <a16:creationId xmlns:a16="http://schemas.microsoft.com/office/drawing/2014/main" id="{51C0B00A-A102-CC42-89CB-DDE546C645C2}"/>
              </a:ext>
            </a:extLst>
          </p:cNvPr>
          <p:cNvSpPr/>
          <p:nvPr/>
        </p:nvSpPr>
        <p:spPr>
          <a:xfrm>
            <a:off x="165864" y="1344394"/>
            <a:ext cx="3717185"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Besoin du client écoute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Identifier les besoins du client qui peuvent être différents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 Recherche d'autonomie en fertilisant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 Désodoriser les épandages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 Conversion en agriculture biologique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 Chercher des revenus complémentaires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 Problématique de mise aux normes des effluents d'élevage et lecture dans la presse que la méthanisation pourrait être une solution</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V="1">
            <a:off x="4312483" y="1435411"/>
            <a:ext cx="0" cy="2254507"/>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18711" y="1017223"/>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2</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50580" y="3689918"/>
            <a:ext cx="4258849"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28" name="Rectangle 27">
            <a:extLst>
              <a:ext uri="{FF2B5EF4-FFF2-40B4-BE49-F238E27FC236}">
                <a16:creationId xmlns:a16="http://schemas.microsoft.com/office/drawing/2014/main" id="{C3D3BC41-A4A1-4548-842B-3479BD133F51}"/>
              </a:ext>
            </a:extLst>
          </p:cNvPr>
          <p:cNvSpPr/>
          <p:nvPr/>
        </p:nvSpPr>
        <p:spPr>
          <a:xfrm>
            <a:off x="287380" y="3944228"/>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287380" y="4335560"/>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466383" y="3854431"/>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466383" y="4250022"/>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46"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V="1">
            <a:off x="11916461" y="0"/>
            <a:ext cx="1" cy="583949"/>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46" name="ZoneTexte 45">
            <a:extLst>
              <a:ext uri="{FF2B5EF4-FFF2-40B4-BE49-F238E27FC236}">
                <a16:creationId xmlns:a16="http://schemas.microsoft.com/office/drawing/2014/main" id="{A0288B9B-9817-1048-816A-8E4DB941D024}"/>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BIOGAZ</a:t>
            </a:r>
          </a:p>
        </p:txBody>
      </p:sp>
      <p:pic>
        <p:nvPicPr>
          <p:cNvPr id="3" name="Graphique 2" descr="Flèche vers la droite avec un remplissage uni">
            <a:extLst>
              <a:ext uri="{FF2B5EF4-FFF2-40B4-BE49-F238E27FC236}">
                <a16:creationId xmlns:a16="http://schemas.microsoft.com/office/drawing/2014/main" id="{9D413447-41BC-4742-9C2E-9A02A96266B8}"/>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95898" y="649818"/>
            <a:ext cx="425320" cy="425320"/>
          </a:xfrm>
          <a:prstGeom prst="rect">
            <a:avLst/>
          </a:prstGeom>
        </p:spPr>
      </p:pic>
      <p:pic>
        <p:nvPicPr>
          <p:cNvPr id="18" name="Image 17" descr="Une image contenant personne, joueur, blanc, mâle&#10;&#10;Description générée automatiquement">
            <a:extLst>
              <a:ext uri="{FF2B5EF4-FFF2-40B4-BE49-F238E27FC236}">
                <a16:creationId xmlns:a16="http://schemas.microsoft.com/office/drawing/2014/main" id="{63184FB2-0915-E447-ADF2-B701A88688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3359476" y="1233181"/>
            <a:ext cx="3980022" cy="5629805"/>
          </a:xfrm>
          <a:prstGeom prst="rect">
            <a:avLst/>
          </a:prstGeom>
        </p:spPr>
      </p:pic>
      <p:sp>
        <p:nvSpPr>
          <p:cNvPr id="50" name="ZoneTexte 49">
            <a:extLst>
              <a:ext uri="{FF2B5EF4-FFF2-40B4-BE49-F238E27FC236}">
                <a16:creationId xmlns:a16="http://schemas.microsoft.com/office/drawing/2014/main" id="{00020D7B-9A8F-124E-AC0C-4C9BD1EBF8A9}"/>
              </a:ext>
            </a:extLst>
          </p:cNvPr>
          <p:cNvSpPr txBox="1"/>
          <p:nvPr/>
        </p:nvSpPr>
        <p:spPr>
          <a:xfrm>
            <a:off x="7722115" y="2406919"/>
            <a:ext cx="323047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Attentif aux besoins – curieux au savoir et aux autres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1" name="Ellipse 50">
            <a:extLst>
              <a:ext uri="{FF2B5EF4-FFF2-40B4-BE49-F238E27FC236}">
                <a16:creationId xmlns:a16="http://schemas.microsoft.com/office/drawing/2014/main" id="{6013F1E6-1FA0-0746-AE3C-AD121B4582ED}"/>
              </a:ext>
            </a:extLst>
          </p:cNvPr>
          <p:cNvSpPr/>
          <p:nvPr/>
        </p:nvSpPr>
        <p:spPr>
          <a:xfrm flipV="1">
            <a:off x="6049081" y="257165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3" name="Connecteur droit 52">
            <a:extLst>
              <a:ext uri="{FF2B5EF4-FFF2-40B4-BE49-F238E27FC236}">
                <a16:creationId xmlns:a16="http://schemas.microsoft.com/office/drawing/2014/main" id="{6CE48B71-C709-6C42-96EF-D7BC29F0A150}"/>
              </a:ext>
            </a:extLst>
          </p:cNvPr>
          <p:cNvCxnSpPr>
            <a:cxnSpLocks/>
          </p:cNvCxnSpPr>
          <p:nvPr/>
        </p:nvCxnSpPr>
        <p:spPr>
          <a:xfrm>
            <a:off x="6161359" y="2596637"/>
            <a:ext cx="156685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4" name="ZoneTexte 53">
            <a:extLst>
              <a:ext uri="{FF2B5EF4-FFF2-40B4-BE49-F238E27FC236}">
                <a16:creationId xmlns:a16="http://schemas.microsoft.com/office/drawing/2014/main" id="{19E456D8-5F9A-D44D-8706-67D0C84C5C4F}"/>
              </a:ext>
            </a:extLst>
          </p:cNvPr>
          <p:cNvSpPr txBox="1"/>
          <p:nvPr/>
        </p:nvSpPr>
        <p:spPr>
          <a:xfrm>
            <a:off x="7722115" y="2928557"/>
            <a:ext cx="291625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Écoute activement l’autre, questionne les besoins, les objectifs, sait poser des questions ouvertes.</a:t>
            </a:r>
          </a:p>
        </p:txBody>
      </p:sp>
      <p:sp>
        <p:nvSpPr>
          <p:cNvPr id="55" name="ZoneTexte 54">
            <a:extLst>
              <a:ext uri="{FF2B5EF4-FFF2-40B4-BE49-F238E27FC236}">
                <a16:creationId xmlns:a16="http://schemas.microsoft.com/office/drawing/2014/main" id="{B23088B9-2C0E-0B46-A51F-9C981BFCDA64}"/>
              </a:ext>
            </a:extLst>
          </p:cNvPr>
          <p:cNvSpPr txBox="1"/>
          <p:nvPr/>
        </p:nvSpPr>
        <p:spPr>
          <a:xfrm>
            <a:off x="7722115" y="4176651"/>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Expérimenté/ connaisseur de la chaine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6" name="Ellipse 55">
            <a:extLst>
              <a:ext uri="{FF2B5EF4-FFF2-40B4-BE49-F238E27FC236}">
                <a16:creationId xmlns:a16="http://schemas.microsoft.com/office/drawing/2014/main" id="{A36C3664-2199-F34B-B86A-903AE6F32B45}"/>
              </a:ext>
            </a:extLst>
          </p:cNvPr>
          <p:cNvSpPr/>
          <p:nvPr/>
        </p:nvSpPr>
        <p:spPr>
          <a:xfrm flipV="1">
            <a:off x="6049081" y="4341385"/>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2026CF0A-A1ED-034C-B02C-61752BAF957E}"/>
              </a:ext>
            </a:extLst>
          </p:cNvPr>
          <p:cNvCxnSpPr>
            <a:cxnSpLocks/>
          </p:cNvCxnSpPr>
          <p:nvPr/>
        </p:nvCxnSpPr>
        <p:spPr>
          <a:xfrm>
            <a:off x="6161359" y="4369543"/>
            <a:ext cx="156685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9" name="ZoneTexte 58">
            <a:extLst>
              <a:ext uri="{FF2B5EF4-FFF2-40B4-BE49-F238E27FC236}">
                <a16:creationId xmlns:a16="http://schemas.microsoft.com/office/drawing/2014/main" id="{E86C392B-7991-474E-B711-28DD29C865A6}"/>
              </a:ext>
            </a:extLst>
          </p:cNvPr>
          <p:cNvSpPr txBox="1"/>
          <p:nvPr/>
        </p:nvSpPr>
        <p:spPr>
          <a:xfrm>
            <a:off x="7722115" y="4457130"/>
            <a:ext cx="291625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Connait l’ensemble de la chaine</a:t>
            </a:r>
          </a:p>
        </p:txBody>
      </p:sp>
      <p:sp>
        <p:nvSpPr>
          <p:cNvPr id="60" name="ZoneTexte 59">
            <a:extLst>
              <a:ext uri="{FF2B5EF4-FFF2-40B4-BE49-F238E27FC236}">
                <a16:creationId xmlns:a16="http://schemas.microsoft.com/office/drawing/2014/main" id="{29BDF682-1523-E944-BEA5-D5086E8CF72B}"/>
              </a:ext>
            </a:extLst>
          </p:cNvPr>
          <p:cNvSpPr txBox="1"/>
          <p:nvPr/>
        </p:nvSpPr>
        <p:spPr>
          <a:xfrm>
            <a:off x="7722115" y="5338869"/>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Collaboratif avec les autres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1" name="Ellipse 60">
            <a:extLst>
              <a:ext uri="{FF2B5EF4-FFF2-40B4-BE49-F238E27FC236}">
                <a16:creationId xmlns:a16="http://schemas.microsoft.com/office/drawing/2014/main" id="{89468805-E276-5647-AD83-402091D180DA}"/>
              </a:ext>
            </a:extLst>
          </p:cNvPr>
          <p:cNvSpPr/>
          <p:nvPr/>
        </p:nvSpPr>
        <p:spPr>
          <a:xfrm flipV="1">
            <a:off x="6049081" y="550360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978D81CE-269C-4B45-8FF5-32EA65525233}"/>
              </a:ext>
            </a:extLst>
          </p:cNvPr>
          <p:cNvCxnSpPr>
            <a:cxnSpLocks/>
          </p:cNvCxnSpPr>
          <p:nvPr/>
        </p:nvCxnSpPr>
        <p:spPr>
          <a:xfrm>
            <a:off x="6161359" y="5528587"/>
            <a:ext cx="156685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8" name="ZoneTexte 67">
            <a:extLst>
              <a:ext uri="{FF2B5EF4-FFF2-40B4-BE49-F238E27FC236}">
                <a16:creationId xmlns:a16="http://schemas.microsoft.com/office/drawing/2014/main" id="{91EC4ACD-3B15-BE4E-B343-C093641BD573}"/>
              </a:ext>
            </a:extLst>
          </p:cNvPr>
          <p:cNvSpPr txBox="1"/>
          <p:nvPr/>
        </p:nvSpPr>
        <p:spPr>
          <a:xfrm>
            <a:off x="7722115" y="5619348"/>
            <a:ext cx="291625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Travaille en équipe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Acquiert de nouvelles compétences en s’appuyant sur les autres</a:t>
            </a:r>
          </a:p>
        </p:txBody>
      </p:sp>
      <p:pic>
        <p:nvPicPr>
          <p:cNvPr id="33" name="Image 32">
            <a:extLst>
              <a:ext uri="{FF2B5EF4-FFF2-40B4-BE49-F238E27FC236}">
                <a16:creationId xmlns:a16="http://schemas.microsoft.com/office/drawing/2014/main" id="{F1764008-AE11-6345-8B1D-7BB010D36B9C}"/>
              </a:ext>
            </a:extLst>
          </p:cNvPr>
          <p:cNvPicPr>
            <a:picLocks noChangeAspect="1"/>
          </p:cNvPicPr>
          <p:nvPr/>
        </p:nvPicPr>
        <p:blipFill rotWithShape="1">
          <a:blip r:embed="rId5"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9610616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 21" descr="Une image contenant personne, homme, chapeau&#10;&#10;Description générée automatiquement">
            <a:extLst>
              <a:ext uri="{FF2B5EF4-FFF2-40B4-BE49-F238E27FC236}">
                <a16:creationId xmlns:a16="http://schemas.microsoft.com/office/drawing/2014/main" id="{D0A1E4FB-B04F-394B-87D2-0B59EF2CDE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54224" y="9940"/>
            <a:ext cx="4848301" cy="6858000"/>
          </a:xfrm>
          <a:prstGeom prst="rect">
            <a:avLst/>
          </a:prstGeom>
        </p:spPr>
      </p:pic>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Conception</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293328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Multiplicité des projets</a:t>
            </a:r>
          </a:p>
        </p:txBody>
      </p:sp>
      <p:sp>
        <p:nvSpPr>
          <p:cNvPr id="40" name="Rectangle 39">
            <a:extLst>
              <a:ext uri="{FF2B5EF4-FFF2-40B4-BE49-F238E27FC236}">
                <a16:creationId xmlns:a16="http://schemas.microsoft.com/office/drawing/2014/main" id="{51C0B00A-A102-CC42-89CB-DDE546C645C2}"/>
              </a:ext>
            </a:extLst>
          </p:cNvPr>
          <p:cNvSpPr/>
          <p:nvPr/>
        </p:nvSpPr>
        <p:spPr>
          <a:xfrm>
            <a:off x="165864" y="1344394"/>
            <a:ext cx="3717185"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Pendant le travail d'une étude de faisabilité agricole, un client industriel demande des précisions sur les bio-déchets. Il faut lui répondre et ensuite revenir au sujet initial</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V="1">
            <a:off x="3719384" y="1469315"/>
            <a:ext cx="0" cy="1117276"/>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18711" y="1017223"/>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3</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12526" y="2586591"/>
            <a:ext cx="3731910"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28" name="Rectangle 27">
            <a:extLst>
              <a:ext uri="{FF2B5EF4-FFF2-40B4-BE49-F238E27FC236}">
                <a16:creationId xmlns:a16="http://schemas.microsoft.com/office/drawing/2014/main" id="{C3D3BC41-A4A1-4548-842B-3479BD133F51}"/>
              </a:ext>
            </a:extLst>
          </p:cNvPr>
          <p:cNvSpPr/>
          <p:nvPr/>
        </p:nvSpPr>
        <p:spPr>
          <a:xfrm>
            <a:off x="287817" y="3061007"/>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287817" y="3452339"/>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466820" y="2971210"/>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466820" y="3366801"/>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46"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V="1">
            <a:off x="11916461" y="0"/>
            <a:ext cx="1" cy="583949"/>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46" name="ZoneTexte 45">
            <a:extLst>
              <a:ext uri="{FF2B5EF4-FFF2-40B4-BE49-F238E27FC236}">
                <a16:creationId xmlns:a16="http://schemas.microsoft.com/office/drawing/2014/main" id="{A0288B9B-9817-1048-816A-8E4DB941D024}"/>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BIOGAZ</a:t>
            </a:r>
          </a:p>
        </p:txBody>
      </p:sp>
      <p:sp>
        <p:nvSpPr>
          <p:cNvPr id="50" name="ZoneTexte 49">
            <a:extLst>
              <a:ext uri="{FF2B5EF4-FFF2-40B4-BE49-F238E27FC236}">
                <a16:creationId xmlns:a16="http://schemas.microsoft.com/office/drawing/2014/main" id="{00020D7B-9A8F-124E-AC0C-4C9BD1EBF8A9}"/>
              </a:ext>
            </a:extLst>
          </p:cNvPr>
          <p:cNvSpPr txBox="1"/>
          <p:nvPr/>
        </p:nvSpPr>
        <p:spPr>
          <a:xfrm>
            <a:off x="485827" y="4825566"/>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Organisé dans son travail</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1" name="Ellipse 50">
            <a:extLst>
              <a:ext uri="{FF2B5EF4-FFF2-40B4-BE49-F238E27FC236}">
                <a16:creationId xmlns:a16="http://schemas.microsoft.com/office/drawing/2014/main" id="{6013F1E6-1FA0-0746-AE3C-AD121B4582ED}"/>
              </a:ext>
            </a:extLst>
          </p:cNvPr>
          <p:cNvSpPr/>
          <p:nvPr/>
        </p:nvSpPr>
        <p:spPr>
          <a:xfrm flipV="1">
            <a:off x="4927052" y="498207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3" name="Connecteur droit 52">
            <a:extLst>
              <a:ext uri="{FF2B5EF4-FFF2-40B4-BE49-F238E27FC236}">
                <a16:creationId xmlns:a16="http://schemas.microsoft.com/office/drawing/2014/main" id="{6CE48B71-C709-6C42-96EF-D7BC29F0A150}"/>
              </a:ext>
            </a:extLst>
          </p:cNvPr>
          <p:cNvCxnSpPr>
            <a:cxnSpLocks/>
            <a:stCxn id="50" idx="3"/>
          </p:cNvCxnSpPr>
          <p:nvPr/>
        </p:nvCxnSpPr>
        <p:spPr>
          <a:xfrm flipV="1">
            <a:off x="3716306" y="5010231"/>
            <a:ext cx="1130598"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4" name="ZoneTexte 53">
            <a:extLst>
              <a:ext uri="{FF2B5EF4-FFF2-40B4-BE49-F238E27FC236}">
                <a16:creationId xmlns:a16="http://schemas.microsoft.com/office/drawing/2014/main" id="{19E456D8-5F9A-D44D-8706-67D0C84C5C4F}"/>
              </a:ext>
            </a:extLst>
          </p:cNvPr>
          <p:cNvSpPr txBox="1"/>
          <p:nvPr/>
        </p:nvSpPr>
        <p:spPr>
          <a:xfrm>
            <a:off x="761077" y="5187249"/>
            <a:ext cx="291625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Prend en charge les demandes </a:t>
            </a:r>
            <a:b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b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des clients en priorité</a:t>
            </a:r>
          </a:p>
        </p:txBody>
      </p:sp>
      <p:sp>
        <p:nvSpPr>
          <p:cNvPr id="55" name="ZoneTexte 54">
            <a:extLst>
              <a:ext uri="{FF2B5EF4-FFF2-40B4-BE49-F238E27FC236}">
                <a16:creationId xmlns:a16="http://schemas.microsoft.com/office/drawing/2014/main" id="{B23088B9-2C0E-0B46-A51F-9C981BFCDA64}"/>
              </a:ext>
            </a:extLst>
          </p:cNvPr>
          <p:cNvSpPr txBox="1"/>
          <p:nvPr/>
        </p:nvSpPr>
        <p:spPr>
          <a:xfrm>
            <a:off x="7947028" y="1863739"/>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Réactif à l’urgence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6" name="Ellipse 55">
            <a:extLst>
              <a:ext uri="{FF2B5EF4-FFF2-40B4-BE49-F238E27FC236}">
                <a16:creationId xmlns:a16="http://schemas.microsoft.com/office/drawing/2014/main" id="{A36C3664-2199-F34B-B86A-903AE6F32B45}"/>
              </a:ext>
            </a:extLst>
          </p:cNvPr>
          <p:cNvSpPr/>
          <p:nvPr/>
        </p:nvSpPr>
        <p:spPr>
          <a:xfrm flipV="1">
            <a:off x="6816728" y="2030569"/>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2026CF0A-A1ED-034C-B02C-61752BAF957E}"/>
              </a:ext>
            </a:extLst>
          </p:cNvPr>
          <p:cNvCxnSpPr>
            <a:cxnSpLocks/>
          </p:cNvCxnSpPr>
          <p:nvPr/>
        </p:nvCxnSpPr>
        <p:spPr>
          <a:xfrm>
            <a:off x="6898306" y="2053457"/>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9" name="ZoneTexte 58">
            <a:extLst>
              <a:ext uri="{FF2B5EF4-FFF2-40B4-BE49-F238E27FC236}">
                <a16:creationId xmlns:a16="http://schemas.microsoft.com/office/drawing/2014/main" id="{E86C392B-7991-474E-B711-28DD29C865A6}"/>
              </a:ext>
            </a:extLst>
          </p:cNvPr>
          <p:cNvSpPr txBox="1"/>
          <p:nvPr/>
        </p:nvSpPr>
        <p:spPr>
          <a:xfrm>
            <a:off x="7947027" y="2144218"/>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Sait discerner l’important et l’urgent</a:t>
            </a:r>
          </a:p>
        </p:txBody>
      </p:sp>
      <p:sp>
        <p:nvSpPr>
          <p:cNvPr id="60" name="ZoneTexte 59">
            <a:extLst>
              <a:ext uri="{FF2B5EF4-FFF2-40B4-BE49-F238E27FC236}">
                <a16:creationId xmlns:a16="http://schemas.microsoft.com/office/drawing/2014/main" id="{29BDF682-1523-E944-BEA5-D5086E8CF72B}"/>
              </a:ext>
            </a:extLst>
          </p:cNvPr>
          <p:cNvSpPr txBox="1"/>
          <p:nvPr/>
        </p:nvSpPr>
        <p:spPr>
          <a:xfrm>
            <a:off x="7947027" y="2937756"/>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Concentré sur sa tâche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1" name="Ellipse 60">
            <a:extLst>
              <a:ext uri="{FF2B5EF4-FFF2-40B4-BE49-F238E27FC236}">
                <a16:creationId xmlns:a16="http://schemas.microsoft.com/office/drawing/2014/main" id="{89468805-E276-5647-AD83-402091D180DA}"/>
              </a:ext>
            </a:extLst>
          </p:cNvPr>
          <p:cNvSpPr/>
          <p:nvPr/>
        </p:nvSpPr>
        <p:spPr>
          <a:xfrm flipV="1">
            <a:off x="6818134" y="3122422"/>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978D81CE-269C-4B45-8FF5-32EA65525233}"/>
              </a:ext>
            </a:extLst>
          </p:cNvPr>
          <p:cNvCxnSpPr>
            <a:cxnSpLocks/>
          </p:cNvCxnSpPr>
          <p:nvPr/>
        </p:nvCxnSpPr>
        <p:spPr>
          <a:xfrm>
            <a:off x="6930412" y="3147406"/>
            <a:ext cx="101661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9" name="ZoneTexte 68">
            <a:extLst>
              <a:ext uri="{FF2B5EF4-FFF2-40B4-BE49-F238E27FC236}">
                <a16:creationId xmlns:a16="http://schemas.microsoft.com/office/drawing/2014/main" id="{C5C5D4DA-FF5F-AE45-9D37-13047B846954}"/>
              </a:ext>
            </a:extLst>
          </p:cNvPr>
          <p:cNvSpPr txBox="1"/>
          <p:nvPr/>
        </p:nvSpPr>
        <p:spPr>
          <a:xfrm>
            <a:off x="485827" y="5888556"/>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Rigoureux dans son travail</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1" name="Ellipse 70">
            <a:extLst>
              <a:ext uri="{FF2B5EF4-FFF2-40B4-BE49-F238E27FC236}">
                <a16:creationId xmlns:a16="http://schemas.microsoft.com/office/drawing/2014/main" id="{8664479E-98B1-D84E-87DE-F1BA9A977B2F}"/>
              </a:ext>
            </a:extLst>
          </p:cNvPr>
          <p:cNvSpPr/>
          <p:nvPr/>
        </p:nvSpPr>
        <p:spPr>
          <a:xfrm flipV="1">
            <a:off x="4927052" y="6066835"/>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2" name="Connecteur droit 71">
            <a:extLst>
              <a:ext uri="{FF2B5EF4-FFF2-40B4-BE49-F238E27FC236}">
                <a16:creationId xmlns:a16="http://schemas.microsoft.com/office/drawing/2014/main" id="{9DE0E083-2166-F743-B699-3ED02162FF5D}"/>
              </a:ext>
            </a:extLst>
          </p:cNvPr>
          <p:cNvCxnSpPr>
            <a:cxnSpLocks/>
          </p:cNvCxnSpPr>
          <p:nvPr/>
        </p:nvCxnSpPr>
        <p:spPr>
          <a:xfrm flipV="1">
            <a:off x="3716306" y="6094993"/>
            <a:ext cx="1130598"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3" name="ZoneTexte 72">
            <a:extLst>
              <a:ext uri="{FF2B5EF4-FFF2-40B4-BE49-F238E27FC236}">
                <a16:creationId xmlns:a16="http://schemas.microsoft.com/office/drawing/2014/main" id="{40C8DEE1-1460-B348-8D8D-F16AE95B1897}"/>
              </a:ext>
            </a:extLst>
          </p:cNvPr>
          <p:cNvSpPr txBox="1"/>
          <p:nvPr/>
        </p:nvSpPr>
        <p:spPr>
          <a:xfrm>
            <a:off x="8959838" y="4279783"/>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Travailleur</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4" name="Ellipse 73">
            <a:extLst>
              <a:ext uri="{FF2B5EF4-FFF2-40B4-BE49-F238E27FC236}">
                <a16:creationId xmlns:a16="http://schemas.microsoft.com/office/drawing/2014/main" id="{A6F29025-E21D-4843-9224-08B9F644B396}"/>
              </a:ext>
            </a:extLst>
          </p:cNvPr>
          <p:cNvSpPr/>
          <p:nvPr/>
        </p:nvSpPr>
        <p:spPr>
          <a:xfrm flipV="1">
            <a:off x="7829538" y="444661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5" name="Connecteur droit 74">
            <a:extLst>
              <a:ext uri="{FF2B5EF4-FFF2-40B4-BE49-F238E27FC236}">
                <a16:creationId xmlns:a16="http://schemas.microsoft.com/office/drawing/2014/main" id="{BE46DD73-DF05-A848-ADE7-B05518A8C552}"/>
              </a:ext>
            </a:extLst>
          </p:cNvPr>
          <p:cNvCxnSpPr>
            <a:cxnSpLocks/>
          </p:cNvCxnSpPr>
          <p:nvPr/>
        </p:nvCxnSpPr>
        <p:spPr>
          <a:xfrm>
            <a:off x="7911116" y="4469501"/>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6" name="ZoneTexte 75">
            <a:extLst>
              <a:ext uri="{FF2B5EF4-FFF2-40B4-BE49-F238E27FC236}">
                <a16:creationId xmlns:a16="http://schemas.microsoft.com/office/drawing/2014/main" id="{DF568FCC-6634-DF41-8D69-6413EB5096ED}"/>
              </a:ext>
            </a:extLst>
          </p:cNvPr>
          <p:cNvSpPr txBox="1"/>
          <p:nvPr/>
        </p:nvSpPr>
        <p:spPr>
          <a:xfrm>
            <a:off x="8959837" y="4560262"/>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Démontre une force de travail</a:t>
            </a:r>
          </a:p>
        </p:txBody>
      </p:sp>
      <p:sp>
        <p:nvSpPr>
          <p:cNvPr id="77" name="ZoneTexte 76">
            <a:extLst>
              <a:ext uri="{FF2B5EF4-FFF2-40B4-BE49-F238E27FC236}">
                <a16:creationId xmlns:a16="http://schemas.microsoft.com/office/drawing/2014/main" id="{3BE9EC71-AF21-844A-B79E-7DB35E26343D}"/>
              </a:ext>
            </a:extLst>
          </p:cNvPr>
          <p:cNvSpPr txBox="1"/>
          <p:nvPr/>
        </p:nvSpPr>
        <p:spPr>
          <a:xfrm>
            <a:off x="761077" y="6254049"/>
            <a:ext cx="2916254"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Organise, planifie son activité</a:t>
            </a:r>
          </a:p>
        </p:txBody>
      </p:sp>
      <p:pic>
        <p:nvPicPr>
          <p:cNvPr id="39" name="Image 38">
            <a:extLst>
              <a:ext uri="{FF2B5EF4-FFF2-40B4-BE49-F238E27FC236}">
                <a16:creationId xmlns:a16="http://schemas.microsoft.com/office/drawing/2014/main" id="{564BC72E-10C3-0C4B-B658-4F66217C01F0}"/>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24662921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personne, tennis, raquette, homme&#10;&#10;Description générée automatiquement">
            <a:extLst>
              <a:ext uri="{FF2B5EF4-FFF2-40B4-BE49-F238E27FC236}">
                <a16:creationId xmlns:a16="http://schemas.microsoft.com/office/drawing/2014/main" id="{284967AF-FFBB-904F-B311-30037D8BB8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36637" y="0"/>
            <a:ext cx="4848301" cy="6858000"/>
          </a:xfrm>
          <a:prstGeom prst="rect">
            <a:avLst/>
          </a:prstGeom>
        </p:spPr>
      </p:pic>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Conception</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371718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Équipe multidisciplinaire</a:t>
            </a:r>
          </a:p>
        </p:txBody>
      </p:sp>
      <p:sp>
        <p:nvSpPr>
          <p:cNvPr id="40" name="Rectangle 39">
            <a:extLst>
              <a:ext uri="{FF2B5EF4-FFF2-40B4-BE49-F238E27FC236}">
                <a16:creationId xmlns:a16="http://schemas.microsoft.com/office/drawing/2014/main" id="{51C0B00A-A102-CC42-89CB-DDE546C645C2}"/>
              </a:ext>
            </a:extLst>
          </p:cNvPr>
          <p:cNvSpPr/>
          <p:nvPr/>
        </p:nvSpPr>
        <p:spPr>
          <a:xfrm>
            <a:off x="165865" y="1344394"/>
            <a:ext cx="3193612" cy="39703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Une étude de faisabilité est confiée à un chargé d'étude. Ses compétences ne lui permettent pas de tout comprendre. </a:t>
            </a:r>
            <a:b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On est confronté à des connaissances multiples :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BIOGAZ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science du vivant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Agriculture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Génie des procédés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Économie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Réglementation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Juridique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MÉCANIQUE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THERMIQUE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ELÉCTRIQUE</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V="1">
            <a:off x="3719384" y="1316911"/>
            <a:ext cx="0" cy="3845397"/>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18711" y="1017223"/>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4</a:t>
            </a:r>
          </a:p>
        </p:txBody>
      </p:sp>
      <p:sp>
        <p:nvSpPr>
          <p:cNvPr id="28" name="Rectangle 27">
            <a:extLst>
              <a:ext uri="{FF2B5EF4-FFF2-40B4-BE49-F238E27FC236}">
                <a16:creationId xmlns:a16="http://schemas.microsoft.com/office/drawing/2014/main" id="{C3D3BC41-A4A1-4548-842B-3479BD133F51}"/>
              </a:ext>
            </a:extLst>
          </p:cNvPr>
          <p:cNvSpPr/>
          <p:nvPr/>
        </p:nvSpPr>
        <p:spPr>
          <a:xfrm>
            <a:off x="241297" y="5397512"/>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241297" y="5788844"/>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420300" y="5307715"/>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420300" y="5703306"/>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46"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V="1">
            <a:off x="11916461" y="0"/>
            <a:ext cx="1" cy="583949"/>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46" name="ZoneTexte 45">
            <a:extLst>
              <a:ext uri="{FF2B5EF4-FFF2-40B4-BE49-F238E27FC236}">
                <a16:creationId xmlns:a16="http://schemas.microsoft.com/office/drawing/2014/main" id="{A0288B9B-9817-1048-816A-8E4DB941D024}"/>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BIOGAZ</a:t>
            </a:r>
          </a:p>
        </p:txBody>
      </p:sp>
      <p:sp>
        <p:nvSpPr>
          <p:cNvPr id="55" name="ZoneTexte 54">
            <a:extLst>
              <a:ext uri="{FF2B5EF4-FFF2-40B4-BE49-F238E27FC236}">
                <a16:creationId xmlns:a16="http://schemas.microsoft.com/office/drawing/2014/main" id="{B23088B9-2C0E-0B46-A51F-9C981BFCDA64}"/>
              </a:ext>
            </a:extLst>
          </p:cNvPr>
          <p:cNvSpPr txBox="1"/>
          <p:nvPr/>
        </p:nvSpPr>
        <p:spPr>
          <a:xfrm>
            <a:off x="7323569" y="1863739"/>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Humble face au savoir</a:t>
            </a:r>
            <a:endParaRPr kumimoji="0" lang="fr-FR" sz="18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sp>
        <p:nvSpPr>
          <p:cNvPr id="56" name="Ellipse 55">
            <a:extLst>
              <a:ext uri="{FF2B5EF4-FFF2-40B4-BE49-F238E27FC236}">
                <a16:creationId xmlns:a16="http://schemas.microsoft.com/office/drawing/2014/main" id="{A36C3664-2199-F34B-B86A-903AE6F32B45}"/>
              </a:ext>
            </a:extLst>
          </p:cNvPr>
          <p:cNvSpPr/>
          <p:nvPr/>
        </p:nvSpPr>
        <p:spPr>
          <a:xfrm flipV="1">
            <a:off x="6193269" y="2030569"/>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2026CF0A-A1ED-034C-B02C-61752BAF957E}"/>
              </a:ext>
            </a:extLst>
          </p:cNvPr>
          <p:cNvCxnSpPr>
            <a:cxnSpLocks/>
          </p:cNvCxnSpPr>
          <p:nvPr/>
        </p:nvCxnSpPr>
        <p:spPr>
          <a:xfrm>
            <a:off x="6274847" y="2053457"/>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9" name="ZoneTexte 58">
            <a:extLst>
              <a:ext uri="{FF2B5EF4-FFF2-40B4-BE49-F238E27FC236}">
                <a16:creationId xmlns:a16="http://schemas.microsoft.com/office/drawing/2014/main" id="{E86C392B-7991-474E-B711-28DD29C865A6}"/>
              </a:ext>
            </a:extLst>
          </p:cNvPr>
          <p:cNvSpPr txBox="1"/>
          <p:nvPr/>
        </p:nvSpPr>
        <p:spPr>
          <a:xfrm>
            <a:off x="7323568" y="2144218"/>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Reconnait ce qu’il ne sait pas</a:t>
            </a:r>
          </a:p>
        </p:txBody>
      </p:sp>
      <p:sp>
        <p:nvSpPr>
          <p:cNvPr id="60" name="ZoneTexte 59">
            <a:extLst>
              <a:ext uri="{FF2B5EF4-FFF2-40B4-BE49-F238E27FC236}">
                <a16:creationId xmlns:a16="http://schemas.microsoft.com/office/drawing/2014/main" id="{29BDF682-1523-E944-BEA5-D5086E8CF72B}"/>
              </a:ext>
            </a:extLst>
          </p:cNvPr>
          <p:cNvSpPr txBox="1"/>
          <p:nvPr/>
        </p:nvSpPr>
        <p:spPr>
          <a:xfrm>
            <a:off x="7323568" y="2850668"/>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Coopératif</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1" name="Ellipse 60">
            <a:extLst>
              <a:ext uri="{FF2B5EF4-FFF2-40B4-BE49-F238E27FC236}">
                <a16:creationId xmlns:a16="http://schemas.microsoft.com/office/drawing/2014/main" id="{89468805-E276-5647-AD83-402091D180DA}"/>
              </a:ext>
            </a:extLst>
          </p:cNvPr>
          <p:cNvSpPr/>
          <p:nvPr/>
        </p:nvSpPr>
        <p:spPr>
          <a:xfrm flipV="1">
            <a:off x="6194675" y="303533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978D81CE-269C-4B45-8FF5-32EA65525233}"/>
              </a:ext>
            </a:extLst>
          </p:cNvPr>
          <p:cNvCxnSpPr>
            <a:cxnSpLocks/>
          </p:cNvCxnSpPr>
          <p:nvPr/>
        </p:nvCxnSpPr>
        <p:spPr>
          <a:xfrm>
            <a:off x="6306953" y="3060318"/>
            <a:ext cx="101661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3" name="ZoneTexte 72">
            <a:extLst>
              <a:ext uri="{FF2B5EF4-FFF2-40B4-BE49-F238E27FC236}">
                <a16:creationId xmlns:a16="http://schemas.microsoft.com/office/drawing/2014/main" id="{40C8DEE1-1460-B348-8D8D-F16AE95B1897}"/>
              </a:ext>
            </a:extLst>
          </p:cNvPr>
          <p:cNvSpPr txBox="1"/>
          <p:nvPr/>
        </p:nvSpPr>
        <p:spPr>
          <a:xfrm>
            <a:off x="8336379" y="4279783"/>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Demandeur d’aide et d’avis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4" name="Ellipse 73">
            <a:extLst>
              <a:ext uri="{FF2B5EF4-FFF2-40B4-BE49-F238E27FC236}">
                <a16:creationId xmlns:a16="http://schemas.microsoft.com/office/drawing/2014/main" id="{A6F29025-E21D-4843-9224-08B9F644B396}"/>
              </a:ext>
            </a:extLst>
          </p:cNvPr>
          <p:cNvSpPr/>
          <p:nvPr/>
        </p:nvSpPr>
        <p:spPr>
          <a:xfrm flipV="1">
            <a:off x="7206079" y="444661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5" name="Connecteur droit 74">
            <a:extLst>
              <a:ext uri="{FF2B5EF4-FFF2-40B4-BE49-F238E27FC236}">
                <a16:creationId xmlns:a16="http://schemas.microsoft.com/office/drawing/2014/main" id="{BE46DD73-DF05-A848-ADE7-B05518A8C552}"/>
              </a:ext>
            </a:extLst>
          </p:cNvPr>
          <p:cNvCxnSpPr>
            <a:cxnSpLocks/>
          </p:cNvCxnSpPr>
          <p:nvPr/>
        </p:nvCxnSpPr>
        <p:spPr>
          <a:xfrm>
            <a:off x="7287657" y="4469501"/>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6" name="ZoneTexte 75">
            <a:extLst>
              <a:ext uri="{FF2B5EF4-FFF2-40B4-BE49-F238E27FC236}">
                <a16:creationId xmlns:a16="http://schemas.microsoft.com/office/drawing/2014/main" id="{DF568FCC-6634-DF41-8D69-6413EB5096ED}"/>
              </a:ext>
            </a:extLst>
          </p:cNvPr>
          <p:cNvSpPr txBox="1"/>
          <p:nvPr/>
        </p:nvSpPr>
        <p:spPr>
          <a:xfrm>
            <a:off x="8336378" y="4560262"/>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Cherche l’avis de ses collègues</a:t>
            </a:r>
          </a:p>
        </p:txBody>
      </p:sp>
      <p:cxnSp>
        <p:nvCxnSpPr>
          <p:cNvPr id="41" name="Connecteur droit 40">
            <a:extLst>
              <a:ext uri="{FF2B5EF4-FFF2-40B4-BE49-F238E27FC236}">
                <a16:creationId xmlns:a16="http://schemas.microsoft.com/office/drawing/2014/main" id="{50AC4901-BBEB-E541-ACDE-7F238BE25610}"/>
              </a:ext>
            </a:extLst>
          </p:cNvPr>
          <p:cNvCxnSpPr>
            <a:cxnSpLocks/>
          </p:cNvCxnSpPr>
          <p:nvPr/>
        </p:nvCxnSpPr>
        <p:spPr>
          <a:xfrm flipV="1">
            <a:off x="45653" y="5156805"/>
            <a:ext cx="3673731"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ZoneTexte 43">
            <a:extLst>
              <a:ext uri="{FF2B5EF4-FFF2-40B4-BE49-F238E27FC236}">
                <a16:creationId xmlns:a16="http://schemas.microsoft.com/office/drawing/2014/main" id="{ADD57F66-7F74-9C4D-B1CB-B2EE1D4CCD28}"/>
              </a:ext>
            </a:extLst>
          </p:cNvPr>
          <p:cNvSpPr txBox="1"/>
          <p:nvPr/>
        </p:nvSpPr>
        <p:spPr>
          <a:xfrm>
            <a:off x="7323568" y="3123930"/>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Travaille en équipe</a:t>
            </a:r>
          </a:p>
        </p:txBody>
      </p:sp>
      <p:pic>
        <p:nvPicPr>
          <p:cNvPr id="33" name="Image 32">
            <a:extLst>
              <a:ext uri="{FF2B5EF4-FFF2-40B4-BE49-F238E27FC236}">
                <a16:creationId xmlns:a16="http://schemas.microsoft.com/office/drawing/2014/main" id="{001DB9BF-964A-4E4B-82A6-7598F05B6434}"/>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37196413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 21" descr="Une image contenant personne, homme, chapeau&#10;&#10;Description générée automatiquement">
            <a:extLst>
              <a:ext uri="{FF2B5EF4-FFF2-40B4-BE49-F238E27FC236}">
                <a16:creationId xmlns:a16="http://schemas.microsoft.com/office/drawing/2014/main" id="{D0A1E4FB-B04F-394B-87D2-0B59EF2CDE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30765" y="9940"/>
            <a:ext cx="4848301" cy="6858000"/>
          </a:xfrm>
          <a:prstGeom prst="rect">
            <a:avLst/>
          </a:prstGeom>
        </p:spPr>
      </p:pic>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Conception</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293328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Gestion du stress</a:t>
            </a:r>
          </a:p>
        </p:txBody>
      </p:sp>
      <p:sp>
        <p:nvSpPr>
          <p:cNvPr id="40" name="Rectangle 39">
            <a:extLst>
              <a:ext uri="{FF2B5EF4-FFF2-40B4-BE49-F238E27FC236}">
                <a16:creationId xmlns:a16="http://schemas.microsoft.com/office/drawing/2014/main" id="{51C0B00A-A102-CC42-89CB-DDE546C645C2}"/>
              </a:ext>
            </a:extLst>
          </p:cNvPr>
          <p:cNvSpPr/>
          <p:nvPr/>
        </p:nvSpPr>
        <p:spPr>
          <a:xfrm>
            <a:off x="165864" y="1344394"/>
            <a:ext cx="3717185" cy="116955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Les délais de remise des appels d'offres sont de plus en plus courts et le chargé d'étude doit rendre plusieurs projets en même temps (en raison des tarifs de rachat du biogaz qui changent par exemple…)</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V="1">
            <a:off x="3908225" y="1469315"/>
            <a:ext cx="0" cy="1117276"/>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18711" y="1017223"/>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5</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12526" y="2586591"/>
            <a:ext cx="3920751"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28" name="Rectangle 27">
            <a:extLst>
              <a:ext uri="{FF2B5EF4-FFF2-40B4-BE49-F238E27FC236}">
                <a16:creationId xmlns:a16="http://schemas.microsoft.com/office/drawing/2014/main" id="{C3D3BC41-A4A1-4548-842B-3479BD133F51}"/>
              </a:ext>
            </a:extLst>
          </p:cNvPr>
          <p:cNvSpPr/>
          <p:nvPr/>
        </p:nvSpPr>
        <p:spPr>
          <a:xfrm>
            <a:off x="287817" y="3061007"/>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287817" y="3452339"/>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466820" y="2971210"/>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466820" y="3366801"/>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46"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V="1">
            <a:off x="11916461" y="0"/>
            <a:ext cx="1" cy="583949"/>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46" name="ZoneTexte 45">
            <a:extLst>
              <a:ext uri="{FF2B5EF4-FFF2-40B4-BE49-F238E27FC236}">
                <a16:creationId xmlns:a16="http://schemas.microsoft.com/office/drawing/2014/main" id="{A0288B9B-9817-1048-816A-8E4DB941D024}"/>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BIOGAZ</a:t>
            </a:r>
          </a:p>
        </p:txBody>
      </p:sp>
      <p:sp>
        <p:nvSpPr>
          <p:cNvPr id="50" name="ZoneTexte 49">
            <a:extLst>
              <a:ext uri="{FF2B5EF4-FFF2-40B4-BE49-F238E27FC236}">
                <a16:creationId xmlns:a16="http://schemas.microsoft.com/office/drawing/2014/main" id="{00020D7B-9A8F-124E-AC0C-4C9BD1EBF8A9}"/>
              </a:ext>
            </a:extLst>
          </p:cNvPr>
          <p:cNvSpPr txBox="1"/>
          <p:nvPr/>
        </p:nvSpPr>
        <p:spPr>
          <a:xfrm>
            <a:off x="-137632" y="4825566"/>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Distancié</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1" name="Ellipse 50">
            <a:extLst>
              <a:ext uri="{FF2B5EF4-FFF2-40B4-BE49-F238E27FC236}">
                <a16:creationId xmlns:a16="http://schemas.microsoft.com/office/drawing/2014/main" id="{6013F1E6-1FA0-0746-AE3C-AD121B4582ED}"/>
              </a:ext>
            </a:extLst>
          </p:cNvPr>
          <p:cNvSpPr/>
          <p:nvPr/>
        </p:nvSpPr>
        <p:spPr>
          <a:xfrm flipV="1">
            <a:off x="4303593" y="498207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3" name="Connecteur droit 52">
            <a:extLst>
              <a:ext uri="{FF2B5EF4-FFF2-40B4-BE49-F238E27FC236}">
                <a16:creationId xmlns:a16="http://schemas.microsoft.com/office/drawing/2014/main" id="{6CE48B71-C709-6C42-96EF-D7BC29F0A150}"/>
              </a:ext>
            </a:extLst>
          </p:cNvPr>
          <p:cNvCxnSpPr>
            <a:cxnSpLocks/>
            <a:stCxn id="50" idx="3"/>
          </p:cNvCxnSpPr>
          <p:nvPr/>
        </p:nvCxnSpPr>
        <p:spPr>
          <a:xfrm flipV="1">
            <a:off x="3092847" y="5010231"/>
            <a:ext cx="1130598"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4" name="ZoneTexte 53">
            <a:extLst>
              <a:ext uri="{FF2B5EF4-FFF2-40B4-BE49-F238E27FC236}">
                <a16:creationId xmlns:a16="http://schemas.microsoft.com/office/drawing/2014/main" id="{19E456D8-5F9A-D44D-8706-67D0C84C5C4F}"/>
              </a:ext>
            </a:extLst>
          </p:cNvPr>
          <p:cNvSpPr txBox="1"/>
          <p:nvPr/>
        </p:nvSpPr>
        <p:spPr>
          <a:xfrm>
            <a:off x="137618" y="5187249"/>
            <a:ext cx="291625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Prend du recul</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Exprime ses difficulté, ses limites</a:t>
            </a:r>
          </a:p>
        </p:txBody>
      </p:sp>
      <p:sp>
        <p:nvSpPr>
          <p:cNvPr id="55" name="ZoneTexte 54">
            <a:extLst>
              <a:ext uri="{FF2B5EF4-FFF2-40B4-BE49-F238E27FC236}">
                <a16:creationId xmlns:a16="http://schemas.microsoft.com/office/drawing/2014/main" id="{B23088B9-2C0E-0B46-A51F-9C981BFCDA64}"/>
              </a:ext>
            </a:extLst>
          </p:cNvPr>
          <p:cNvSpPr txBox="1"/>
          <p:nvPr/>
        </p:nvSpPr>
        <p:spPr>
          <a:xfrm>
            <a:off x="7323569" y="1863739"/>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Organisé dans ses projets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6" name="Ellipse 55">
            <a:extLst>
              <a:ext uri="{FF2B5EF4-FFF2-40B4-BE49-F238E27FC236}">
                <a16:creationId xmlns:a16="http://schemas.microsoft.com/office/drawing/2014/main" id="{A36C3664-2199-F34B-B86A-903AE6F32B45}"/>
              </a:ext>
            </a:extLst>
          </p:cNvPr>
          <p:cNvSpPr/>
          <p:nvPr/>
        </p:nvSpPr>
        <p:spPr>
          <a:xfrm flipV="1">
            <a:off x="6193269" y="2030569"/>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2026CF0A-A1ED-034C-B02C-61752BAF957E}"/>
              </a:ext>
            </a:extLst>
          </p:cNvPr>
          <p:cNvCxnSpPr>
            <a:cxnSpLocks/>
          </p:cNvCxnSpPr>
          <p:nvPr/>
        </p:nvCxnSpPr>
        <p:spPr>
          <a:xfrm>
            <a:off x="6274847" y="2053457"/>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0" name="ZoneTexte 59">
            <a:extLst>
              <a:ext uri="{FF2B5EF4-FFF2-40B4-BE49-F238E27FC236}">
                <a16:creationId xmlns:a16="http://schemas.microsoft.com/office/drawing/2014/main" id="{29BDF682-1523-E944-BEA5-D5086E8CF72B}"/>
              </a:ext>
            </a:extLst>
          </p:cNvPr>
          <p:cNvSpPr txBox="1"/>
          <p:nvPr/>
        </p:nvSpPr>
        <p:spPr>
          <a:xfrm>
            <a:off x="7353385" y="2937756"/>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Efficient</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1" name="Ellipse 60">
            <a:extLst>
              <a:ext uri="{FF2B5EF4-FFF2-40B4-BE49-F238E27FC236}">
                <a16:creationId xmlns:a16="http://schemas.microsoft.com/office/drawing/2014/main" id="{89468805-E276-5647-AD83-402091D180DA}"/>
              </a:ext>
            </a:extLst>
          </p:cNvPr>
          <p:cNvSpPr/>
          <p:nvPr/>
        </p:nvSpPr>
        <p:spPr>
          <a:xfrm flipV="1">
            <a:off x="6224492" y="3122422"/>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978D81CE-269C-4B45-8FF5-32EA65525233}"/>
              </a:ext>
            </a:extLst>
          </p:cNvPr>
          <p:cNvCxnSpPr>
            <a:cxnSpLocks/>
          </p:cNvCxnSpPr>
          <p:nvPr/>
        </p:nvCxnSpPr>
        <p:spPr>
          <a:xfrm>
            <a:off x="6336770" y="3147406"/>
            <a:ext cx="101661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9" name="ZoneTexte 68">
            <a:extLst>
              <a:ext uri="{FF2B5EF4-FFF2-40B4-BE49-F238E27FC236}">
                <a16:creationId xmlns:a16="http://schemas.microsoft.com/office/drawing/2014/main" id="{C5C5D4DA-FF5F-AE45-9D37-13047B846954}"/>
              </a:ext>
            </a:extLst>
          </p:cNvPr>
          <p:cNvSpPr txBox="1"/>
          <p:nvPr/>
        </p:nvSpPr>
        <p:spPr>
          <a:xfrm>
            <a:off x="-137632" y="5888556"/>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Leader</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1" name="Ellipse 70">
            <a:extLst>
              <a:ext uri="{FF2B5EF4-FFF2-40B4-BE49-F238E27FC236}">
                <a16:creationId xmlns:a16="http://schemas.microsoft.com/office/drawing/2014/main" id="{8664479E-98B1-D84E-87DE-F1BA9A977B2F}"/>
              </a:ext>
            </a:extLst>
          </p:cNvPr>
          <p:cNvSpPr/>
          <p:nvPr/>
        </p:nvSpPr>
        <p:spPr>
          <a:xfrm flipV="1">
            <a:off x="4303593" y="6066835"/>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2" name="Connecteur droit 71">
            <a:extLst>
              <a:ext uri="{FF2B5EF4-FFF2-40B4-BE49-F238E27FC236}">
                <a16:creationId xmlns:a16="http://schemas.microsoft.com/office/drawing/2014/main" id="{9DE0E083-2166-F743-B699-3ED02162FF5D}"/>
              </a:ext>
            </a:extLst>
          </p:cNvPr>
          <p:cNvCxnSpPr>
            <a:cxnSpLocks/>
          </p:cNvCxnSpPr>
          <p:nvPr/>
        </p:nvCxnSpPr>
        <p:spPr>
          <a:xfrm flipV="1">
            <a:off x="3092847" y="6094993"/>
            <a:ext cx="1130598"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3" name="ZoneTexte 72">
            <a:extLst>
              <a:ext uri="{FF2B5EF4-FFF2-40B4-BE49-F238E27FC236}">
                <a16:creationId xmlns:a16="http://schemas.microsoft.com/office/drawing/2014/main" id="{40C8DEE1-1460-B348-8D8D-F16AE95B1897}"/>
              </a:ext>
            </a:extLst>
          </p:cNvPr>
          <p:cNvSpPr txBox="1"/>
          <p:nvPr/>
        </p:nvSpPr>
        <p:spPr>
          <a:xfrm>
            <a:off x="8336379" y="4279783"/>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Coopératif avec l’équipe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4" name="Ellipse 73">
            <a:extLst>
              <a:ext uri="{FF2B5EF4-FFF2-40B4-BE49-F238E27FC236}">
                <a16:creationId xmlns:a16="http://schemas.microsoft.com/office/drawing/2014/main" id="{A6F29025-E21D-4843-9224-08B9F644B396}"/>
              </a:ext>
            </a:extLst>
          </p:cNvPr>
          <p:cNvSpPr/>
          <p:nvPr/>
        </p:nvSpPr>
        <p:spPr>
          <a:xfrm flipV="1">
            <a:off x="7206079" y="444661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5" name="Connecteur droit 74">
            <a:extLst>
              <a:ext uri="{FF2B5EF4-FFF2-40B4-BE49-F238E27FC236}">
                <a16:creationId xmlns:a16="http://schemas.microsoft.com/office/drawing/2014/main" id="{BE46DD73-DF05-A848-ADE7-B05518A8C552}"/>
              </a:ext>
            </a:extLst>
          </p:cNvPr>
          <p:cNvCxnSpPr>
            <a:cxnSpLocks/>
          </p:cNvCxnSpPr>
          <p:nvPr/>
        </p:nvCxnSpPr>
        <p:spPr>
          <a:xfrm>
            <a:off x="7287657" y="4469501"/>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6" name="ZoneTexte 75">
            <a:extLst>
              <a:ext uri="{FF2B5EF4-FFF2-40B4-BE49-F238E27FC236}">
                <a16:creationId xmlns:a16="http://schemas.microsoft.com/office/drawing/2014/main" id="{DF568FCC-6634-DF41-8D69-6413EB5096ED}"/>
              </a:ext>
            </a:extLst>
          </p:cNvPr>
          <p:cNvSpPr txBox="1"/>
          <p:nvPr/>
        </p:nvSpPr>
        <p:spPr>
          <a:xfrm>
            <a:off x="8336378" y="4560262"/>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Partage en équipe les projet</a:t>
            </a:r>
          </a:p>
        </p:txBody>
      </p:sp>
      <p:sp>
        <p:nvSpPr>
          <p:cNvPr id="77" name="ZoneTexte 76">
            <a:extLst>
              <a:ext uri="{FF2B5EF4-FFF2-40B4-BE49-F238E27FC236}">
                <a16:creationId xmlns:a16="http://schemas.microsoft.com/office/drawing/2014/main" id="{3BE9EC71-AF21-844A-B79E-7DB35E26343D}"/>
              </a:ext>
            </a:extLst>
          </p:cNvPr>
          <p:cNvSpPr txBox="1"/>
          <p:nvPr/>
        </p:nvSpPr>
        <p:spPr>
          <a:xfrm>
            <a:off x="151289" y="6250166"/>
            <a:ext cx="291625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Identifie et sollicite les appuis</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Délègue</a:t>
            </a:r>
          </a:p>
        </p:txBody>
      </p:sp>
      <p:sp>
        <p:nvSpPr>
          <p:cNvPr id="41" name="ZoneTexte 40">
            <a:extLst>
              <a:ext uri="{FF2B5EF4-FFF2-40B4-BE49-F238E27FC236}">
                <a16:creationId xmlns:a16="http://schemas.microsoft.com/office/drawing/2014/main" id="{FBD1D0B7-B1FB-8548-A219-EB528E4F0AC0}"/>
              </a:ext>
            </a:extLst>
          </p:cNvPr>
          <p:cNvSpPr txBox="1"/>
          <p:nvPr/>
        </p:nvSpPr>
        <p:spPr>
          <a:xfrm>
            <a:off x="8379157" y="5663668"/>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Collaboratif</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42" name="Ellipse 41">
            <a:extLst>
              <a:ext uri="{FF2B5EF4-FFF2-40B4-BE49-F238E27FC236}">
                <a16:creationId xmlns:a16="http://schemas.microsoft.com/office/drawing/2014/main" id="{4C3CBD3D-55FF-1A41-BB93-979500B4B912}"/>
              </a:ext>
            </a:extLst>
          </p:cNvPr>
          <p:cNvSpPr/>
          <p:nvPr/>
        </p:nvSpPr>
        <p:spPr>
          <a:xfrm flipV="1">
            <a:off x="7250264" y="584833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074BFFE1-D7C4-514C-9329-BA5B68CCA08C}"/>
              </a:ext>
            </a:extLst>
          </p:cNvPr>
          <p:cNvCxnSpPr>
            <a:cxnSpLocks/>
          </p:cNvCxnSpPr>
          <p:nvPr/>
        </p:nvCxnSpPr>
        <p:spPr>
          <a:xfrm>
            <a:off x="7362542" y="5873318"/>
            <a:ext cx="101661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ZoneTexte 43">
            <a:extLst>
              <a:ext uri="{FF2B5EF4-FFF2-40B4-BE49-F238E27FC236}">
                <a16:creationId xmlns:a16="http://schemas.microsoft.com/office/drawing/2014/main" id="{8B2F952E-D40F-A746-A052-CCA7CC4D2D9F}"/>
              </a:ext>
            </a:extLst>
          </p:cNvPr>
          <p:cNvSpPr txBox="1"/>
          <p:nvPr/>
        </p:nvSpPr>
        <p:spPr>
          <a:xfrm>
            <a:off x="7362253" y="3270098"/>
            <a:ext cx="318509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Travaille sous la contrainte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Gère l’urgent et l’important</a:t>
            </a:r>
          </a:p>
        </p:txBody>
      </p:sp>
      <p:sp>
        <p:nvSpPr>
          <p:cNvPr id="62" name="ZoneTexte 61">
            <a:extLst>
              <a:ext uri="{FF2B5EF4-FFF2-40B4-BE49-F238E27FC236}">
                <a16:creationId xmlns:a16="http://schemas.microsoft.com/office/drawing/2014/main" id="{01DFD17A-F386-C547-9809-5BF5C2F13C03}"/>
              </a:ext>
            </a:extLst>
          </p:cNvPr>
          <p:cNvSpPr txBox="1"/>
          <p:nvPr/>
        </p:nvSpPr>
        <p:spPr>
          <a:xfrm>
            <a:off x="7362253" y="2216550"/>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Sait gérer son temps</a:t>
            </a:r>
          </a:p>
        </p:txBody>
      </p:sp>
      <p:pic>
        <p:nvPicPr>
          <p:cNvPr id="59" name="Image 58">
            <a:extLst>
              <a:ext uri="{FF2B5EF4-FFF2-40B4-BE49-F238E27FC236}">
                <a16:creationId xmlns:a16="http://schemas.microsoft.com/office/drawing/2014/main" id="{5EABFC1F-6792-B143-806E-327EE3D22CDE}"/>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23783578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personne, intérieur, posant&#10;&#10;Description générée automatiquement">
            <a:extLst>
              <a:ext uri="{FF2B5EF4-FFF2-40B4-BE49-F238E27FC236}">
                <a16:creationId xmlns:a16="http://schemas.microsoft.com/office/drawing/2014/main" id="{7C5E47B2-F127-A14B-A15F-D55540DC6DE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77502" y="1209093"/>
            <a:ext cx="3998355" cy="5655738"/>
          </a:xfrm>
          <a:prstGeom prst="rect">
            <a:avLst/>
          </a:prstGeom>
        </p:spPr>
      </p:pic>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Conception</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536134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Qualité, coût, délais          satisfaction client</a:t>
            </a:r>
          </a:p>
        </p:txBody>
      </p:sp>
      <p:sp>
        <p:nvSpPr>
          <p:cNvPr id="40" name="Rectangle 39">
            <a:extLst>
              <a:ext uri="{FF2B5EF4-FFF2-40B4-BE49-F238E27FC236}">
                <a16:creationId xmlns:a16="http://schemas.microsoft.com/office/drawing/2014/main" id="{51C0B00A-A102-CC42-89CB-DDE546C645C2}"/>
              </a:ext>
            </a:extLst>
          </p:cNvPr>
          <p:cNvSpPr/>
          <p:nvPr/>
        </p:nvSpPr>
        <p:spPr>
          <a:xfrm>
            <a:off x="165864" y="1344394"/>
            <a:ext cx="3717185"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Le client en demande toujours davantage... Mais pour des questions de rentabilité on est obligé de lui dire non ou de facturer. </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V="1">
            <a:off x="4077502" y="1450466"/>
            <a:ext cx="0" cy="70977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18711" y="1017223"/>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6</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175568" y="2160238"/>
            <a:ext cx="3920751"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28" name="Rectangle 27">
            <a:extLst>
              <a:ext uri="{FF2B5EF4-FFF2-40B4-BE49-F238E27FC236}">
                <a16:creationId xmlns:a16="http://schemas.microsoft.com/office/drawing/2014/main" id="{C3D3BC41-A4A1-4548-842B-3479BD133F51}"/>
              </a:ext>
            </a:extLst>
          </p:cNvPr>
          <p:cNvSpPr/>
          <p:nvPr/>
        </p:nvSpPr>
        <p:spPr>
          <a:xfrm>
            <a:off x="273269" y="2366706"/>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273269" y="2758038"/>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452272" y="2276909"/>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452272" y="2672500"/>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46"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V="1">
            <a:off x="11916461" y="0"/>
            <a:ext cx="1" cy="583949"/>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46" name="ZoneTexte 45">
            <a:extLst>
              <a:ext uri="{FF2B5EF4-FFF2-40B4-BE49-F238E27FC236}">
                <a16:creationId xmlns:a16="http://schemas.microsoft.com/office/drawing/2014/main" id="{A0288B9B-9817-1048-816A-8E4DB941D024}"/>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BIOGAZ</a:t>
            </a:r>
          </a:p>
        </p:txBody>
      </p:sp>
      <p:sp>
        <p:nvSpPr>
          <p:cNvPr id="50" name="ZoneTexte 49">
            <a:extLst>
              <a:ext uri="{FF2B5EF4-FFF2-40B4-BE49-F238E27FC236}">
                <a16:creationId xmlns:a16="http://schemas.microsoft.com/office/drawing/2014/main" id="{00020D7B-9A8F-124E-AC0C-4C9BD1EBF8A9}"/>
              </a:ext>
            </a:extLst>
          </p:cNvPr>
          <p:cNvSpPr txBox="1"/>
          <p:nvPr/>
        </p:nvSpPr>
        <p:spPr>
          <a:xfrm>
            <a:off x="-137632" y="4825566"/>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Organisé face à l’urgence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1" name="Ellipse 50">
            <a:extLst>
              <a:ext uri="{FF2B5EF4-FFF2-40B4-BE49-F238E27FC236}">
                <a16:creationId xmlns:a16="http://schemas.microsoft.com/office/drawing/2014/main" id="{6013F1E6-1FA0-0746-AE3C-AD121B4582ED}"/>
              </a:ext>
            </a:extLst>
          </p:cNvPr>
          <p:cNvSpPr/>
          <p:nvPr/>
        </p:nvSpPr>
        <p:spPr>
          <a:xfrm flipV="1">
            <a:off x="4863064" y="498207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3" name="Connecteur droit 52">
            <a:extLst>
              <a:ext uri="{FF2B5EF4-FFF2-40B4-BE49-F238E27FC236}">
                <a16:creationId xmlns:a16="http://schemas.microsoft.com/office/drawing/2014/main" id="{6CE48B71-C709-6C42-96EF-D7BC29F0A150}"/>
              </a:ext>
            </a:extLst>
          </p:cNvPr>
          <p:cNvCxnSpPr>
            <a:cxnSpLocks/>
            <a:stCxn id="50" idx="3"/>
          </p:cNvCxnSpPr>
          <p:nvPr/>
        </p:nvCxnSpPr>
        <p:spPr>
          <a:xfrm>
            <a:off x="3092847" y="5010232"/>
            <a:ext cx="1725800"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4" name="ZoneTexte 53">
            <a:extLst>
              <a:ext uri="{FF2B5EF4-FFF2-40B4-BE49-F238E27FC236}">
                <a16:creationId xmlns:a16="http://schemas.microsoft.com/office/drawing/2014/main" id="{19E456D8-5F9A-D44D-8706-67D0C84C5C4F}"/>
              </a:ext>
            </a:extLst>
          </p:cNvPr>
          <p:cNvSpPr txBox="1"/>
          <p:nvPr/>
        </p:nvSpPr>
        <p:spPr>
          <a:xfrm>
            <a:off x="137618" y="5187249"/>
            <a:ext cx="291625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Prend du recul</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Exprime ses difficulté, ses limites</a:t>
            </a:r>
          </a:p>
        </p:txBody>
      </p:sp>
      <p:sp>
        <p:nvSpPr>
          <p:cNvPr id="55" name="ZoneTexte 54">
            <a:extLst>
              <a:ext uri="{FF2B5EF4-FFF2-40B4-BE49-F238E27FC236}">
                <a16:creationId xmlns:a16="http://schemas.microsoft.com/office/drawing/2014/main" id="{B23088B9-2C0E-0B46-A51F-9C981BFCDA64}"/>
              </a:ext>
            </a:extLst>
          </p:cNvPr>
          <p:cNvSpPr txBox="1"/>
          <p:nvPr/>
        </p:nvSpPr>
        <p:spPr>
          <a:xfrm>
            <a:off x="7323569" y="1863739"/>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Diplomate avec les clients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6" name="Ellipse 55">
            <a:extLst>
              <a:ext uri="{FF2B5EF4-FFF2-40B4-BE49-F238E27FC236}">
                <a16:creationId xmlns:a16="http://schemas.microsoft.com/office/drawing/2014/main" id="{A36C3664-2199-F34B-B86A-903AE6F32B45}"/>
              </a:ext>
            </a:extLst>
          </p:cNvPr>
          <p:cNvSpPr/>
          <p:nvPr/>
        </p:nvSpPr>
        <p:spPr>
          <a:xfrm flipV="1">
            <a:off x="6193269" y="2030569"/>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2026CF0A-A1ED-034C-B02C-61752BAF957E}"/>
              </a:ext>
            </a:extLst>
          </p:cNvPr>
          <p:cNvCxnSpPr>
            <a:cxnSpLocks/>
          </p:cNvCxnSpPr>
          <p:nvPr/>
        </p:nvCxnSpPr>
        <p:spPr>
          <a:xfrm>
            <a:off x="6274847" y="2053457"/>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0" name="ZoneTexte 59">
            <a:extLst>
              <a:ext uri="{FF2B5EF4-FFF2-40B4-BE49-F238E27FC236}">
                <a16:creationId xmlns:a16="http://schemas.microsoft.com/office/drawing/2014/main" id="{29BDF682-1523-E944-BEA5-D5086E8CF72B}"/>
              </a:ext>
            </a:extLst>
          </p:cNvPr>
          <p:cNvSpPr txBox="1"/>
          <p:nvPr/>
        </p:nvSpPr>
        <p:spPr>
          <a:xfrm>
            <a:off x="7353385" y="2937756"/>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Négociateur</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1" name="Ellipse 60">
            <a:extLst>
              <a:ext uri="{FF2B5EF4-FFF2-40B4-BE49-F238E27FC236}">
                <a16:creationId xmlns:a16="http://schemas.microsoft.com/office/drawing/2014/main" id="{89468805-E276-5647-AD83-402091D180DA}"/>
              </a:ext>
            </a:extLst>
          </p:cNvPr>
          <p:cNvSpPr/>
          <p:nvPr/>
        </p:nvSpPr>
        <p:spPr>
          <a:xfrm flipV="1">
            <a:off x="6832087" y="3122422"/>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978D81CE-269C-4B45-8FF5-32EA65525233}"/>
              </a:ext>
            </a:extLst>
          </p:cNvPr>
          <p:cNvCxnSpPr>
            <a:cxnSpLocks/>
          </p:cNvCxnSpPr>
          <p:nvPr/>
        </p:nvCxnSpPr>
        <p:spPr>
          <a:xfrm>
            <a:off x="6930189" y="3147406"/>
            <a:ext cx="423196"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9" name="ZoneTexte 68">
            <a:extLst>
              <a:ext uri="{FF2B5EF4-FFF2-40B4-BE49-F238E27FC236}">
                <a16:creationId xmlns:a16="http://schemas.microsoft.com/office/drawing/2014/main" id="{C5C5D4DA-FF5F-AE45-9D37-13047B846954}"/>
              </a:ext>
            </a:extLst>
          </p:cNvPr>
          <p:cNvSpPr txBox="1"/>
          <p:nvPr/>
        </p:nvSpPr>
        <p:spPr>
          <a:xfrm>
            <a:off x="-137632" y="5888556"/>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Perspicace pour comprendre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1" name="Ellipse 70">
            <a:extLst>
              <a:ext uri="{FF2B5EF4-FFF2-40B4-BE49-F238E27FC236}">
                <a16:creationId xmlns:a16="http://schemas.microsoft.com/office/drawing/2014/main" id="{8664479E-98B1-D84E-87DE-F1BA9A977B2F}"/>
              </a:ext>
            </a:extLst>
          </p:cNvPr>
          <p:cNvSpPr/>
          <p:nvPr/>
        </p:nvSpPr>
        <p:spPr>
          <a:xfrm flipV="1">
            <a:off x="4303593" y="6066835"/>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2" name="Connecteur droit 71">
            <a:extLst>
              <a:ext uri="{FF2B5EF4-FFF2-40B4-BE49-F238E27FC236}">
                <a16:creationId xmlns:a16="http://schemas.microsoft.com/office/drawing/2014/main" id="{9DE0E083-2166-F743-B699-3ED02162FF5D}"/>
              </a:ext>
            </a:extLst>
          </p:cNvPr>
          <p:cNvCxnSpPr>
            <a:cxnSpLocks/>
          </p:cNvCxnSpPr>
          <p:nvPr/>
        </p:nvCxnSpPr>
        <p:spPr>
          <a:xfrm flipV="1">
            <a:off x="3092847" y="6094993"/>
            <a:ext cx="1130598"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3" name="ZoneTexte 72">
            <a:extLst>
              <a:ext uri="{FF2B5EF4-FFF2-40B4-BE49-F238E27FC236}">
                <a16:creationId xmlns:a16="http://schemas.microsoft.com/office/drawing/2014/main" id="{40C8DEE1-1460-B348-8D8D-F16AE95B1897}"/>
              </a:ext>
            </a:extLst>
          </p:cNvPr>
          <p:cNvSpPr txBox="1"/>
          <p:nvPr/>
        </p:nvSpPr>
        <p:spPr>
          <a:xfrm>
            <a:off x="8336379" y="4279783"/>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Sagace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4" name="Ellipse 73">
            <a:extLst>
              <a:ext uri="{FF2B5EF4-FFF2-40B4-BE49-F238E27FC236}">
                <a16:creationId xmlns:a16="http://schemas.microsoft.com/office/drawing/2014/main" id="{A6F29025-E21D-4843-9224-08B9F644B396}"/>
              </a:ext>
            </a:extLst>
          </p:cNvPr>
          <p:cNvSpPr/>
          <p:nvPr/>
        </p:nvSpPr>
        <p:spPr>
          <a:xfrm flipV="1">
            <a:off x="7206079" y="444661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5" name="Connecteur droit 74">
            <a:extLst>
              <a:ext uri="{FF2B5EF4-FFF2-40B4-BE49-F238E27FC236}">
                <a16:creationId xmlns:a16="http://schemas.microsoft.com/office/drawing/2014/main" id="{BE46DD73-DF05-A848-ADE7-B05518A8C552}"/>
              </a:ext>
            </a:extLst>
          </p:cNvPr>
          <p:cNvCxnSpPr>
            <a:cxnSpLocks/>
          </p:cNvCxnSpPr>
          <p:nvPr/>
        </p:nvCxnSpPr>
        <p:spPr>
          <a:xfrm>
            <a:off x="7287657" y="4469501"/>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7" name="ZoneTexte 76">
            <a:extLst>
              <a:ext uri="{FF2B5EF4-FFF2-40B4-BE49-F238E27FC236}">
                <a16:creationId xmlns:a16="http://schemas.microsoft.com/office/drawing/2014/main" id="{3BE9EC71-AF21-844A-B79E-7DB35E26343D}"/>
              </a:ext>
            </a:extLst>
          </p:cNvPr>
          <p:cNvSpPr txBox="1"/>
          <p:nvPr/>
        </p:nvSpPr>
        <p:spPr>
          <a:xfrm>
            <a:off x="146396" y="6181342"/>
            <a:ext cx="291625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Comprend ce qui est prioritaire pour le client entre prix, délai, qualité</a:t>
            </a:r>
          </a:p>
        </p:txBody>
      </p:sp>
      <p:sp>
        <p:nvSpPr>
          <p:cNvPr id="41" name="ZoneTexte 40">
            <a:extLst>
              <a:ext uri="{FF2B5EF4-FFF2-40B4-BE49-F238E27FC236}">
                <a16:creationId xmlns:a16="http://schemas.microsoft.com/office/drawing/2014/main" id="{FBD1D0B7-B1FB-8548-A219-EB528E4F0AC0}"/>
              </a:ext>
            </a:extLst>
          </p:cNvPr>
          <p:cNvSpPr txBox="1"/>
          <p:nvPr/>
        </p:nvSpPr>
        <p:spPr>
          <a:xfrm>
            <a:off x="8379157" y="5663668"/>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Fiable vis-à-vis de ses client</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42" name="Ellipse 41">
            <a:extLst>
              <a:ext uri="{FF2B5EF4-FFF2-40B4-BE49-F238E27FC236}">
                <a16:creationId xmlns:a16="http://schemas.microsoft.com/office/drawing/2014/main" id="{4C3CBD3D-55FF-1A41-BB93-979500B4B912}"/>
              </a:ext>
            </a:extLst>
          </p:cNvPr>
          <p:cNvSpPr/>
          <p:nvPr/>
        </p:nvSpPr>
        <p:spPr>
          <a:xfrm flipV="1">
            <a:off x="7250264" y="584833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074BFFE1-D7C4-514C-9329-BA5B68CCA08C}"/>
              </a:ext>
            </a:extLst>
          </p:cNvPr>
          <p:cNvCxnSpPr>
            <a:cxnSpLocks/>
          </p:cNvCxnSpPr>
          <p:nvPr/>
        </p:nvCxnSpPr>
        <p:spPr>
          <a:xfrm>
            <a:off x="7362542" y="5873318"/>
            <a:ext cx="101661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ZoneTexte 43">
            <a:extLst>
              <a:ext uri="{FF2B5EF4-FFF2-40B4-BE49-F238E27FC236}">
                <a16:creationId xmlns:a16="http://schemas.microsoft.com/office/drawing/2014/main" id="{8B2F952E-D40F-A746-A052-CCA7CC4D2D9F}"/>
              </a:ext>
            </a:extLst>
          </p:cNvPr>
          <p:cNvSpPr txBox="1"/>
          <p:nvPr/>
        </p:nvSpPr>
        <p:spPr>
          <a:xfrm>
            <a:off x="7362253" y="3270098"/>
            <a:ext cx="3185097"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Argumente sa réponse, sa solution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Gère son temps de travail sur le projet pour être capable d’argumenter</a:t>
            </a:r>
          </a:p>
        </p:txBody>
      </p:sp>
      <p:sp>
        <p:nvSpPr>
          <p:cNvPr id="62" name="ZoneTexte 61">
            <a:extLst>
              <a:ext uri="{FF2B5EF4-FFF2-40B4-BE49-F238E27FC236}">
                <a16:creationId xmlns:a16="http://schemas.microsoft.com/office/drawing/2014/main" id="{01DFD17A-F386-C547-9809-5BF5C2F13C03}"/>
              </a:ext>
            </a:extLst>
          </p:cNvPr>
          <p:cNvSpPr txBox="1"/>
          <p:nvPr/>
        </p:nvSpPr>
        <p:spPr>
          <a:xfrm>
            <a:off x="7362253" y="2216550"/>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Clarifie la proposition et ses limites</a:t>
            </a:r>
          </a:p>
        </p:txBody>
      </p:sp>
      <p:pic>
        <p:nvPicPr>
          <p:cNvPr id="59" name="Graphique 58" descr="Flèche vers la droite avec un remplissage uni">
            <a:extLst>
              <a:ext uri="{FF2B5EF4-FFF2-40B4-BE49-F238E27FC236}">
                <a16:creationId xmlns:a16="http://schemas.microsoft.com/office/drawing/2014/main" id="{0B577063-4777-4944-A84F-9D97B783E9E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8552" y="630682"/>
            <a:ext cx="425320" cy="425320"/>
          </a:xfrm>
          <a:prstGeom prst="rect">
            <a:avLst/>
          </a:prstGeom>
        </p:spPr>
      </p:pic>
      <p:sp>
        <p:nvSpPr>
          <p:cNvPr id="63" name="ZoneTexte 62">
            <a:extLst>
              <a:ext uri="{FF2B5EF4-FFF2-40B4-BE49-F238E27FC236}">
                <a16:creationId xmlns:a16="http://schemas.microsoft.com/office/drawing/2014/main" id="{864C834B-D11D-924F-9133-45628DC1292D}"/>
              </a:ext>
            </a:extLst>
          </p:cNvPr>
          <p:cNvSpPr txBox="1"/>
          <p:nvPr/>
        </p:nvSpPr>
        <p:spPr>
          <a:xfrm>
            <a:off x="8386073" y="5981558"/>
            <a:ext cx="318509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Respecte ses engagements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Crée une relation de confiance</a:t>
            </a:r>
          </a:p>
        </p:txBody>
      </p:sp>
      <p:sp>
        <p:nvSpPr>
          <p:cNvPr id="65" name="ZoneTexte 64">
            <a:extLst>
              <a:ext uri="{FF2B5EF4-FFF2-40B4-BE49-F238E27FC236}">
                <a16:creationId xmlns:a16="http://schemas.microsoft.com/office/drawing/2014/main" id="{94A45500-D1B2-2E45-AAFD-59BC206AD702}"/>
              </a:ext>
            </a:extLst>
          </p:cNvPr>
          <p:cNvSpPr txBox="1"/>
          <p:nvPr/>
        </p:nvSpPr>
        <p:spPr>
          <a:xfrm>
            <a:off x="8320577" y="4603498"/>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Comprend la vision économique</a:t>
            </a:r>
          </a:p>
        </p:txBody>
      </p:sp>
      <p:cxnSp>
        <p:nvCxnSpPr>
          <p:cNvPr id="66" name="Connecteur droit 65">
            <a:extLst>
              <a:ext uri="{FF2B5EF4-FFF2-40B4-BE49-F238E27FC236}">
                <a16:creationId xmlns:a16="http://schemas.microsoft.com/office/drawing/2014/main" id="{8FF5A7BC-232B-4D46-B955-A316F14D729F}"/>
              </a:ext>
            </a:extLst>
          </p:cNvPr>
          <p:cNvCxnSpPr>
            <a:cxnSpLocks/>
          </p:cNvCxnSpPr>
          <p:nvPr/>
        </p:nvCxnSpPr>
        <p:spPr>
          <a:xfrm flipV="1">
            <a:off x="4187131" y="5482354"/>
            <a:ext cx="0" cy="1378433"/>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68" name="Connecteur droit 67">
            <a:extLst>
              <a:ext uri="{FF2B5EF4-FFF2-40B4-BE49-F238E27FC236}">
                <a16:creationId xmlns:a16="http://schemas.microsoft.com/office/drawing/2014/main" id="{8219A7AE-491B-A145-9664-F040F0CD4C89}"/>
              </a:ext>
            </a:extLst>
          </p:cNvPr>
          <p:cNvCxnSpPr>
            <a:cxnSpLocks/>
          </p:cNvCxnSpPr>
          <p:nvPr/>
        </p:nvCxnSpPr>
        <p:spPr>
          <a:xfrm flipV="1">
            <a:off x="7962066" y="4381837"/>
            <a:ext cx="0" cy="2478951"/>
          </a:xfrm>
          <a:prstGeom prst="line">
            <a:avLst/>
          </a:prstGeom>
          <a:ln w="1270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19166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7C5E47B2-F127-A14B-A15F-D55540DC6DE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77502" y="1209093"/>
            <a:ext cx="3998355" cy="5655737"/>
          </a:xfrm>
          <a:prstGeom prst="rect">
            <a:avLst/>
          </a:prstGeom>
        </p:spPr>
      </p:pic>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Exploitation</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0" y="646424"/>
            <a:ext cx="811766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Continuité de fourniture et sécurité            engagement contractuel</a:t>
            </a:r>
          </a:p>
        </p:txBody>
      </p:sp>
      <p:sp>
        <p:nvSpPr>
          <p:cNvPr id="6" name="ZoneTexte 5">
            <a:extLst>
              <a:ext uri="{FF2B5EF4-FFF2-40B4-BE49-F238E27FC236}">
                <a16:creationId xmlns:a16="http://schemas.microsoft.com/office/drawing/2014/main" id="{92E89D91-5319-B745-9748-D328CC676D80}"/>
              </a:ext>
            </a:extLst>
          </p:cNvPr>
          <p:cNvSpPr txBox="1"/>
          <p:nvPr/>
        </p:nvSpPr>
        <p:spPr>
          <a:xfrm>
            <a:off x="218711" y="1017223"/>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7</a:t>
            </a:r>
          </a:p>
        </p:txBody>
      </p:sp>
      <p:sp>
        <p:nvSpPr>
          <p:cNvPr id="28" name="Rectangle 27">
            <a:extLst>
              <a:ext uri="{FF2B5EF4-FFF2-40B4-BE49-F238E27FC236}">
                <a16:creationId xmlns:a16="http://schemas.microsoft.com/office/drawing/2014/main" id="{C3D3BC41-A4A1-4548-842B-3479BD133F51}"/>
              </a:ext>
            </a:extLst>
          </p:cNvPr>
          <p:cNvSpPr/>
          <p:nvPr/>
        </p:nvSpPr>
        <p:spPr>
          <a:xfrm>
            <a:off x="9878464" y="616874"/>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9878464" y="1008206"/>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10057467" y="527077"/>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10057467" y="922668"/>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46"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V="1">
            <a:off x="11916461" y="0"/>
            <a:ext cx="1" cy="583949"/>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46" name="ZoneTexte 45">
            <a:extLst>
              <a:ext uri="{FF2B5EF4-FFF2-40B4-BE49-F238E27FC236}">
                <a16:creationId xmlns:a16="http://schemas.microsoft.com/office/drawing/2014/main" id="{A0288B9B-9817-1048-816A-8E4DB941D024}"/>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BIOGAZ</a:t>
            </a:r>
          </a:p>
        </p:txBody>
      </p:sp>
      <p:sp>
        <p:nvSpPr>
          <p:cNvPr id="48" name="ZoneTexte 47">
            <a:extLst>
              <a:ext uri="{FF2B5EF4-FFF2-40B4-BE49-F238E27FC236}">
                <a16:creationId xmlns:a16="http://schemas.microsoft.com/office/drawing/2014/main" id="{9553C3DA-2B57-EF46-831F-D6745AF0B50A}"/>
              </a:ext>
            </a:extLst>
          </p:cNvPr>
          <p:cNvSpPr txBox="1"/>
          <p:nvPr/>
        </p:nvSpPr>
        <p:spPr>
          <a:xfrm>
            <a:off x="9751591" y="1208042"/>
            <a:ext cx="64022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000" b="0" i="0" u="none" strike="noStrike" kern="1200" cap="none" spc="0" normalizeH="0" baseline="0" noProof="0">
                <a:ln>
                  <a:noFill/>
                </a:ln>
                <a:solidFill>
                  <a:srgbClr val="70AD47">
                    <a:lumMod val="75000"/>
                  </a:srgbClr>
                </a:solidFill>
                <a:effectLst/>
                <a:uLnTx/>
                <a:uFillTx/>
                <a:latin typeface="Calibri" panose="020F0502020204030204"/>
                <a:ea typeface="+mn-ea"/>
                <a:cs typeface="+mn-cs"/>
              </a:rPr>
              <a:t>*</a:t>
            </a:r>
          </a:p>
        </p:txBody>
      </p:sp>
      <p:sp>
        <p:nvSpPr>
          <p:cNvPr id="64" name="ZoneTexte 63">
            <a:extLst>
              <a:ext uri="{FF2B5EF4-FFF2-40B4-BE49-F238E27FC236}">
                <a16:creationId xmlns:a16="http://schemas.microsoft.com/office/drawing/2014/main" id="{2E7113A0-966E-1048-A608-994B3A4C087F}"/>
              </a:ext>
            </a:extLst>
          </p:cNvPr>
          <p:cNvSpPr txBox="1"/>
          <p:nvPr/>
        </p:nvSpPr>
        <p:spPr>
          <a:xfrm>
            <a:off x="10059317" y="1295646"/>
            <a:ext cx="188635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Situation qui fait référence aux études</a:t>
            </a:r>
          </a:p>
        </p:txBody>
      </p:sp>
      <p:sp>
        <p:nvSpPr>
          <p:cNvPr id="55" name="ZoneTexte 54">
            <a:extLst>
              <a:ext uri="{FF2B5EF4-FFF2-40B4-BE49-F238E27FC236}">
                <a16:creationId xmlns:a16="http://schemas.microsoft.com/office/drawing/2014/main" id="{B23088B9-2C0E-0B46-A51F-9C981BFCDA64}"/>
              </a:ext>
            </a:extLst>
          </p:cNvPr>
          <p:cNvSpPr txBox="1"/>
          <p:nvPr/>
        </p:nvSpPr>
        <p:spPr>
          <a:xfrm>
            <a:off x="7657583" y="2629583"/>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Prudent face au danger</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6" name="Ellipse 55">
            <a:extLst>
              <a:ext uri="{FF2B5EF4-FFF2-40B4-BE49-F238E27FC236}">
                <a16:creationId xmlns:a16="http://schemas.microsoft.com/office/drawing/2014/main" id="{A36C3664-2199-F34B-B86A-903AE6F32B45}"/>
              </a:ext>
            </a:extLst>
          </p:cNvPr>
          <p:cNvSpPr/>
          <p:nvPr/>
        </p:nvSpPr>
        <p:spPr>
          <a:xfrm flipV="1">
            <a:off x="6527283" y="279641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2026CF0A-A1ED-034C-B02C-61752BAF957E}"/>
              </a:ext>
            </a:extLst>
          </p:cNvPr>
          <p:cNvCxnSpPr>
            <a:cxnSpLocks/>
          </p:cNvCxnSpPr>
          <p:nvPr/>
        </p:nvCxnSpPr>
        <p:spPr>
          <a:xfrm>
            <a:off x="6608861" y="2819301"/>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0" name="ZoneTexte 59">
            <a:extLst>
              <a:ext uri="{FF2B5EF4-FFF2-40B4-BE49-F238E27FC236}">
                <a16:creationId xmlns:a16="http://schemas.microsoft.com/office/drawing/2014/main" id="{29BDF682-1523-E944-BEA5-D5086E8CF72B}"/>
              </a:ext>
            </a:extLst>
          </p:cNvPr>
          <p:cNvSpPr txBox="1"/>
          <p:nvPr/>
        </p:nvSpPr>
        <p:spPr>
          <a:xfrm>
            <a:off x="8368520" y="3366818"/>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Entrainé au risque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1" name="Ellipse 60">
            <a:extLst>
              <a:ext uri="{FF2B5EF4-FFF2-40B4-BE49-F238E27FC236}">
                <a16:creationId xmlns:a16="http://schemas.microsoft.com/office/drawing/2014/main" id="{89468805-E276-5647-AD83-402091D180DA}"/>
              </a:ext>
            </a:extLst>
          </p:cNvPr>
          <p:cNvSpPr/>
          <p:nvPr/>
        </p:nvSpPr>
        <p:spPr>
          <a:xfrm flipV="1">
            <a:off x="6789123" y="355148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978D81CE-269C-4B45-8FF5-32EA65525233}"/>
              </a:ext>
            </a:extLst>
          </p:cNvPr>
          <p:cNvCxnSpPr>
            <a:cxnSpLocks/>
          </p:cNvCxnSpPr>
          <p:nvPr/>
        </p:nvCxnSpPr>
        <p:spPr>
          <a:xfrm>
            <a:off x="6886993" y="3576468"/>
            <a:ext cx="1481527"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9" name="ZoneTexte 68">
            <a:extLst>
              <a:ext uri="{FF2B5EF4-FFF2-40B4-BE49-F238E27FC236}">
                <a16:creationId xmlns:a16="http://schemas.microsoft.com/office/drawing/2014/main" id="{C5C5D4DA-FF5F-AE45-9D37-13047B846954}"/>
              </a:ext>
            </a:extLst>
          </p:cNvPr>
          <p:cNvSpPr txBox="1"/>
          <p:nvPr/>
        </p:nvSpPr>
        <p:spPr>
          <a:xfrm>
            <a:off x="531987" y="6088310"/>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Réactif à l’urgence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3" name="ZoneTexte 72">
            <a:extLst>
              <a:ext uri="{FF2B5EF4-FFF2-40B4-BE49-F238E27FC236}">
                <a16:creationId xmlns:a16="http://schemas.microsoft.com/office/drawing/2014/main" id="{40C8DEE1-1460-B348-8D8D-F16AE95B1897}"/>
              </a:ext>
            </a:extLst>
          </p:cNvPr>
          <p:cNvSpPr txBox="1"/>
          <p:nvPr/>
        </p:nvSpPr>
        <p:spPr>
          <a:xfrm>
            <a:off x="8380508" y="4626157"/>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Empathique avec les clients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4" name="Ellipse 73">
            <a:extLst>
              <a:ext uri="{FF2B5EF4-FFF2-40B4-BE49-F238E27FC236}">
                <a16:creationId xmlns:a16="http://schemas.microsoft.com/office/drawing/2014/main" id="{A6F29025-E21D-4843-9224-08B9F644B396}"/>
              </a:ext>
            </a:extLst>
          </p:cNvPr>
          <p:cNvSpPr/>
          <p:nvPr/>
        </p:nvSpPr>
        <p:spPr>
          <a:xfrm flipV="1">
            <a:off x="7250208" y="4792987"/>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5" name="Connecteur droit 74">
            <a:extLst>
              <a:ext uri="{FF2B5EF4-FFF2-40B4-BE49-F238E27FC236}">
                <a16:creationId xmlns:a16="http://schemas.microsoft.com/office/drawing/2014/main" id="{BE46DD73-DF05-A848-ADE7-B05518A8C552}"/>
              </a:ext>
            </a:extLst>
          </p:cNvPr>
          <p:cNvCxnSpPr>
            <a:cxnSpLocks/>
          </p:cNvCxnSpPr>
          <p:nvPr/>
        </p:nvCxnSpPr>
        <p:spPr>
          <a:xfrm>
            <a:off x="7331786" y="4815875"/>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7" name="ZoneTexte 76">
            <a:extLst>
              <a:ext uri="{FF2B5EF4-FFF2-40B4-BE49-F238E27FC236}">
                <a16:creationId xmlns:a16="http://schemas.microsoft.com/office/drawing/2014/main" id="{3BE9EC71-AF21-844A-B79E-7DB35E26343D}"/>
              </a:ext>
            </a:extLst>
          </p:cNvPr>
          <p:cNvSpPr txBox="1"/>
          <p:nvPr/>
        </p:nvSpPr>
        <p:spPr>
          <a:xfrm>
            <a:off x="816015" y="6381096"/>
            <a:ext cx="2916254"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Agit rapidement dans l’urgence</a:t>
            </a:r>
          </a:p>
        </p:txBody>
      </p:sp>
      <p:sp>
        <p:nvSpPr>
          <p:cNvPr id="41" name="ZoneTexte 40">
            <a:extLst>
              <a:ext uri="{FF2B5EF4-FFF2-40B4-BE49-F238E27FC236}">
                <a16:creationId xmlns:a16="http://schemas.microsoft.com/office/drawing/2014/main" id="{FBD1D0B7-B1FB-8548-A219-EB528E4F0AC0}"/>
              </a:ext>
            </a:extLst>
          </p:cNvPr>
          <p:cNvSpPr txBox="1"/>
          <p:nvPr/>
        </p:nvSpPr>
        <p:spPr>
          <a:xfrm>
            <a:off x="8379157" y="5892266"/>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Engagé dans son travail</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42" name="Ellipse 41">
            <a:extLst>
              <a:ext uri="{FF2B5EF4-FFF2-40B4-BE49-F238E27FC236}">
                <a16:creationId xmlns:a16="http://schemas.microsoft.com/office/drawing/2014/main" id="{4C3CBD3D-55FF-1A41-BB93-979500B4B912}"/>
              </a:ext>
            </a:extLst>
          </p:cNvPr>
          <p:cNvSpPr/>
          <p:nvPr/>
        </p:nvSpPr>
        <p:spPr>
          <a:xfrm flipV="1">
            <a:off x="7250264" y="6076932"/>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3" name="Connecteur droit 42">
            <a:extLst>
              <a:ext uri="{FF2B5EF4-FFF2-40B4-BE49-F238E27FC236}">
                <a16:creationId xmlns:a16="http://schemas.microsoft.com/office/drawing/2014/main" id="{074BFFE1-D7C4-514C-9329-BA5B68CCA08C}"/>
              </a:ext>
            </a:extLst>
          </p:cNvPr>
          <p:cNvCxnSpPr>
            <a:cxnSpLocks/>
          </p:cNvCxnSpPr>
          <p:nvPr/>
        </p:nvCxnSpPr>
        <p:spPr>
          <a:xfrm>
            <a:off x="7362542" y="6101916"/>
            <a:ext cx="1016615"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44" name="ZoneTexte 43">
            <a:extLst>
              <a:ext uri="{FF2B5EF4-FFF2-40B4-BE49-F238E27FC236}">
                <a16:creationId xmlns:a16="http://schemas.microsoft.com/office/drawing/2014/main" id="{8B2F952E-D40F-A746-A052-CCA7CC4D2D9F}"/>
              </a:ext>
            </a:extLst>
          </p:cNvPr>
          <p:cNvSpPr txBox="1"/>
          <p:nvPr/>
        </p:nvSpPr>
        <p:spPr>
          <a:xfrm>
            <a:off x="8377388" y="3684170"/>
            <a:ext cx="3185097"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Est conscient des risques.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S’exerce à des situations critiques, maîtrise son domaine technique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Sait utiliser les EPI</a:t>
            </a:r>
          </a:p>
        </p:txBody>
      </p:sp>
      <p:sp>
        <p:nvSpPr>
          <p:cNvPr id="62" name="ZoneTexte 61">
            <a:extLst>
              <a:ext uri="{FF2B5EF4-FFF2-40B4-BE49-F238E27FC236}">
                <a16:creationId xmlns:a16="http://schemas.microsoft.com/office/drawing/2014/main" id="{01DFD17A-F386-C547-9809-5BF5C2F13C03}"/>
              </a:ext>
            </a:extLst>
          </p:cNvPr>
          <p:cNvSpPr txBox="1"/>
          <p:nvPr/>
        </p:nvSpPr>
        <p:spPr>
          <a:xfrm>
            <a:off x="7658849" y="2923163"/>
            <a:ext cx="453393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Garde son sang froid et possède une méthode d’analyse</a:t>
            </a:r>
          </a:p>
        </p:txBody>
      </p:sp>
      <p:pic>
        <p:nvPicPr>
          <p:cNvPr id="59" name="Graphique 58" descr="Flèche vers la droite avec un remplissage uni">
            <a:extLst>
              <a:ext uri="{FF2B5EF4-FFF2-40B4-BE49-F238E27FC236}">
                <a16:creationId xmlns:a16="http://schemas.microsoft.com/office/drawing/2014/main" id="{0B577063-4777-4944-A84F-9D97B783E9E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26899" y="631270"/>
            <a:ext cx="425320" cy="425320"/>
          </a:xfrm>
          <a:prstGeom prst="rect">
            <a:avLst/>
          </a:prstGeom>
        </p:spPr>
      </p:pic>
      <p:sp>
        <p:nvSpPr>
          <p:cNvPr id="63" name="ZoneTexte 62">
            <a:extLst>
              <a:ext uri="{FF2B5EF4-FFF2-40B4-BE49-F238E27FC236}">
                <a16:creationId xmlns:a16="http://schemas.microsoft.com/office/drawing/2014/main" id="{864C834B-D11D-924F-9133-45628DC1292D}"/>
              </a:ext>
            </a:extLst>
          </p:cNvPr>
          <p:cNvSpPr txBox="1"/>
          <p:nvPr/>
        </p:nvSpPr>
        <p:spPr>
          <a:xfrm>
            <a:off x="8386072" y="6210156"/>
            <a:ext cx="350117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S’engage personnellement en tant que personnel d’exploitation (24h/24, astreintes)</a:t>
            </a:r>
          </a:p>
        </p:txBody>
      </p:sp>
      <p:sp>
        <p:nvSpPr>
          <p:cNvPr id="65" name="ZoneTexte 64">
            <a:extLst>
              <a:ext uri="{FF2B5EF4-FFF2-40B4-BE49-F238E27FC236}">
                <a16:creationId xmlns:a16="http://schemas.microsoft.com/office/drawing/2014/main" id="{94A45500-D1B2-2E45-AAFD-59BC206AD702}"/>
              </a:ext>
            </a:extLst>
          </p:cNvPr>
          <p:cNvSpPr txBox="1"/>
          <p:nvPr/>
        </p:nvSpPr>
        <p:spPr>
          <a:xfrm>
            <a:off x="8364706" y="4949872"/>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Sait se mettre à la place du client</a:t>
            </a:r>
          </a:p>
        </p:txBody>
      </p:sp>
      <p:cxnSp>
        <p:nvCxnSpPr>
          <p:cNvPr id="68" name="Connecteur droit 67">
            <a:extLst>
              <a:ext uri="{FF2B5EF4-FFF2-40B4-BE49-F238E27FC236}">
                <a16:creationId xmlns:a16="http://schemas.microsoft.com/office/drawing/2014/main" id="{8219A7AE-491B-A145-9664-F040F0CD4C89}"/>
              </a:ext>
            </a:extLst>
          </p:cNvPr>
          <p:cNvCxnSpPr>
            <a:cxnSpLocks/>
          </p:cNvCxnSpPr>
          <p:nvPr/>
        </p:nvCxnSpPr>
        <p:spPr>
          <a:xfrm flipV="1">
            <a:off x="7962066" y="5229219"/>
            <a:ext cx="0" cy="1850544"/>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6" name="Rectangle 75">
            <a:extLst>
              <a:ext uri="{FF2B5EF4-FFF2-40B4-BE49-F238E27FC236}">
                <a16:creationId xmlns:a16="http://schemas.microsoft.com/office/drawing/2014/main" id="{AAEEB558-5113-B64F-8ACF-272F831543F3}"/>
              </a:ext>
            </a:extLst>
          </p:cNvPr>
          <p:cNvSpPr/>
          <p:nvPr/>
        </p:nvSpPr>
        <p:spPr>
          <a:xfrm>
            <a:off x="229380" y="1316215"/>
            <a:ext cx="3193612" cy="267765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BIOGAZ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L’agriculteur subit un arrêt de production et en même temps un manque à gagner de 3 000€ par jour. IL attend un dépannage très rapide et une disponibilité maximale de l’installation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BIOGAZ SÉCURITÉ :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rPr>
              <a:t>Un technicien est appelé pour une fuite de biogaz. Il est exposé à un risque d’atmosphère explosive et d’explosion à H25.</a:t>
            </a:r>
          </a:p>
        </p:txBody>
      </p:sp>
      <p:cxnSp>
        <p:nvCxnSpPr>
          <p:cNvPr id="78" name="Connecteur droit 77">
            <a:extLst>
              <a:ext uri="{FF2B5EF4-FFF2-40B4-BE49-F238E27FC236}">
                <a16:creationId xmlns:a16="http://schemas.microsoft.com/office/drawing/2014/main" id="{2E395AEB-7A2B-D04F-9EE1-C4DFDE36FDF4}"/>
              </a:ext>
            </a:extLst>
          </p:cNvPr>
          <p:cNvCxnSpPr>
            <a:cxnSpLocks/>
          </p:cNvCxnSpPr>
          <p:nvPr/>
        </p:nvCxnSpPr>
        <p:spPr>
          <a:xfrm flipV="1">
            <a:off x="3689567" y="1316912"/>
            <a:ext cx="0" cy="295112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79" name="Connecteur droit 78">
            <a:extLst>
              <a:ext uri="{FF2B5EF4-FFF2-40B4-BE49-F238E27FC236}">
                <a16:creationId xmlns:a16="http://schemas.microsoft.com/office/drawing/2014/main" id="{1828AA2C-7E68-8D46-9C9B-8BCE66A1E9AD}"/>
              </a:ext>
            </a:extLst>
          </p:cNvPr>
          <p:cNvCxnSpPr>
            <a:cxnSpLocks/>
          </p:cNvCxnSpPr>
          <p:nvPr/>
        </p:nvCxnSpPr>
        <p:spPr>
          <a:xfrm flipV="1">
            <a:off x="0" y="4268034"/>
            <a:ext cx="3673731"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0" name="ZoneTexte 79">
            <a:extLst>
              <a:ext uri="{FF2B5EF4-FFF2-40B4-BE49-F238E27FC236}">
                <a16:creationId xmlns:a16="http://schemas.microsoft.com/office/drawing/2014/main" id="{21BAB447-93DE-8145-B205-254D1FEC635D}"/>
              </a:ext>
            </a:extLst>
          </p:cNvPr>
          <p:cNvSpPr txBox="1"/>
          <p:nvPr/>
        </p:nvSpPr>
        <p:spPr>
          <a:xfrm>
            <a:off x="8357261" y="5238843"/>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Prudent face aux risques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81" name="Ellipse 80">
            <a:extLst>
              <a:ext uri="{FF2B5EF4-FFF2-40B4-BE49-F238E27FC236}">
                <a16:creationId xmlns:a16="http://schemas.microsoft.com/office/drawing/2014/main" id="{44A9004B-AFA2-954E-9BB5-DE7CA12400B3}"/>
              </a:ext>
            </a:extLst>
          </p:cNvPr>
          <p:cNvSpPr/>
          <p:nvPr/>
        </p:nvSpPr>
        <p:spPr>
          <a:xfrm flipV="1">
            <a:off x="7226961" y="540567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82" name="Connecteur droit 81">
            <a:extLst>
              <a:ext uri="{FF2B5EF4-FFF2-40B4-BE49-F238E27FC236}">
                <a16:creationId xmlns:a16="http://schemas.microsoft.com/office/drawing/2014/main" id="{05D3645F-34B1-D64D-8859-F4E100701730}"/>
              </a:ext>
            </a:extLst>
          </p:cNvPr>
          <p:cNvCxnSpPr>
            <a:cxnSpLocks/>
          </p:cNvCxnSpPr>
          <p:nvPr/>
        </p:nvCxnSpPr>
        <p:spPr>
          <a:xfrm>
            <a:off x="7308539" y="5428561"/>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3" name="ZoneTexte 82">
            <a:extLst>
              <a:ext uri="{FF2B5EF4-FFF2-40B4-BE49-F238E27FC236}">
                <a16:creationId xmlns:a16="http://schemas.microsoft.com/office/drawing/2014/main" id="{63824BB5-2BFA-3545-B575-9B63814A8F8E}"/>
              </a:ext>
            </a:extLst>
          </p:cNvPr>
          <p:cNvSpPr txBox="1"/>
          <p:nvPr/>
        </p:nvSpPr>
        <p:spPr>
          <a:xfrm>
            <a:off x="8341459" y="5562558"/>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 la vision économique</a:t>
            </a:r>
          </a:p>
        </p:txBody>
      </p:sp>
      <p:sp>
        <p:nvSpPr>
          <p:cNvPr id="84" name="ZoneTexte 83">
            <a:extLst>
              <a:ext uri="{FF2B5EF4-FFF2-40B4-BE49-F238E27FC236}">
                <a16:creationId xmlns:a16="http://schemas.microsoft.com/office/drawing/2014/main" id="{D2B26246-CAD3-274E-ADCF-708EF1D280A1}"/>
              </a:ext>
            </a:extLst>
          </p:cNvPr>
          <p:cNvSpPr txBox="1"/>
          <p:nvPr/>
        </p:nvSpPr>
        <p:spPr>
          <a:xfrm>
            <a:off x="502170" y="5741733"/>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Disponible</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85" name="Ellipse 84">
            <a:extLst>
              <a:ext uri="{FF2B5EF4-FFF2-40B4-BE49-F238E27FC236}">
                <a16:creationId xmlns:a16="http://schemas.microsoft.com/office/drawing/2014/main" id="{8A416497-4AF6-4846-AFDD-F5F8D513816A}"/>
              </a:ext>
            </a:extLst>
          </p:cNvPr>
          <p:cNvSpPr/>
          <p:nvPr/>
        </p:nvSpPr>
        <p:spPr>
          <a:xfrm flipV="1">
            <a:off x="4903248" y="5922351"/>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86" name="Connecteur droit 85">
            <a:extLst>
              <a:ext uri="{FF2B5EF4-FFF2-40B4-BE49-F238E27FC236}">
                <a16:creationId xmlns:a16="http://schemas.microsoft.com/office/drawing/2014/main" id="{50575F6E-1B6D-4944-ADFA-1461F1A05BD2}"/>
              </a:ext>
            </a:extLst>
          </p:cNvPr>
          <p:cNvCxnSpPr>
            <a:cxnSpLocks/>
          </p:cNvCxnSpPr>
          <p:nvPr/>
        </p:nvCxnSpPr>
        <p:spPr>
          <a:xfrm flipV="1">
            <a:off x="3732649" y="5948170"/>
            <a:ext cx="1130598"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87" name="ZoneTexte 86">
            <a:extLst>
              <a:ext uri="{FF2B5EF4-FFF2-40B4-BE49-F238E27FC236}">
                <a16:creationId xmlns:a16="http://schemas.microsoft.com/office/drawing/2014/main" id="{0547672A-4EBC-D643-81C8-A5F217431851}"/>
              </a:ext>
            </a:extLst>
          </p:cNvPr>
          <p:cNvSpPr txBox="1"/>
          <p:nvPr/>
        </p:nvSpPr>
        <p:spPr>
          <a:xfrm>
            <a:off x="502170" y="4607383"/>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Leader face au danger</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88" name="Ellipse 87">
            <a:extLst>
              <a:ext uri="{FF2B5EF4-FFF2-40B4-BE49-F238E27FC236}">
                <a16:creationId xmlns:a16="http://schemas.microsoft.com/office/drawing/2014/main" id="{9526C729-4665-5641-BA9D-EBA5015419BA}"/>
              </a:ext>
            </a:extLst>
          </p:cNvPr>
          <p:cNvSpPr/>
          <p:nvPr/>
        </p:nvSpPr>
        <p:spPr>
          <a:xfrm flipV="1">
            <a:off x="5562545" y="4781375"/>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89" name="Connecteur droit 88">
            <a:extLst>
              <a:ext uri="{FF2B5EF4-FFF2-40B4-BE49-F238E27FC236}">
                <a16:creationId xmlns:a16="http://schemas.microsoft.com/office/drawing/2014/main" id="{7492F92F-448B-F348-B19F-C0DDCBA22D36}"/>
              </a:ext>
            </a:extLst>
          </p:cNvPr>
          <p:cNvCxnSpPr>
            <a:cxnSpLocks/>
          </p:cNvCxnSpPr>
          <p:nvPr/>
        </p:nvCxnSpPr>
        <p:spPr>
          <a:xfrm flipV="1">
            <a:off x="3732649" y="4813821"/>
            <a:ext cx="1775740"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90" name="ZoneTexte 89">
            <a:extLst>
              <a:ext uri="{FF2B5EF4-FFF2-40B4-BE49-F238E27FC236}">
                <a16:creationId xmlns:a16="http://schemas.microsoft.com/office/drawing/2014/main" id="{295F2636-CD8E-C343-AC08-117E4F5E47B5}"/>
              </a:ext>
            </a:extLst>
          </p:cNvPr>
          <p:cNvSpPr txBox="1"/>
          <p:nvPr/>
        </p:nvSpPr>
        <p:spPr>
          <a:xfrm>
            <a:off x="7682345" y="2045156"/>
            <a:ext cx="42177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Respectueux des règles et des procédures</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91" name="Ellipse 90">
            <a:extLst>
              <a:ext uri="{FF2B5EF4-FFF2-40B4-BE49-F238E27FC236}">
                <a16:creationId xmlns:a16="http://schemas.microsoft.com/office/drawing/2014/main" id="{0948599E-EEA3-2F43-A72F-A92E1737C346}"/>
              </a:ext>
            </a:extLst>
          </p:cNvPr>
          <p:cNvSpPr/>
          <p:nvPr/>
        </p:nvSpPr>
        <p:spPr>
          <a:xfrm flipV="1">
            <a:off x="6407402" y="2229822"/>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92" name="Connecteur droit 91">
            <a:extLst>
              <a:ext uri="{FF2B5EF4-FFF2-40B4-BE49-F238E27FC236}">
                <a16:creationId xmlns:a16="http://schemas.microsoft.com/office/drawing/2014/main" id="{897B9A3E-07D6-584D-A475-554CE94CEFDA}"/>
              </a:ext>
            </a:extLst>
          </p:cNvPr>
          <p:cNvCxnSpPr>
            <a:cxnSpLocks/>
          </p:cNvCxnSpPr>
          <p:nvPr/>
        </p:nvCxnSpPr>
        <p:spPr>
          <a:xfrm>
            <a:off x="6527283" y="2254806"/>
            <a:ext cx="1155062"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93" name="ZoneTexte 92">
            <a:extLst>
              <a:ext uri="{FF2B5EF4-FFF2-40B4-BE49-F238E27FC236}">
                <a16:creationId xmlns:a16="http://schemas.microsoft.com/office/drawing/2014/main" id="{EAB9A94B-A139-0646-A590-47DC93F57AB1}"/>
              </a:ext>
            </a:extLst>
          </p:cNvPr>
          <p:cNvSpPr txBox="1"/>
          <p:nvPr/>
        </p:nvSpPr>
        <p:spPr>
          <a:xfrm>
            <a:off x="7691213" y="2320348"/>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Respecte les procédure</a:t>
            </a:r>
          </a:p>
        </p:txBody>
      </p:sp>
      <p:sp>
        <p:nvSpPr>
          <p:cNvPr id="94" name="ZoneTexte 93">
            <a:extLst>
              <a:ext uri="{FF2B5EF4-FFF2-40B4-BE49-F238E27FC236}">
                <a16:creationId xmlns:a16="http://schemas.microsoft.com/office/drawing/2014/main" id="{7060EDDA-1626-1D42-9503-523B5E54DE4C}"/>
              </a:ext>
            </a:extLst>
          </p:cNvPr>
          <p:cNvSpPr txBox="1"/>
          <p:nvPr/>
        </p:nvSpPr>
        <p:spPr>
          <a:xfrm>
            <a:off x="816015" y="4852934"/>
            <a:ext cx="2916254" cy="95410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Analyse son environnement</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Affirme son autorité</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Maintient son autorité pour mettre tout le monde en sécurité</a:t>
            </a:r>
          </a:p>
        </p:txBody>
      </p:sp>
      <p:sp>
        <p:nvSpPr>
          <p:cNvPr id="95" name="Ellipse 94">
            <a:extLst>
              <a:ext uri="{FF2B5EF4-FFF2-40B4-BE49-F238E27FC236}">
                <a16:creationId xmlns:a16="http://schemas.microsoft.com/office/drawing/2014/main" id="{8695C29F-12F6-EA49-9C0B-DB7005A9F32B}"/>
              </a:ext>
            </a:extLst>
          </p:cNvPr>
          <p:cNvSpPr/>
          <p:nvPr/>
        </p:nvSpPr>
        <p:spPr>
          <a:xfrm flipV="1">
            <a:off x="4903248" y="6273534"/>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96" name="Connecteur droit 95">
            <a:extLst>
              <a:ext uri="{FF2B5EF4-FFF2-40B4-BE49-F238E27FC236}">
                <a16:creationId xmlns:a16="http://schemas.microsoft.com/office/drawing/2014/main" id="{71B86873-B46C-5E48-95C4-0CBFCBAFF255}"/>
              </a:ext>
            </a:extLst>
          </p:cNvPr>
          <p:cNvCxnSpPr>
            <a:cxnSpLocks/>
          </p:cNvCxnSpPr>
          <p:nvPr/>
        </p:nvCxnSpPr>
        <p:spPr>
          <a:xfrm flipV="1">
            <a:off x="3732649" y="6299353"/>
            <a:ext cx="1130598" cy="1"/>
          </a:xfrm>
          <a:prstGeom prst="line">
            <a:avLst/>
          </a:prstGeom>
          <a:ln w="12700"/>
        </p:spPr>
        <p:style>
          <a:lnRef idx="1">
            <a:schemeClr val="accent4"/>
          </a:lnRef>
          <a:fillRef idx="0">
            <a:schemeClr val="accent4"/>
          </a:fillRef>
          <a:effectRef idx="0">
            <a:schemeClr val="accent4"/>
          </a:effectRef>
          <a:fontRef idx="minor">
            <a:schemeClr val="tx1"/>
          </a:fontRef>
        </p:style>
      </p:cxnSp>
      <p:pic>
        <p:nvPicPr>
          <p:cNvPr id="97" name="Image 96">
            <a:extLst>
              <a:ext uri="{FF2B5EF4-FFF2-40B4-BE49-F238E27FC236}">
                <a16:creationId xmlns:a16="http://schemas.microsoft.com/office/drawing/2014/main" id="{15A7A376-036E-AC43-9671-03CF90B3A94D}"/>
              </a:ext>
            </a:extLst>
          </p:cNvPr>
          <p:cNvPicPr>
            <a:picLocks noChangeAspect="1"/>
          </p:cNvPicPr>
          <p:nvPr/>
        </p:nvPicPr>
        <p:blipFill rotWithShape="1">
          <a:blip r:embed="rId5" cstate="screen">
            <a:alphaModFix amt="46000"/>
            <a:extLst>
              <a:ext uri="{28A0092B-C50C-407E-A947-70E740481C1C}">
                <a14:useLocalDpi xmlns:a14="http://schemas.microsoft.com/office/drawing/2010/main"/>
              </a:ext>
            </a:extLst>
          </a:blip>
          <a:srcRect/>
          <a:stretch/>
        </p:blipFill>
        <p:spPr>
          <a:xfrm>
            <a:off x="7806719" y="-1922850"/>
            <a:ext cx="8128000" cy="2664254"/>
          </a:xfrm>
          <a:prstGeom prst="rect">
            <a:avLst/>
          </a:prstGeom>
        </p:spPr>
      </p:pic>
    </p:spTree>
    <p:extLst>
      <p:ext uri="{BB962C8B-B14F-4D97-AF65-F5344CB8AC3E}">
        <p14:creationId xmlns:p14="http://schemas.microsoft.com/office/powerpoint/2010/main" val="22205588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7C5E47B2-F127-A14B-A15F-D55540DC6DE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286976" y="-1839467"/>
            <a:ext cx="6156606" cy="8708618"/>
          </a:xfrm>
          <a:prstGeom prst="rect">
            <a:avLst/>
          </a:prstGeom>
        </p:spPr>
      </p:pic>
      <p:sp>
        <p:nvSpPr>
          <p:cNvPr id="12" name="ZoneTexte 11">
            <a:extLst>
              <a:ext uri="{FF2B5EF4-FFF2-40B4-BE49-F238E27FC236}">
                <a16:creationId xmlns:a16="http://schemas.microsoft.com/office/drawing/2014/main" id="{B3969904-1D6A-0A4D-BCF1-8C86D0845376}"/>
              </a:ext>
            </a:extLst>
          </p:cNvPr>
          <p:cNvSpPr txBox="1"/>
          <p:nvPr/>
        </p:nvSpPr>
        <p:spPr>
          <a:xfrm>
            <a:off x="218711" y="207796"/>
            <a:ext cx="53613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rPr>
              <a:t>Conception</a:t>
            </a:r>
            <a:endParaRPr kumimoji="0" lang="fr-FR" sz="2400" b="0" i="0" u="none" strike="noStrike" kern="1200" cap="none" spc="0" normalizeH="0" baseline="0" noProof="0">
              <a:ln>
                <a:noFill/>
              </a:ln>
              <a:solidFill>
                <a:prstClr val="black">
                  <a:lumMod val="85000"/>
                  <a:lumOff val="15000"/>
                </a:prstClr>
              </a:solidFill>
              <a:effectLst/>
              <a:uLnTx/>
              <a:uFillTx/>
              <a:latin typeface="Overpass" pitchFamily="2" charset="77"/>
              <a:ea typeface="+mn-ea"/>
              <a:cs typeface="+mn-cs"/>
            </a:endParaRPr>
          </a:p>
        </p:txBody>
      </p:sp>
      <p:sp>
        <p:nvSpPr>
          <p:cNvPr id="13" name="ZoneTexte 12">
            <a:extLst>
              <a:ext uri="{FF2B5EF4-FFF2-40B4-BE49-F238E27FC236}">
                <a16:creationId xmlns:a16="http://schemas.microsoft.com/office/drawing/2014/main" id="{6CA40603-0F53-9740-9DB8-8A387077938F}"/>
              </a:ext>
            </a:extLst>
          </p:cNvPr>
          <p:cNvSpPr txBox="1"/>
          <p:nvPr/>
        </p:nvSpPr>
        <p:spPr>
          <a:xfrm>
            <a:off x="218711" y="646424"/>
            <a:ext cx="536134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C00000"/>
                </a:solidFill>
                <a:effectLst/>
                <a:uLnTx/>
                <a:uFillTx/>
                <a:latin typeface="Overpass" pitchFamily="2" charset="77"/>
                <a:ea typeface="+mn-ea"/>
                <a:cs typeface="+mn-cs"/>
              </a:rPr>
              <a:t>Relation client</a:t>
            </a:r>
          </a:p>
        </p:txBody>
      </p:sp>
      <p:sp>
        <p:nvSpPr>
          <p:cNvPr id="40" name="Rectangle 39">
            <a:extLst>
              <a:ext uri="{FF2B5EF4-FFF2-40B4-BE49-F238E27FC236}">
                <a16:creationId xmlns:a16="http://schemas.microsoft.com/office/drawing/2014/main" id="{51C0B00A-A102-CC42-89CB-DDE546C645C2}"/>
              </a:ext>
            </a:extLst>
          </p:cNvPr>
          <p:cNvSpPr/>
          <p:nvPr/>
        </p:nvSpPr>
        <p:spPr>
          <a:xfrm>
            <a:off x="165864" y="1344394"/>
            <a:ext cx="3717185"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solidFill>
                <a:effectLst/>
                <a:uLnTx/>
                <a:uFillTx/>
                <a:latin typeface="Calibri" panose="020F0502020204030204"/>
                <a:ea typeface="+mn-ea"/>
                <a:cs typeface="+mn-cs"/>
              </a:rPr>
              <a:t>Le technicien vient faire une intervention sur un site de méthanisation agricole et il entre sur le site du producteur.</a:t>
            </a:r>
            <a:endParaRPr kumimoji="0" lang="fr-FR" sz="1400" b="0" i="0" u="none" strike="noStrike" kern="1200" cap="none" spc="0" normalizeH="0" baseline="0" noProof="0">
              <a:ln>
                <a:noFill/>
              </a:ln>
              <a:solidFill>
                <a:prstClr val="black">
                  <a:lumMod val="85000"/>
                  <a:lumOff val="15000"/>
                </a:prstClr>
              </a:solidFill>
              <a:effectLst/>
              <a:uLnTx/>
              <a:uFillTx/>
              <a:latin typeface="Calibri" panose="020F0502020204030204"/>
              <a:ea typeface="+mn-ea"/>
              <a:cs typeface="+mn-cs"/>
            </a:endParaRPr>
          </a:p>
        </p:txBody>
      </p:sp>
      <p:cxnSp>
        <p:nvCxnSpPr>
          <p:cNvPr id="57" name="Connecteur droit 56">
            <a:extLst>
              <a:ext uri="{FF2B5EF4-FFF2-40B4-BE49-F238E27FC236}">
                <a16:creationId xmlns:a16="http://schemas.microsoft.com/office/drawing/2014/main" id="{80B89972-2DB0-5E45-8EB7-2EE917099557}"/>
              </a:ext>
            </a:extLst>
          </p:cNvPr>
          <p:cNvCxnSpPr>
            <a:cxnSpLocks/>
          </p:cNvCxnSpPr>
          <p:nvPr/>
        </p:nvCxnSpPr>
        <p:spPr>
          <a:xfrm flipV="1">
            <a:off x="3908225" y="1469315"/>
            <a:ext cx="0" cy="70977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92E89D91-5319-B745-9748-D328CC676D80}"/>
              </a:ext>
            </a:extLst>
          </p:cNvPr>
          <p:cNvSpPr txBox="1"/>
          <p:nvPr/>
        </p:nvSpPr>
        <p:spPr>
          <a:xfrm>
            <a:off x="218711" y="1017223"/>
            <a:ext cx="31407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prstClr val="black"/>
                </a:solidFill>
                <a:effectLst/>
                <a:uLnTx/>
                <a:uFillTx/>
                <a:latin typeface="Calibri" panose="020F0502020204030204"/>
                <a:ea typeface="+mn-ea"/>
                <a:cs typeface="+mn-cs"/>
              </a:rPr>
              <a:t>SITUATION 8</a:t>
            </a:r>
          </a:p>
        </p:txBody>
      </p:sp>
      <p:cxnSp>
        <p:nvCxnSpPr>
          <p:cNvPr id="30" name="Connecteur droit 29">
            <a:extLst>
              <a:ext uri="{FF2B5EF4-FFF2-40B4-BE49-F238E27FC236}">
                <a16:creationId xmlns:a16="http://schemas.microsoft.com/office/drawing/2014/main" id="{F8AD7617-8192-3146-93AF-1B49467C9707}"/>
              </a:ext>
            </a:extLst>
          </p:cNvPr>
          <p:cNvCxnSpPr>
            <a:cxnSpLocks/>
          </p:cNvCxnSpPr>
          <p:nvPr/>
        </p:nvCxnSpPr>
        <p:spPr>
          <a:xfrm>
            <a:off x="-12526" y="2179087"/>
            <a:ext cx="3920751"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28" name="Rectangle 27">
            <a:extLst>
              <a:ext uri="{FF2B5EF4-FFF2-40B4-BE49-F238E27FC236}">
                <a16:creationId xmlns:a16="http://schemas.microsoft.com/office/drawing/2014/main" id="{C3D3BC41-A4A1-4548-842B-3479BD133F51}"/>
              </a:ext>
            </a:extLst>
          </p:cNvPr>
          <p:cNvSpPr/>
          <p:nvPr/>
        </p:nvSpPr>
        <p:spPr>
          <a:xfrm>
            <a:off x="273269" y="2366706"/>
            <a:ext cx="162733" cy="1627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75000"/>
                </a:srgbClr>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AAD9D93-0BC2-AC42-A3AD-C744754381BD}"/>
              </a:ext>
            </a:extLst>
          </p:cNvPr>
          <p:cNvSpPr/>
          <p:nvPr/>
        </p:nvSpPr>
        <p:spPr>
          <a:xfrm>
            <a:off x="273269" y="2758038"/>
            <a:ext cx="162733" cy="1627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ZoneTexte 28">
            <a:extLst>
              <a:ext uri="{FF2B5EF4-FFF2-40B4-BE49-F238E27FC236}">
                <a16:creationId xmlns:a16="http://schemas.microsoft.com/office/drawing/2014/main" id="{0AD84666-CF8C-1348-827E-75FDE9E164D5}"/>
              </a:ext>
            </a:extLst>
          </p:cNvPr>
          <p:cNvSpPr txBox="1"/>
          <p:nvPr/>
        </p:nvSpPr>
        <p:spPr>
          <a:xfrm>
            <a:off x="452272" y="2276909"/>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Qualité requise</a:t>
            </a:r>
          </a:p>
        </p:txBody>
      </p:sp>
      <p:sp>
        <p:nvSpPr>
          <p:cNvPr id="49" name="ZoneTexte 48">
            <a:extLst>
              <a:ext uri="{FF2B5EF4-FFF2-40B4-BE49-F238E27FC236}">
                <a16:creationId xmlns:a16="http://schemas.microsoft.com/office/drawing/2014/main" id="{B92D221D-41AE-BC4A-AE36-FEA4BCB4D7B7}"/>
              </a:ext>
            </a:extLst>
          </p:cNvPr>
          <p:cNvSpPr txBox="1"/>
          <p:nvPr/>
        </p:nvSpPr>
        <p:spPr>
          <a:xfrm>
            <a:off x="452272" y="2672500"/>
            <a:ext cx="18863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Action associée</a:t>
            </a:r>
          </a:p>
        </p:txBody>
      </p:sp>
      <p:cxnSp>
        <p:nvCxnSpPr>
          <p:cNvPr id="36" name="Connecteur droit 35">
            <a:extLst>
              <a:ext uri="{FF2B5EF4-FFF2-40B4-BE49-F238E27FC236}">
                <a16:creationId xmlns:a16="http://schemas.microsoft.com/office/drawing/2014/main" id="{B5E9B91C-BD74-BF4A-B79A-71689F6AA9D7}"/>
              </a:ext>
            </a:extLst>
          </p:cNvPr>
          <p:cNvCxnSpPr>
            <a:cxnSpLocks/>
            <a:endCxn id="46" idx="1"/>
          </p:cNvCxnSpPr>
          <p:nvPr/>
        </p:nvCxnSpPr>
        <p:spPr>
          <a:xfrm flipH="1" flipV="1">
            <a:off x="11916462" y="2248888"/>
            <a:ext cx="29214" cy="4619052"/>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45" name="Connecteur droit 44">
            <a:extLst>
              <a:ext uri="{FF2B5EF4-FFF2-40B4-BE49-F238E27FC236}">
                <a16:creationId xmlns:a16="http://schemas.microsoft.com/office/drawing/2014/main" id="{0581E206-38BB-5B44-970A-FF7B6E7EE22A}"/>
              </a:ext>
            </a:extLst>
          </p:cNvPr>
          <p:cNvCxnSpPr>
            <a:cxnSpLocks/>
          </p:cNvCxnSpPr>
          <p:nvPr/>
        </p:nvCxnSpPr>
        <p:spPr>
          <a:xfrm flipV="1">
            <a:off x="11916461" y="0"/>
            <a:ext cx="1" cy="583949"/>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0" name="Rectangle : avec coin rogné 69">
            <a:extLst>
              <a:ext uri="{FF2B5EF4-FFF2-40B4-BE49-F238E27FC236}">
                <a16:creationId xmlns:a16="http://schemas.microsoft.com/office/drawing/2014/main" id="{515396FF-9AE1-744F-8E48-DC297A29A778}"/>
              </a:ext>
            </a:extLst>
          </p:cNvPr>
          <p:cNvSpPr/>
          <p:nvPr/>
        </p:nvSpPr>
        <p:spPr>
          <a:xfrm>
            <a:off x="30822" y="129712"/>
            <a:ext cx="144746" cy="813487"/>
          </a:xfrm>
          <a:prstGeom prst="snip1Rect">
            <a:avLst/>
          </a:prstGeom>
          <a:pattFill prst="wdUpDiag">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5E5628B-1B2B-1041-9DB9-3C46EA718E5B}"/>
              </a:ext>
            </a:extLst>
          </p:cNvPr>
          <p:cNvSpPr/>
          <p:nvPr/>
        </p:nvSpPr>
        <p:spPr>
          <a:xfrm>
            <a:off x="-12526" y="1"/>
            <a:ext cx="58179" cy="685799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46" name="ZoneTexte 45">
            <a:extLst>
              <a:ext uri="{FF2B5EF4-FFF2-40B4-BE49-F238E27FC236}">
                <a16:creationId xmlns:a16="http://schemas.microsoft.com/office/drawing/2014/main" id="{A0288B9B-9817-1048-816A-8E4DB941D024}"/>
              </a:ext>
            </a:extLst>
          </p:cNvPr>
          <p:cNvSpPr txBox="1"/>
          <p:nvPr/>
        </p:nvSpPr>
        <p:spPr>
          <a:xfrm rot="16200000">
            <a:off x="10856873" y="1020022"/>
            <a:ext cx="2119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00000"/>
                </a:solidFill>
                <a:effectLst/>
                <a:uLnTx/>
                <a:uFillTx/>
                <a:latin typeface="Calibri" panose="020F0502020204030204"/>
                <a:ea typeface="+mn-ea"/>
                <a:cs typeface="+mn-cs"/>
              </a:rPr>
              <a:t>BRANCHE BIOGAZ</a:t>
            </a:r>
          </a:p>
        </p:txBody>
      </p:sp>
      <p:sp>
        <p:nvSpPr>
          <p:cNvPr id="48" name="ZoneTexte 47">
            <a:extLst>
              <a:ext uri="{FF2B5EF4-FFF2-40B4-BE49-F238E27FC236}">
                <a16:creationId xmlns:a16="http://schemas.microsoft.com/office/drawing/2014/main" id="{9553C3DA-2B57-EF46-831F-D6745AF0B50A}"/>
              </a:ext>
            </a:extLst>
          </p:cNvPr>
          <p:cNvSpPr txBox="1"/>
          <p:nvPr/>
        </p:nvSpPr>
        <p:spPr>
          <a:xfrm>
            <a:off x="146396" y="2957874"/>
            <a:ext cx="64022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000" b="0" i="0" u="none" strike="noStrike" kern="1200" cap="none" spc="0" normalizeH="0" baseline="0" noProof="0">
                <a:ln>
                  <a:noFill/>
                </a:ln>
                <a:solidFill>
                  <a:srgbClr val="70AD47">
                    <a:lumMod val="75000"/>
                  </a:srgbClr>
                </a:solidFill>
                <a:effectLst/>
                <a:uLnTx/>
                <a:uFillTx/>
                <a:latin typeface="Calibri" panose="020F0502020204030204"/>
                <a:ea typeface="+mn-ea"/>
                <a:cs typeface="+mn-cs"/>
              </a:rPr>
              <a:t>*</a:t>
            </a:r>
          </a:p>
        </p:txBody>
      </p:sp>
      <p:sp>
        <p:nvSpPr>
          <p:cNvPr id="64" name="ZoneTexte 63">
            <a:extLst>
              <a:ext uri="{FF2B5EF4-FFF2-40B4-BE49-F238E27FC236}">
                <a16:creationId xmlns:a16="http://schemas.microsoft.com/office/drawing/2014/main" id="{2E7113A0-966E-1048-A608-994B3A4C087F}"/>
              </a:ext>
            </a:extLst>
          </p:cNvPr>
          <p:cNvSpPr txBox="1"/>
          <p:nvPr/>
        </p:nvSpPr>
        <p:spPr>
          <a:xfrm>
            <a:off x="454122" y="3045478"/>
            <a:ext cx="188635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t>Situation qui fait référence aux études</a:t>
            </a:r>
          </a:p>
        </p:txBody>
      </p:sp>
      <p:sp>
        <p:nvSpPr>
          <p:cNvPr id="50" name="ZoneTexte 49">
            <a:extLst>
              <a:ext uri="{FF2B5EF4-FFF2-40B4-BE49-F238E27FC236}">
                <a16:creationId xmlns:a16="http://schemas.microsoft.com/office/drawing/2014/main" id="{00020D7B-9A8F-124E-AC0C-4C9BD1EBF8A9}"/>
              </a:ext>
            </a:extLst>
          </p:cNvPr>
          <p:cNvSpPr txBox="1"/>
          <p:nvPr/>
        </p:nvSpPr>
        <p:spPr>
          <a:xfrm>
            <a:off x="657499" y="4825566"/>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Engagé</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1" name="Ellipse 50">
            <a:extLst>
              <a:ext uri="{FF2B5EF4-FFF2-40B4-BE49-F238E27FC236}">
                <a16:creationId xmlns:a16="http://schemas.microsoft.com/office/drawing/2014/main" id="{6013F1E6-1FA0-0746-AE3C-AD121B4582ED}"/>
              </a:ext>
            </a:extLst>
          </p:cNvPr>
          <p:cNvSpPr/>
          <p:nvPr/>
        </p:nvSpPr>
        <p:spPr>
          <a:xfrm flipV="1">
            <a:off x="5658195" y="498207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3" name="Connecteur droit 52">
            <a:extLst>
              <a:ext uri="{FF2B5EF4-FFF2-40B4-BE49-F238E27FC236}">
                <a16:creationId xmlns:a16="http://schemas.microsoft.com/office/drawing/2014/main" id="{6CE48B71-C709-6C42-96EF-D7BC29F0A150}"/>
              </a:ext>
            </a:extLst>
          </p:cNvPr>
          <p:cNvCxnSpPr>
            <a:cxnSpLocks/>
            <a:stCxn id="50" idx="3"/>
          </p:cNvCxnSpPr>
          <p:nvPr/>
        </p:nvCxnSpPr>
        <p:spPr>
          <a:xfrm>
            <a:off x="3887978" y="5010232"/>
            <a:ext cx="1725800"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55" name="ZoneTexte 54">
            <a:extLst>
              <a:ext uri="{FF2B5EF4-FFF2-40B4-BE49-F238E27FC236}">
                <a16:creationId xmlns:a16="http://schemas.microsoft.com/office/drawing/2014/main" id="{B23088B9-2C0E-0B46-A51F-9C981BFCDA64}"/>
              </a:ext>
            </a:extLst>
          </p:cNvPr>
          <p:cNvSpPr txBox="1"/>
          <p:nvPr/>
        </p:nvSpPr>
        <p:spPr>
          <a:xfrm>
            <a:off x="7580046" y="1863739"/>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Attentif au client</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56" name="Ellipse 55">
            <a:extLst>
              <a:ext uri="{FF2B5EF4-FFF2-40B4-BE49-F238E27FC236}">
                <a16:creationId xmlns:a16="http://schemas.microsoft.com/office/drawing/2014/main" id="{A36C3664-2199-F34B-B86A-903AE6F32B45}"/>
              </a:ext>
            </a:extLst>
          </p:cNvPr>
          <p:cNvSpPr/>
          <p:nvPr/>
        </p:nvSpPr>
        <p:spPr>
          <a:xfrm flipV="1">
            <a:off x="6193269" y="2030569"/>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8" name="Connecteur droit 57">
            <a:extLst>
              <a:ext uri="{FF2B5EF4-FFF2-40B4-BE49-F238E27FC236}">
                <a16:creationId xmlns:a16="http://schemas.microsoft.com/office/drawing/2014/main" id="{2026CF0A-A1ED-034C-B02C-61752BAF957E}"/>
              </a:ext>
            </a:extLst>
          </p:cNvPr>
          <p:cNvCxnSpPr>
            <a:cxnSpLocks/>
            <a:endCxn id="55" idx="1"/>
          </p:cNvCxnSpPr>
          <p:nvPr/>
        </p:nvCxnSpPr>
        <p:spPr>
          <a:xfrm flipV="1">
            <a:off x="6274847" y="2048405"/>
            <a:ext cx="1305199" cy="5052"/>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0" name="ZoneTexte 59">
            <a:extLst>
              <a:ext uri="{FF2B5EF4-FFF2-40B4-BE49-F238E27FC236}">
                <a16:creationId xmlns:a16="http://schemas.microsoft.com/office/drawing/2014/main" id="{29BDF682-1523-E944-BEA5-D5086E8CF72B}"/>
              </a:ext>
            </a:extLst>
          </p:cNvPr>
          <p:cNvSpPr txBox="1"/>
          <p:nvPr/>
        </p:nvSpPr>
        <p:spPr>
          <a:xfrm>
            <a:off x="7533385" y="2937756"/>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Protecteur du client</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61" name="Ellipse 60">
            <a:extLst>
              <a:ext uri="{FF2B5EF4-FFF2-40B4-BE49-F238E27FC236}">
                <a16:creationId xmlns:a16="http://schemas.microsoft.com/office/drawing/2014/main" id="{89468805-E276-5647-AD83-402091D180DA}"/>
              </a:ext>
            </a:extLst>
          </p:cNvPr>
          <p:cNvSpPr/>
          <p:nvPr/>
        </p:nvSpPr>
        <p:spPr>
          <a:xfrm flipV="1">
            <a:off x="6652087" y="3115222"/>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67" name="Connecteur droit 66">
            <a:extLst>
              <a:ext uri="{FF2B5EF4-FFF2-40B4-BE49-F238E27FC236}">
                <a16:creationId xmlns:a16="http://schemas.microsoft.com/office/drawing/2014/main" id="{978D81CE-269C-4B45-8FF5-32EA65525233}"/>
              </a:ext>
            </a:extLst>
          </p:cNvPr>
          <p:cNvCxnSpPr>
            <a:cxnSpLocks/>
          </p:cNvCxnSpPr>
          <p:nvPr/>
        </p:nvCxnSpPr>
        <p:spPr>
          <a:xfrm>
            <a:off x="6750189" y="3140206"/>
            <a:ext cx="809811" cy="3174"/>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69" name="ZoneTexte 68">
            <a:extLst>
              <a:ext uri="{FF2B5EF4-FFF2-40B4-BE49-F238E27FC236}">
                <a16:creationId xmlns:a16="http://schemas.microsoft.com/office/drawing/2014/main" id="{C5C5D4DA-FF5F-AE45-9D37-13047B846954}"/>
              </a:ext>
            </a:extLst>
          </p:cNvPr>
          <p:cNvSpPr txBox="1"/>
          <p:nvPr/>
        </p:nvSpPr>
        <p:spPr>
          <a:xfrm>
            <a:off x="150600" y="5888556"/>
            <a:ext cx="323047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Scrupuleux</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1" name="Ellipse 70">
            <a:extLst>
              <a:ext uri="{FF2B5EF4-FFF2-40B4-BE49-F238E27FC236}">
                <a16:creationId xmlns:a16="http://schemas.microsoft.com/office/drawing/2014/main" id="{8664479E-98B1-D84E-87DE-F1BA9A977B2F}"/>
              </a:ext>
            </a:extLst>
          </p:cNvPr>
          <p:cNvSpPr/>
          <p:nvPr/>
        </p:nvSpPr>
        <p:spPr>
          <a:xfrm flipV="1">
            <a:off x="4591825" y="6066835"/>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2" name="Connecteur droit 71">
            <a:extLst>
              <a:ext uri="{FF2B5EF4-FFF2-40B4-BE49-F238E27FC236}">
                <a16:creationId xmlns:a16="http://schemas.microsoft.com/office/drawing/2014/main" id="{9DE0E083-2166-F743-B699-3ED02162FF5D}"/>
              </a:ext>
            </a:extLst>
          </p:cNvPr>
          <p:cNvCxnSpPr>
            <a:cxnSpLocks/>
          </p:cNvCxnSpPr>
          <p:nvPr/>
        </p:nvCxnSpPr>
        <p:spPr>
          <a:xfrm flipV="1">
            <a:off x="3381079" y="6094993"/>
            <a:ext cx="1130598" cy="1"/>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3" name="ZoneTexte 72">
            <a:extLst>
              <a:ext uri="{FF2B5EF4-FFF2-40B4-BE49-F238E27FC236}">
                <a16:creationId xmlns:a16="http://schemas.microsoft.com/office/drawing/2014/main" id="{40C8DEE1-1460-B348-8D8D-F16AE95B1897}"/>
              </a:ext>
            </a:extLst>
          </p:cNvPr>
          <p:cNvSpPr txBox="1"/>
          <p:nvPr/>
        </p:nvSpPr>
        <p:spPr>
          <a:xfrm>
            <a:off x="7660520" y="4279783"/>
            <a:ext cx="3855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lumMod val="75000"/>
                  </a:srgbClr>
                </a:solidFill>
                <a:effectLst/>
                <a:uLnTx/>
                <a:uFillTx/>
                <a:latin typeface="Calibri" panose="020F0502020204030204"/>
                <a:ea typeface="+mn-ea"/>
                <a:cs typeface="+mn-cs"/>
              </a:rPr>
              <a:t>Poli</a:t>
            </a:r>
            <a:endParaRPr kumimoji="0" lang="fr-FR"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sp>
        <p:nvSpPr>
          <p:cNvPr id="74" name="Ellipse 73">
            <a:extLst>
              <a:ext uri="{FF2B5EF4-FFF2-40B4-BE49-F238E27FC236}">
                <a16:creationId xmlns:a16="http://schemas.microsoft.com/office/drawing/2014/main" id="{A6F29025-E21D-4843-9224-08B9F644B396}"/>
              </a:ext>
            </a:extLst>
          </p:cNvPr>
          <p:cNvSpPr/>
          <p:nvPr/>
        </p:nvSpPr>
        <p:spPr>
          <a:xfrm flipV="1">
            <a:off x="6540159" y="4446613"/>
            <a:ext cx="56317" cy="5631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5" name="Connecteur droit 74">
            <a:extLst>
              <a:ext uri="{FF2B5EF4-FFF2-40B4-BE49-F238E27FC236}">
                <a16:creationId xmlns:a16="http://schemas.microsoft.com/office/drawing/2014/main" id="{BE46DD73-DF05-A848-ADE7-B05518A8C552}"/>
              </a:ext>
            </a:extLst>
          </p:cNvPr>
          <p:cNvCxnSpPr>
            <a:cxnSpLocks/>
          </p:cNvCxnSpPr>
          <p:nvPr/>
        </p:nvCxnSpPr>
        <p:spPr>
          <a:xfrm>
            <a:off x="6621737" y="4469501"/>
            <a:ext cx="1054818" cy="0"/>
          </a:xfrm>
          <a:prstGeom prst="line">
            <a:avLst/>
          </a:prstGeom>
          <a:ln w="12700"/>
        </p:spPr>
        <p:style>
          <a:lnRef idx="1">
            <a:schemeClr val="accent4"/>
          </a:lnRef>
          <a:fillRef idx="0">
            <a:schemeClr val="accent4"/>
          </a:fillRef>
          <a:effectRef idx="0">
            <a:schemeClr val="accent4"/>
          </a:effectRef>
          <a:fontRef idx="minor">
            <a:schemeClr val="tx1"/>
          </a:fontRef>
        </p:style>
      </p:cxnSp>
      <p:sp>
        <p:nvSpPr>
          <p:cNvPr id="77" name="ZoneTexte 76">
            <a:extLst>
              <a:ext uri="{FF2B5EF4-FFF2-40B4-BE49-F238E27FC236}">
                <a16:creationId xmlns:a16="http://schemas.microsoft.com/office/drawing/2014/main" id="{3BE9EC71-AF21-844A-B79E-7DB35E26343D}"/>
              </a:ext>
            </a:extLst>
          </p:cNvPr>
          <p:cNvSpPr txBox="1"/>
          <p:nvPr/>
        </p:nvSpPr>
        <p:spPr>
          <a:xfrm>
            <a:off x="434628" y="6181342"/>
            <a:ext cx="2916254"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Trace ses interventions</a:t>
            </a:r>
          </a:p>
        </p:txBody>
      </p:sp>
      <p:sp>
        <p:nvSpPr>
          <p:cNvPr id="44" name="ZoneTexte 43">
            <a:extLst>
              <a:ext uri="{FF2B5EF4-FFF2-40B4-BE49-F238E27FC236}">
                <a16:creationId xmlns:a16="http://schemas.microsoft.com/office/drawing/2014/main" id="{8B2F952E-D40F-A746-A052-CCA7CC4D2D9F}"/>
              </a:ext>
            </a:extLst>
          </p:cNvPr>
          <p:cNvSpPr txBox="1"/>
          <p:nvPr/>
        </p:nvSpPr>
        <p:spPr>
          <a:xfrm>
            <a:off x="7542253" y="3270098"/>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Respecte les règles de sécurité du client</a:t>
            </a:r>
          </a:p>
        </p:txBody>
      </p:sp>
      <p:sp>
        <p:nvSpPr>
          <p:cNvPr id="62" name="ZoneTexte 61">
            <a:extLst>
              <a:ext uri="{FF2B5EF4-FFF2-40B4-BE49-F238E27FC236}">
                <a16:creationId xmlns:a16="http://schemas.microsoft.com/office/drawing/2014/main" id="{01DFD17A-F386-C547-9809-5BF5C2F13C03}"/>
              </a:ext>
            </a:extLst>
          </p:cNvPr>
          <p:cNvSpPr txBox="1"/>
          <p:nvPr/>
        </p:nvSpPr>
        <p:spPr>
          <a:xfrm>
            <a:off x="7618730" y="2216550"/>
            <a:ext cx="318509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Il informe le client de son intervention, le prévient quand il part</a:t>
            </a:r>
          </a:p>
        </p:txBody>
      </p:sp>
      <p:sp>
        <p:nvSpPr>
          <p:cNvPr id="65" name="ZoneTexte 64">
            <a:extLst>
              <a:ext uri="{FF2B5EF4-FFF2-40B4-BE49-F238E27FC236}">
                <a16:creationId xmlns:a16="http://schemas.microsoft.com/office/drawing/2014/main" id="{94A45500-D1B2-2E45-AAFD-59BC206AD702}"/>
              </a:ext>
            </a:extLst>
          </p:cNvPr>
          <p:cNvSpPr txBox="1"/>
          <p:nvPr/>
        </p:nvSpPr>
        <p:spPr>
          <a:xfrm>
            <a:off x="7644718" y="4573681"/>
            <a:ext cx="318509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Ambassadeur de l’entreprise</a:t>
            </a:r>
          </a:p>
        </p:txBody>
      </p:sp>
      <p:pic>
        <p:nvPicPr>
          <p:cNvPr id="76" name="Image 75">
            <a:extLst>
              <a:ext uri="{FF2B5EF4-FFF2-40B4-BE49-F238E27FC236}">
                <a16:creationId xmlns:a16="http://schemas.microsoft.com/office/drawing/2014/main" id="{CA19AE8D-79FF-4F48-95F1-F883BFCAC14A}"/>
              </a:ext>
            </a:extLst>
          </p:cNvPr>
          <p:cNvPicPr>
            <a:picLocks noChangeAspect="1"/>
          </p:cNvPicPr>
          <p:nvPr/>
        </p:nvPicPr>
        <p:blipFill rotWithShape="1">
          <a:blip r:embed="rId3" cstate="screen">
            <a:alphaModFix amt="46000"/>
            <a:extLst>
              <a:ext uri="{28A0092B-C50C-407E-A947-70E740481C1C}">
                <a14:useLocalDpi xmlns:a14="http://schemas.microsoft.com/office/drawing/2010/main"/>
              </a:ext>
            </a:extLst>
          </a:blip>
          <a:srcRect/>
          <a:stretch/>
        </p:blipFill>
        <p:spPr>
          <a:xfrm>
            <a:off x="7806719" y="-1848708"/>
            <a:ext cx="8128000" cy="2664254"/>
          </a:xfrm>
          <a:prstGeom prst="rect">
            <a:avLst/>
          </a:prstGeom>
        </p:spPr>
      </p:pic>
    </p:spTree>
    <p:extLst>
      <p:ext uri="{BB962C8B-B14F-4D97-AF65-F5344CB8AC3E}">
        <p14:creationId xmlns:p14="http://schemas.microsoft.com/office/powerpoint/2010/main" val="219652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2840" y="347654"/>
            <a:ext cx="12099382" cy="443198"/>
          </a:xfrm>
        </p:spPr>
        <p:txBody>
          <a:bodyPr/>
          <a:lstStyle/>
          <a:p>
            <a:r>
              <a:rPr lang="fr-FR" sz="3200"/>
              <a:t>Objectifs pédagogiques du module « soft </a:t>
            </a:r>
            <a:r>
              <a:rPr lang="fr-FR" sz="3200" err="1"/>
              <a:t>skills</a:t>
            </a:r>
            <a:r>
              <a:rPr lang="fr-FR" sz="3200"/>
              <a:t> »</a:t>
            </a:r>
          </a:p>
        </p:txBody>
      </p:sp>
      <p:pic>
        <p:nvPicPr>
          <p:cNvPr id="3" name="Imag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76130" y="1241947"/>
            <a:ext cx="4804420" cy="4599296"/>
          </a:xfrm>
          <a:prstGeom prst="rect">
            <a:avLst/>
          </a:prstGeom>
        </p:spPr>
      </p:pic>
      <p:pic>
        <p:nvPicPr>
          <p:cNvPr id="24" name="Image 2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073098"/>
            <a:ext cx="876130" cy="540310"/>
          </a:xfrm>
          <a:prstGeom prst="rect">
            <a:avLst/>
          </a:prstGeom>
        </p:spPr>
      </p:pic>
      <p:pic>
        <p:nvPicPr>
          <p:cNvPr id="25" name="Image 2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275" y="1595443"/>
            <a:ext cx="876130" cy="568801"/>
          </a:xfrm>
          <a:prstGeom prst="rect">
            <a:avLst/>
          </a:prstGeom>
        </p:spPr>
      </p:pic>
      <p:sp>
        <p:nvSpPr>
          <p:cNvPr id="4" name="Rectangle 3"/>
          <p:cNvSpPr/>
          <p:nvPr/>
        </p:nvSpPr>
        <p:spPr>
          <a:xfrm>
            <a:off x="1173018" y="5759124"/>
            <a:ext cx="450753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Ref. </a:t>
            </a:r>
            <a:r>
              <a:rPr kumimoji="0" lang="en-US" sz="1200" b="0" i="0" u="none" strike="noStrike" kern="1200" cap="none" spc="0" normalizeH="0" baseline="0" noProof="0" err="1">
                <a:ln>
                  <a:noFill/>
                </a:ln>
                <a:solidFill>
                  <a:prstClr val="black"/>
                </a:solidFill>
                <a:effectLst/>
                <a:uLnTx/>
                <a:uFillTx/>
                <a:latin typeface="Calibri" panose="020F0502020204030204"/>
                <a:ea typeface="+mn-ea"/>
                <a:cs typeface="+mn-cs"/>
              </a:rPr>
              <a:t>Krathwohl</a:t>
            </a: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 D.R. (2002). A Revision of Bloom’s Taxonomy, An Overview. Theory into Practice,41(4), pp. 212-218.</a:t>
            </a:r>
          </a:p>
        </p:txBody>
      </p:sp>
      <p:sp>
        <p:nvSpPr>
          <p:cNvPr id="5" name="Rectangle 3"/>
          <p:cNvSpPr/>
          <p:nvPr/>
        </p:nvSpPr>
        <p:spPr>
          <a:xfrm>
            <a:off x="1173018" y="5759124"/>
            <a:ext cx="450753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Ref. </a:t>
            </a:r>
            <a:r>
              <a:rPr kumimoji="0" lang="en-US" sz="1200" b="0" i="0" u="none" strike="noStrike" kern="1200" cap="none" spc="0" normalizeH="0" baseline="0" noProof="0" err="1">
                <a:ln>
                  <a:noFill/>
                </a:ln>
                <a:solidFill>
                  <a:prstClr val="black"/>
                </a:solidFill>
                <a:effectLst/>
                <a:uLnTx/>
                <a:uFillTx/>
                <a:latin typeface="Calibri" panose="020F0502020204030204"/>
                <a:ea typeface="+mn-ea"/>
                <a:cs typeface="+mn-cs"/>
              </a:rPr>
              <a:t>Krathwohl</a:t>
            </a: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 D.R. (2002). A Revision of Bloom’s Taxonomy, An Overview. Theory into Practice,41(4), pp. 212-218.</a:t>
            </a:r>
          </a:p>
        </p:txBody>
      </p:sp>
      <p:sp>
        <p:nvSpPr>
          <p:cNvPr id="19" name="Rectangle à coins arrondis 18"/>
          <p:cNvSpPr/>
          <p:nvPr/>
        </p:nvSpPr>
        <p:spPr>
          <a:xfrm>
            <a:off x="5827564" y="5029528"/>
            <a:ext cx="5936763" cy="671837"/>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fr-FR" sz="1700" b="0" i="0" u="none" strike="noStrike" kern="1200" cap="none" spc="0" normalizeH="0" baseline="0" noProof="0">
                <a:ln>
                  <a:noFill/>
                </a:ln>
                <a:solidFill>
                  <a:srgbClr val="0070C0"/>
                </a:solidFill>
                <a:effectLst/>
                <a:uLnTx/>
                <a:uFillTx/>
                <a:latin typeface="Calibri" panose="020F0502020204030204" pitchFamily="34" charset="0"/>
                <a:cs typeface="Calibri" panose="020F0502020204030204" pitchFamily="34" charset="0"/>
              </a:rPr>
              <a:t>Décrire ce qu’est une compétence transversale.</a:t>
            </a:r>
          </a:p>
          <a:p>
            <a:pPr marL="285750" marR="0" lvl="0"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fr-FR" sz="1700" b="0" i="0" u="none" strike="noStrike" kern="1200" cap="none" spc="0" normalizeH="0" baseline="0" noProof="0">
                <a:ln>
                  <a:noFill/>
                </a:ln>
                <a:solidFill>
                  <a:srgbClr val="0070C0"/>
                </a:solidFill>
                <a:effectLst/>
                <a:uLnTx/>
                <a:uFillTx/>
                <a:latin typeface="Calibri" panose="020F0502020204030204" pitchFamily="34" charset="0"/>
                <a:cs typeface="Calibri" panose="020F0502020204030204" pitchFamily="34" charset="0"/>
              </a:rPr>
              <a:t>Lister des compétences transversales.</a:t>
            </a:r>
          </a:p>
        </p:txBody>
      </p:sp>
      <p:grpSp>
        <p:nvGrpSpPr>
          <p:cNvPr id="20" name="Groupe 19"/>
          <p:cNvGrpSpPr/>
          <p:nvPr/>
        </p:nvGrpSpPr>
        <p:grpSpPr>
          <a:xfrm>
            <a:off x="4872234" y="1539406"/>
            <a:ext cx="6892120" cy="605311"/>
            <a:chOff x="4872234" y="1539406"/>
            <a:chExt cx="6892120" cy="605311"/>
          </a:xfrm>
        </p:grpSpPr>
        <p:sp>
          <p:nvSpPr>
            <p:cNvPr id="21" name="Rectangle à coins arrondis 20"/>
            <p:cNvSpPr/>
            <p:nvPr/>
          </p:nvSpPr>
          <p:spPr>
            <a:xfrm>
              <a:off x="5827578" y="1539406"/>
              <a:ext cx="5936776" cy="60531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700" b="0" i="0" u="none" strike="noStrike" kern="1200" cap="none" spc="0" normalizeH="0" baseline="0" noProof="0">
                  <a:ln>
                    <a:noFill/>
                  </a:ln>
                  <a:solidFill>
                    <a:srgbClr val="0070C0"/>
                  </a:solidFill>
                  <a:effectLst/>
                  <a:uLnTx/>
                  <a:uFillTx/>
                  <a:latin typeface="Calibri" panose="020F0502020204030204" pitchFamily="34" charset="0"/>
                  <a:cs typeface="Calibri" panose="020F0502020204030204" pitchFamily="34" charset="0"/>
                </a:rPr>
                <a:t>Cultiver, développer et mettre en œuvre ses compétences transversales.</a:t>
              </a:r>
            </a:p>
          </p:txBody>
        </p:sp>
        <p:cxnSp>
          <p:nvCxnSpPr>
            <p:cNvPr id="22" name="Connecteur droit avec flèche 21"/>
            <p:cNvCxnSpPr/>
            <p:nvPr/>
          </p:nvCxnSpPr>
          <p:spPr>
            <a:xfrm>
              <a:off x="4872234" y="1842060"/>
              <a:ext cx="955344"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cxnSp>
        <p:nvCxnSpPr>
          <p:cNvPr id="26" name="Connecteur droit avec flèche 25"/>
          <p:cNvCxnSpPr>
            <a:endCxn id="19" idx="1"/>
          </p:cNvCxnSpPr>
          <p:nvPr/>
        </p:nvCxnSpPr>
        <p:spPr>
          <a:xfrm flipV="1">
            <a:off x="4872208" y="5296221"/>
            <a:ext cx="955356" cy="141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nvGrpSpPr>
          <p:cNvPr id="29" name="Groupe 28"/>
          <p:cNvGrpSpPr/>
          <p:nvPr/>
        </p:nvGrpSpPr>
        <p:grpSpPr>
          <a:xfrm>
            <a:off x="4872208" y="2244884"/>
            <a:ext cx="6892120" cy="578041"/>
            <a:chOff x="4872234" y="2249714"/>
            <a:chExt cx="6892120" cy="578041"/>
          </a:xfrm>
        </p:grpSpPr>
        <p:sp>
          <p:nvSpPr>
            <p:cNvPr id="30" name="Rectangle à coins arrondis 29"/>
            <p:cNvSpPr/>
            <p:nvPr/>
          </p:nvSpPr>
          <p:spPr>
            <a:xfrm>
              <a:off x="5827578" y="2249714"/>
              <a:ext cx="5936776" cy="5780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700" b="0" i="0" u="none" strike="noStrike" kern="1200" cap="none" spc="0" normalizeH="0" baseline="0" noProof="0">
                  <a:ln>
                    <a:noFill/>
                  </a:ln>
                  <a:solidFill>
                    <a:srgbClr val="0070C0"/>
                  </a:solidFill>
                  <a:effectLst/>
                  <a:uLnTx/>
                  <a:uFillTx/>
                  <a:latin typeface="Calibri" panose="020F0502020204030204" pitchFamily="34" charset="0"/>
                  <a:cs typeface="Calibri" panose="020F0502020204030204" pitchFamily="34" charset="0"/>
                </a:rPr>
                <a:t>Evaluer ses forces et ses axes d’amélioration pour ce qui est des compétences transversales.</a:t>
              </a:r>
            </a:p>
          </p:txBody>
        </p:sp>
        <p:cxnSp>
          <p:nvCxnSpPr>
            <p:cNvPr id="31" name="Connecteur droit avec flèche 30"/>
            <p:cNvCxnSpPr/>
            <p:nvPr/>
          </p:nvCxnSpPr>
          <p:spPr>
            <a:xfrm>
              <a:off x="4872234" y="2537586"/>
              <a:ext cx="955343" cy="54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grpSp>
        <p:nvGrpSpPr>
          <p:cNvPr id="32" name="Groupe 31"/>
          <p:cNvGrpSpPr/>
          <p:nvPr/>
        </p:nvGrpSpPr>
        <p:grpSpPr>
          <a:xfrm>
            <a:off x="4872208" y="3618453"/>
            <a:ext cx="6892119" cy="603656"/>
            <a:chOff x="4872235" y="3553411"/>
            <a:chExt cx="6892119" cy="603656"/>
          </a:xfrm>
        </p:grpSpPr>
        <p:cxnSp>
          <p:nvCxnSpPr>
            <p:cNvPr id="33" name="Connecteur droit avec flèche 32"/>
            <p:cNvCxnSpPr/>
            <p:nvPr/>
          </p:nvCxnSpPr>
          <p:spPr>
            <a:xfrm>
              <a:off x="4872235" y="3856220"/>
              <a:ext cx="95534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4" name="Rectangle à coins arrondis 33"/>
            <p:cNvSpPr/>
            <p:nvPr/>
          </p:nvSpPr>
          <p:spPr>
            <a:xfrm>
              <a:off x="5827577" y="3553411"/>
              <a:ext cx="5936777" cy="6036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fr-FR" sz="1700" b="0" i="0" u="none" strike="noStrike" kern="1200" cap="none" spc="0" normalizeH="0" baseline="0" noProof="0">
                  <a:ln>
                    <a:noFill/>
                  </a:ln>
                  <a:solidFill>
                    <a:srgbClr val="0070C0"/>
                  </a:solidFill>
                  <a:effectLst/>
                  <a:uLnTx/>
                  <a:uFillTx/>
                  <a:latin typeface="Calibri" panose="020F0502020204030204" pitchFamily="34" charset="0"/>
                  <a:cs typeface="Calibri" panose="020F0502020204030204" pitchFamily="34" charset="0"/>
                </a:rPr>
                <a:t>Découvrir et prendre conscience de ses propres compétences transversales.</a:t>
              </a:r>
            </a:p>
          </p:txBody>
        </p:sp>
      </p:grpSp>
      <p:grpSp>
        <p:nvGrpSpPr>
          <p:cNvPr id="35" name="Groupe 34"/>
          <p:cNvGrpSpPr/>
          <p:nvPr/>
        </p:nvGrpSpPr>
        <p:grpSpPr>
          <a:xfrm>
            <a:off x="4872221" y="4341390"/>
            <a:ext cx="6892136" cy="571535"/>
            <a:chOff x="4872234" y="4373800"/>
            <a:chExt cx="6892136" cy="571535"/>
          </a:xfrm>
        </p:grpSpPr>
        <p:sp>
          <p:nvSpPr>
            <p:cNvPr id="36" name="Rectangle à coins arrondis 35"/>
            <p:cNvSpPr/>
            <p:nvPr/>
          </p:nvSpPr>
          <p:spPr>
            <a:xfrm>
              <a:off x="5827593" y="4373800"/>
              <a:ext cx="5936777" cy="571535"/>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fr-FR" sz="1700" b="0" i="0" u="none" strike="noStrike" kern="1200" cap="none" spc="0" normalizeH="0" baseline="0" noProof="0">
                  <a:ln>
                    <a:noFill/>
                  </a:ln>
                  <a:solidFill>
                    <a:srgbClr val="0070C0"/>
                  </a:solidFill>
                  <a:effectLst/>
                  <a:uLnTx/>
                  <a:uFillTx/>
                  <a:latin typeface="Calibri" panose="020F0502020204030204" pitchFamily="34" charset="0"/>
                  <a:cs typeface="Calibri" panose="020F0502020204030204" pitchFamily="34" charset="0"/>
                </a:rPr>
                <a:t>E</a:t>
              </a:r>
              <a:r>
                <a:rPr kumimoji="0" lang="fr-FR" sz="1700" b="0" i="0" u="none" strike="noStrike" kern="1200" cap="none" spc="0" normalizeH="0" baseline="0" noProof="0" err="1">
                  <a:ln>
                    <a:noFill/>
                  </a:ln>
                  <a:solidFill>
                    <a:srgbClr val="0070C0"/>
                  </a:solidFill>
                  <a:effectLst/>
                  <a:uLnTx/>
                  <a:uFillTx/>
                  <a:latin typeface="Calibri" panose="020F0502020204030204" pitchFamily="34" charset="0"/>
                  <a:cs typeface="Calibri" panose="020F0502020204030204" pitchFamily="34" charset="0"/>
                </a:rPr>
                <a:t>xpliquer</a:t>
              </a:r>
              <a:r>
                <a:rPr kumimoji="0" lang="fr-FR" sz="1700" b="0" i="0" u="none" strike="noStrike" kern="1200" cap="none" spc="0" normalizeH="0" baseline="0" noProof="0">
                  <a:ln>
                    <a:noFill/>
                  </a:ln>
                  <a:solidFill>
                    <a:srgbClr val="0070C0"/>
                  </a:solidFill>
                  <a:effectLst/>
                  <a:uLnTx/>
                  <a:uFillTx/>
                  <a:latin typeface="Calibri" panose="020F0502020204030204" pitchFamily="34" charset="0"/>
                  <a:cs typeface="Calibri" panose="020F0502020204030204" pitchFamily="34" charset="0"/>
                </a:rPr>
                <a:t> pourquoi les compétences transversales sont importantes pour sa future vie professionnelle.</a:t>
              </a:r>
            </a:p>
          </p:txBody>
        </p:sp>
        <p:cxnSp>
          <p:nvCxnSpPr>
            <p:cNvPr id="37" name="Connecteur droit avec flèche 36"/>
            <p:cNvCxnSpPr/>
            <p:nvPr/>
          </p:nvCxnSpPr>
          <p:spPr>
            <a:xfrm>
              <a:off x="4872234" y="4652806"/>
              <a:ext cx="95534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e 37"/>
          <p:cNvGrpSpPr/>
          <p:nvPr/>
        </p:nvGrpSpPr>
        <p:grpSpPr>
          <a:xfrm>
            <a:off x="4872221" y="2926652"/>
            <a:ext cx="6892120" cy="578041"/>
            <a:chOff x="4872234" y="2872802"/>
            <a:chExt cx="6892120" cy="578041"/>
          </a:xfrm>
        </p:grpSpPr>
        <p:sp>
          <p:nvSpPr>
            <p:cNvPr id="39" name="Rectangle à coins arrondis 38"/>
            <p:cNvSpPr/>
            <p:nvPr/>
          </p:nvSpPr>
          <p:spPr>
            <a:xfrm>
              <a:off x="5827578" y="2872802"/>
              <a:ext cx="5936776" cy="5780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fr-FR" sz="1700" b="0" i="0" u="none" strike="noStrike" kern="1200" cap="none" spc="0" normalizeH="0" baseline="0" noProof="0">
                  <a:ln>
                    <a:noFill/>
                  </a:ln>
                  <a:solidFill>
                    <a:srgbClr val="0070C0"/>
                  </a:solidFill>
                  <a:effectLst/>
                  <a:uLnTx/>
                  <a:uFillTx/>
                  <a:latin typeface="Calibri" panose="020F0502020204030204" pitchFamily="34" charset="0"/>
                  <a:cs typeface="Calibri" panose="020F0502020204030204" pitchFamily="34" charset="0"/>
                </a:rPr>
                <a:t>Cibler les compétences transversales utiles dans le contexte professionnel donné.</a:t>
              </a:r>
            </a:p>
          </p:txBody>
        </p:sp>
        <p:cxnSp>
          <p:nvCxnSpPr>
            <p:cNvPr id="40" name="Connecteur droit avec flèche 39"/>
            <p:cNvCxnSpPr/>
            <p:nvPr/>
          </p:nvCxnSpPr>
          <p:spPr>
            <a:xfrm>
              <a:off x="4872234" y="3147830"/>
              <a:ext cx="955343" cy="1083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sp>
        <p:nvSpPr>
          <p:cNvPr id="6" name="Rectangle 5"/>
          <p:cNvSpPr/>
          <p:nvPr/>
        </p:nvSpPr>
        <p:spPr>
          <a:xfrm>
            <a:off x="5827551" y="5904555"/>
            <a:ext cx="489527" cy="281807"/>
          </a:xfrm>
          <a:prstGeom prst="rect">
            <a:avLst/>
          </a:prstGeom>
          <a:solidFill>
            <a:srgbClr val="F39C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ectangle 27"/>
          <p:cNvSpPr/>
          <p:nvPr/>
        </p:nvSpPr>
        <p:spPr>
          <a:xfrm>
            <a:off x="5827550" y="6283075"/>
            <a:ext cx="489527" cy="2818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6400206" y="5899956"/>
            <a:ext cx="4054763" cy="307777"/>
          </a:xfrm>
          <a:prstGeom prst="rect">
            <a:avLst/>
          </a:prstGeom>
          <a:noFill/>
        </p:spPr>
        <p:txBody>
          <a:bodyPr wrap="square" lIns="0" tIns="0" rIns="0" bIns="0" rtlCol="0">
            <a:spAutoFit/>
          </a:bodyPr>
          <a:lstStyle/>
          <a:p>
            <a:r>
              <a:rPr lang="fr-FR" sz="2000">
                <a:solidFill>
                  <a:srgbClr val="2F5597"/>
                </a:solidFill>
                <a:latin typeface="Calibri" panose="020F0502020204030204" pitchFamily="34" charset="0"/>
                <a:cs typeface="Calibri" panose="020F0502020204030204" pitchFamily="34" charset="0"/>
              </a:rPr>
              <a:t>Objectifs principaux</a:t>
            </a:r>
          </a:p>
        </p:txBody>
      </p:sp>
      <p:sp>
        <p:nvSpPr>
          <p:cNvPr id="44" name="ZoneTexte 43"/>
          <p:cNvSpPr txBox="1"/>
          <p:nvPr/>
        </p:nvSpPr>
        <p:spPr>
          <a:xfrm>
            <a:off x="6400206" y="6287883"/>
            <a:ext cx="4978145" cy="307777"/>
          </a:xfrm>
          <a:prstGeom prst="rect">
            <a:avLst/>
          </a:prstGeom>
          <a:noFill/>
        </p:spPr>
        <p:txBody>
          <a:bodyPr wrap="square" lIns="0" tIns="0" rIns="0" bIns="0" rtlCol="0">
            <a:spAutoFit/>
          </a:bodyPr>
          <a:lstStyle/>
          <a:p>
            <a:r>
              <a:rPr lang="fr-FR" sz="2000">
                <a:solidFill>
                  <a:srgbClr val="2F5597"/>
                </a:solidFill>
                <a:latin typeface="Calibri" panose="020F0502020204030204" pitchFamily="34" charset="0"/>
                <a:cs typeface="Calibri" panose="020F0502020204030204" pitchFamily="34" charset="0"/>
              </a:rPr>
              <a:t>Sous-objectifs identifiés par le groupe projet </a:t>
            </a:r>
          </a:p>
        </p:txBody>
      </p:sp>
    </p:spTree>
    <p:extLst>
      <p:ext uri="{BB962C8B-B14F-4D97-AF65-F5344CB8AC3E}">
        <p14:creationId xmlns:p14="http://schemas.microsoft.com/office/powerpoint/2010/main" val="4092196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6" name="Rectangle 1075">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77" name="Arc 1076">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078" name="Freeform: Shape 1034">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Rectangle à coins arrondis 2">
            <a:extLst>
              <a:ext uri="{FF2B5EF4-FFF2-40B4-BE49-F238E27FC236}">
                <a16:creationId xmlns:a16="http://schemas.microsoft.com/office/drawing/2014/main" id="{54ED56F8-E633-E513-AA99-9D47C5A18FE3}"/>
              </a:ext>
            </a:extLst>
          </p:cNvPr>
          <p:cNvSpPr/>
          <p:nvPr/>
        </p:nvSpPr>
        <p:spPr>
          <a:xfrm>
            <a:off x="4143828" y="2107981"/>
            <a:ext cx="7428621" cy="406421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endParaRPr>
          </a:p>
          <a:p>
            <a:pPr algn="just" defTabSz="457200">
              <a:spcAft>
                <a:spcPts val="800"/>
              </a:spcAft>
              <a:defRPr/>
            </a:pP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Le choix de l’équipe projet s’est portée sur une solution technologique à base d’IA conversationnelle, afin de pouvoir renforcer l’immersion de l’</a:t>
            </a:r>
            <a:r>
              <a:rPr kumimoji="0" lang="fr-FR" sz="2400" b="0" i="0" u="none" strike="noStrike" kern="1200" cap="none" spc="0" normalizeH="0" baseline="0" noProof="0" dirty="0" err="1">
                <a:ln>
                  <a:noFill/>
                </a:ln>
                <a:solidFill>
                  <a:schemeClr val="tx1"/>
                </a:solidFill>
                <a:effectLst/>
                <a:uLnTx/>
                <a:uFillTx/>
                <a:latin typeface="Calibri" panose="020F0502020204030204"/>
                <a:ea typeface="+mn-ea"/>
                <a:cs typeface="+mn-cs"/>
              </a:rPr>
              <a:t>apprenant·e</a:t>
            </a:r>
            <a:br>
              <a:rPr lang="fr-FR" sz="2400" dirty="0">
                <a:solidFill>
                  <a:schemeClr val="tx1"/>
                </a:solidFill>
                <a:latin typeface="Calibri" panose="020F0502020204030204"/>
              </a:rPr>
            </a:b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qui interagit uniquement par </a:t>
            </a:r>
            <a:r>
              <a:rPr lang="fr-FR" sz="2400" dirty="0">
                <a:solidFill>
                  <a:schemeClr val="tx1"/>
                </a:solidFill>
                <a:latin typeface="Calibri" panose="020F0502020204030204"/>
              </a:rPr>
              <a:t>la</a:t>
            </a:r>
            <a:r>
              <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rPr>
              <a:t> voix, ce qui favorise son engagement, renforce son implication et l’aide à prendre conscience de son savoir-être en situation professionnelle.</a:t>
            </a:r>
          </a:p>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fr-FR" sz="24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7" name="Titre 1">
            <a:extLst>
              <a:ext uri="{FF2B5EF4-FFF2-40B4-BE49-F238E27FC236}">
                <a16:creationId xmlns:a16="http://schemas.microsoft.com/office/drawing/2014/main" id="{6D277F75-416F-7FB6-31D3-330C9774109A}"/>
              </a:ext>
            </a:extLst>
          </p:cNvPr>
          <p:cNvSpPr>
            <a:spLocks noGrp="1"/>
          </p:cNvSpPr>
          <p:nvPr>
            <p:ph type="title"/>
          </p:nvPr>
        </p:nvSpPr>
        <p:spPr>
          <a:xfrm>
            <a:off x="397751" y="899901"/>
            <a:ext cx="11101600" cy="484748"/>
          </a:xfrm>
        </p:spPr>
        <p:txBody>
          <a:bodyPr/>
          <a:lstStyle/>
          <a:p>
            <a:r>
              <a:rPr lang="fr-FR" dirty="0"/>
              <a:t>Pourquoi la solution immersive </a:t>
            </a:r>
            <a:r>
              <a:rPr lang="fr-FR" dirty="0" err="1"/>
              <a:t>Uptale</a:t>
            </a:r>
            <a:r>
              <a:rPr lang="fr-FR" dirty="0"/>
              <a:t> ?</a:t>
            </a:r>
          </a:p>
        </p:txBody>
      </p:sp>
      <p:pic>
        <p:nvPicPr>
          <p:cNvPr id="1030" name="Picture 6" descr="Uptale et plateforme LMS : Formation immersive en réalité virtuelle (VR)-  Pimenko">
            <a:hlinkClick r:id="rId3"/>
            <a:extLst>
              <a:ext uri="{FF2B5EF4-FFF2-40B4-BE49-F238E27FC236}">
                <a16:creationId xmlns:a16="http://schemas.microsoft.com/office/drawing/2014/main" id="{BDF6444F-FC0C-E338-A135-225D8103CC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764" y="2677885"/>
            <a:ext cx="2756300" cy="19089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7038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6D277F75-416F-7FB6-31D3-330C9774109A}"/>
              </a:ext>
            </a:extLst>
          </p:cNvPr>
          <p:cNvSpPr>
            <a:spLocks noGrp="1"/>
          </p:cNvSpPr>
          <p:nvPr>
            <p:ph type="title"/>
          </p:nvPr>
        </p:nvSpPr>
        <p:spPr>
          <a:xfrm>
            <a:off x="470850" y="443426"/>
            <a:ext cx="11101600" cy="484748"/>
          </a:xfrm>
        </p:spPr>
        <p:txBody>
          <a:bodyPr/>
          <a:lstStyle/>
          <a:p>
            <a:r>
              <a:rPr lang="fr-FR"/>
              <a:t>Utilisation du module</a:t>
            </a:r>
          </a:p>
        </p:txBody>
      </p:sp>
      <p:sp>
        <p:nvSpPr>
          <p:cNvPr id="2" name="Espace réservé du contenu 3">
            <a:extLst>
              <a:ext uri="{FF2B5EF4-FFF2-40B4-BE49-F238E27FC236}">
                <a16:creationId xmlns:a16="http://schemas.microsoft.com/office/drawing/2014/main" id="{200651E5-D4E6-A86A-6E98-5289E10C1354}"/>
              </a:ext>
            </a:extLst>
          </p:cNvPr>
          <p:cNvSpPr txBox="1">
            <a:spLocks/>
          </p:cNvSpPr>
          <p:nvPr/>
        </p:nvSpPr>
        <p:spPr>
          <a:xfrm>
            <a:off x="894080" y="1186625"/>
            <a:ext cx="10678370" cy="6552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70C0"/>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70C0"/>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70C0"/>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2000">
              <a:solidFill>
                <a:schemeClr val="tx1"/>
              </a:solidFill>
            </a:endParaRPr>
          </a:p>
        </p:txBody>
      </p:sp>
      <p:sp>
        <p:nvSpPr>
          <p:cNvPr id="4" name="ZoneTexte 3">
            <a:extLst>
              <a:ext uri="{FF2B5EF4-FFF2-40B4-BE49-F238E27FC236}">
                <a16:creationId xmlns:a16="http://schemas.microsoft.com/office/drawing/2014/main" id="{509664D4-97EF-2E75-F033-63131D28644D}"/>
              </a:ext>
            </a:extLst>
          </p:cNvPr>
          <p:cNvSpPr txBox="1"/>
          <p:nvPr/>
        </p:nvSpPr>
        <p:spPr>
          <a:xfrm>
            <a:off x="6553200" y="2651760"/>
            <a:ext cx="65" cy="276999"/>
          </a:xfrm>
          <a:prstGeom prst="rect">
            <a:avLst/>
          </a:prstGeom>
          <a:noFill/>
        </p:spPr>
        <p:txBody>
          <a:bodyPr wrap="none" lIns="0" tIns="0" rIns="0" bIns="0" rtlCol="0">
            <a:spAutoFit/>
          </a:bodyPr>
          <a:lstStyle/>
          <a:p>
            <a:endParaRPr lang="fr-FR"/>
          </a:p>
        </p:txBody>
      </p:sp>
      <p:sp>
        <p:nvSpPr>
          <p:cNvPr id="13" name="Espace réservé du contenu 3">
            <a:extLst>
              <a:ext uri="{FF2B5EF4-FFF2-40B4-BE49-F238E27FC236}">
                <a16:creationId xmlns:a16="http://schemas.microsoft.com/office/drawing/2014/main" id="{06717711-4942-0581-CC45-9AFB0974FDDC}"/>
              </a:ext>
            </a:extLst>
          </p:cNvPr>
          <p:cNvSpPr txBox="1">
            <a:spLocks/>
          </p:cNvSpPr>
          <p:nvPr/>
        </p:nvSpPr>
        <p:spPr>
          <a:xfrm>
            <a:off x="1030162" y="1332424"/>
            <a:ext cx="9337250" cy="4461886"/>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70C0"/>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70C0"/>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70C0"/>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70C0"/>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a:solidFill>
                  <a:schemeClr val="tx1"/>
                </a:solidFill>
                <a:latin typeface="Calibri"/>
                <a:ea typeface="Calibri"/>
                <a:cs typeface="Calibri"/>
              </a:rPr>
              <a:t>Ce module propose un outil d’entraînement aux soft </a:t>
            </a:r>
            <a:r>
              <a:rPr lang="fr-FR" sz="2000" dirty="0" err="1">
                <a:solidFill>
                  <a:schemeClr val="tx1"/>
                </a:solidFill>
                <a:latin typeface="Calibri"/>
                <a:ea typeface="Calibri"/>
                <a:cs typeface="Calibri"/>
              </a:rPr>
              <a:t>skills</a:t>
            </a:r>
            <a:r>
              <a:rPr lang="fr-FR" sz="2000" dirty="0">
                <a:solidFill>
                  <a:schemeClr val="tx1"/>
                </a:solidFill>
                <a:latin typeface="Calibri"/>
                <a:ea typeface="Calibri"/>
                <a:cs typeface="Calibri"/>
              </a:rPr>
              <a:t> pour les apprenants en formation qui n’ont pas encore ou peu d’expérience professionnelle, telle qu’un stage ou un premier emploi. </a:t>
            </a:r>
          </a:p>
          <a:p>
            <a:endParaRPr lang="fr-FR" sz="2000" dirty="0">
              <a:solidFill>
                <a:schemeClr val="tx1"/>
              </a:solidFill>
              <a:latin typeface="Calibri"/>
              <a:ea typeface="Calibri"/>
              <a:cs typeface="Calibri"/>
            </a:endParaRPr>
          </a:p>
          <a:p>
            <a:r>
              <a:rPr lang="fr-FR" sz="2000" dirty="0">
                <a:solidFill>
                  <a:schemeClr val="tx1"/>
                </a:solidFill>
                <a:latin typeface="Calibri"/>
                <a:ea typeface="Calibri"/>
                <a:cs typeface="Calibri"/>
              </a:rPr>
              <a:t>Nous suggérons de faire jouer cette simulation plusieurs fois, en début d’année pour sensibiliser les </a:t>
            </a:r>
            <a:r>
              <a:rPr lang="fr-FR" sz="2000" dirty="0" err="1">
                <a:solidFill>
                  <a:schemeClr val="tx1"/>
                </a:solidFill>
                <a:latin typeface="Calibri"/>
                <a:ea typeface="Calibri"/>
                <a:cs typeface="Calibri"/>
              </a:rPr>
              <a:t>apprenant·e·s</a:t>
            </a:r>
            <a:r>
              <a:rPr lang="fr-FR" sz="2000" dirty="0">
                <a:solidFill>
                  <a:schemeClr val="tx1"/>
                </a:solidFill>
                <a:latin typeface="Calibri"/>
                <a:ea typeface="Calibri"/>
                <a:cs typeface="Calibri"/>
              </a:rPr>
              <a:t> à l’importance des soft </a:t>
            </a:r>
            <a:r>
              <a:rPr lang="fr-FR" sz="2000" dirty="0" err="1">
                <a:solidFill>
                  <a:schemeClr val="tx1"/>
                </a:solidFill>
                <a:latin typeface="Calibri"/>
                <a:ea typeface="Calibri"/>
                <a:cs typeface="Calibri"/>
              </a:rPr>
              <a:t>skills</a:t>
            </a:r>
            <a:r>
              <a:rPr lang="fr-FR" sz="2000" dirty="0">
                <a:solidFill>
                  <a:schemeClr val="tx1"/>
                </a:solidFill>
                <a:latin typeface="Calibri"/>
                <a:ea typeface="Calibri"/>
                <a:cs typeface="Calibri"/>
              </a:rPr>
              <a:t> dans le monde professionnel, et après une période de stage pour mieux comprendre les compétences comportementales à maîtriser.</a:t>
            </a:r>
          </a:p>
        </p:txBody>
      </p:sp>
    </p:spTree>
    <p:extLst>
      <p:ext uri="{BB962C8B-B14F-4D97-AF65-F5344CB8AC3E}">
        <p14:creationId xmlns:p14="http://schemas.microsoft.com/office/powerpoint/2010/main" val="2912135104"/>
      </p:ext>
    </p:extLst>
  </p:cSld>
  <p:clrMapOvr>
    <a:masterClrMapping/>
  </p:clrMapOvr>
</p:sld>
</file>

<file path=ppt/theme/theme1.xml><?xml version="1.0" encoding="utf-8"?>
<a:theme xmlns:a="http://schemas.openxmlformats.org/drawingml/2006/main" name="4_Conception personnalisée">
  <a:themeElements>
    <a:clrScheme name="Gabarit GEM">
      <a:dk1>
        <a:sysClr val="windowText" lastClr="000000"/>
      </a:dk1>
      <a:lt1>
        <a:sysClr val="window" lastClr="FFFFFF"/>
      </a:lt1>
      <a:dk2>
        <a:srgbClr val="AEABAB"/>
      </a:dk2>
      <a:lt2>
        <a:srgbClr val="E7E6E6"/>
      </a:lt2>
      <a:accent1>
        <a:srgbClr val="2E4C9C"/>
      </a:accent1>
      <a:accent2>
        <a:srgbClr val="E84242"/>
      </a:accent2>
      <a:accent3>
        <a:srgbClr val="00AEEF"/>
      </a:accent3>
      <a:accent4>
        <a:srgbClr val="1C2D5E"/>
      </a:accent4>
      <a:accent5>
        <a:srgbClr val="D11919"/>
      </a:accent5>
      <a:accent6>
        <a:srgbClr val="0078D2"/>
      </a:accent6>
      <a:hlink>
        <a:srgbClr val="2E4C9C"/>
      </a:hlink>
      <a:folHlink>
        <a:srgbClr val="1C2D5E"/>
      </a:folHlink>
    </a:clrScheme>
    <a:fontScheme name="Gabarit GE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555bee1-6e2d-4fc1-aefc-c245c4073725">
      <Terms xmlns="http://schemas.microsoft.com/office/infopath/2007/PartnerControls"/>
    </lcf76f155ced4ddcb4097134ff3c332f>
    <TaxCatchAll xmlns="f7487971-9769-42dd-ba3a-d2d09dabce5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E7EA68A08EF6E409F9B0AAACDA7AE75" ma:contentTypeVersion="18" ma:contentTypeDescription="Crée un document." ma:contentTypeScope="" ma:versionID="da8e9f79369b21133fe0da0b14ec2538">
  <xsd:schema xmlns:xsd="http://www.w3.org/2001/XMLSchema" xmlns:xs="http://www.w3.org/2001/XMLSchema" xmlns:p="http://schemas.microsoft.com/office/2006/metadata/properties" xmlns:ns2="d555bee1-6e2d-4fc1-aefc-c245c4073725" xmlns:ns3="f7487971-9769-42dd-ba3a-d2d09dabce52" targetNamespace="http://schemas.microsoft.com/office/2006/metadata/properties" ma:root="true" ma:fieldsID="2b131aa3fa39233c74a2e55a83b6761a" ns2:_="" ns3:_="">
    <xsd:import namespace="d555bee1-6e2d-4fc1-aefc-c245c4073725"/>
    <xsd:import namespace="f7487971-9769-42dd-ba3a-d2d09dabce5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AutoKeyPoints" minOccurs="0"/>
                <xsd:element ref="ns2:MediaServiceKeyPoints"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55bee1-6e2d-4fc1-aefc-c245c40737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ec62a376-cdec-468e-bbc6-b85d389c3eee" ma:termSetId="09814cd3-568e-fe90-9814-8d621ff8fb84" ma:anchorId="fba54fb3-c3e1-fe81-a776-ca4b69148c4d" ma:open="true" ma:isKeyword="false">
      <xsd:complexType>
        <xsd:sequence>
          <xsd:element ref="pc:Terms" minOccurs="0" maxOccurs="1"/>
        </xsd:sequence>
      </xsd:complex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487971-9769-42dd-ba3a-d2d09dabce52"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52f36a61-ff1d-4f36-a396-9bfebad2cdda}" ma:internalName="TaxCatchAll" ma:showField="CatchAllData" ma:web="f7487971-9769-42dd-ba3a-d2d09dabce5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D9BA48-2EB3-406A-AB2C-916C9FCF613B}">
  <ds:schemaRefs>
    <ds:schemaRef ds:uri="http://schemas.microsoft.com/office/2006/documentManagement/types"/>
    <ds:schemaRef ds:uri="http://schemas.openxmlformats.org/package/2006/metadata/core-properties"/>
    <ds:schemaRef ds:uri="http://www.w3.org/XML/1998/namespace"/>
    <ds:schemaRef ds:uri="f7487971-9769-42dd-ba3a-d2d09dabce52"/>
    <ds:schemaRef ds:uri="http://purl.org/dc/dcmitype/"/>
    <ds:schemaRef ds:uri="http://schemas.microsoft.com/office/infopath/2007/PartnerControls"/>
    <ds:schemaRef ds:uri="d555bee1-6e2d-4fc1-aefc-c245c4073725"/>
    <ds:schemaRef ds:uri="http://schemas.microsoft.com/office/2006/metadata/properties"/>
    <ds:schemaRef ds:uri="http://purl.org/dc/terms/"/>
    <ds:schemaRef ds:uri="http://purl.org/dc/elements/1.1/"/>
  </ds:schemaRefs>
</ds:datastoreItem>
</file>

<file path=customXml/itemProps2.xml><?xml version="1.0" encoding="utf-8"?>
<ds:datastoreItem xmlns:ds="http://schemas.openxmlformats.org/officeDocument/2006/customXml" ds:itemID="{DE41D88D-E9C0-4BC6-8C18-6FE1E56649DF}">
  <ds:schemaRefs>
    <ds:schemaRef ds:uri="http://schemas.microsoft.com/sharepoint/v3/contenttype/forms"/>
  </ds:schemaRefs>
</ds:datastoreItem>
</file>

<file path=customXml/itemProps3.xml><?xml version="1.0" encoding="utf-8"?>
<ds:datastoreItem xmlns:ds="http://schemas.openxmlformats.org/officeDocument/2006/customXml" ds:itemID="{70EFC1A2-F443-418C-9BC0-B06E93E9A83F}"/>
</file>

<file path=docProps/app.xml><?xml version="1.0" encoding="utf-8"?>
<Properties xmlns="http://schemas.openxmlformats.org/officeDocument/2006/extended-properties" xmlns:vt="http://schemas.openxmlformats.org/officeDocument/2006/docPropsVTypes">
  <Template/>
  <TotalTime>3451</TotalTime>
  <Words>6650</Words>
  <Application>Microsoft Macintosh PowerPoint</Application>
  <PresentationFormat>Widescreen</PresentationFormat>
  <Paragraphs>928</Paragraphs>
  <Slides>67</Slides>
  <Notes>29</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67</vt:i4>
      </vt:variant>
    </vt:vector>
  </HeadingPairs>
  <TitlesOfParts>
    <vt:vector size="86" baseType="lpstr">
      <vt:lpstr>Adelle Sans</vt:lpstr>
      <vt:lpstr>Arial</vt:lpstr>
      <vt:lpstr>Arial Black</vt:lpstr>
      <vt:lpstr>Calibri</vt:lpstr>
      <vt:lpstr>Cambria</vt:lpstr>
      <vt:lpstr>Courier New</vt:lpstr>
      <vt:lpstr>Eagle Book</vt:lpstr>
      <vt:lpstr>Google Sans</vt:lpstr>
      <vt:lpstr>Karla</vt:lpstr>
      <vt:lpstr>KG Blank Space Solid</vt:lpstr>
      <vt:lpstr>Montserrat</vt:lpstr>
      <vt:lpstr>Montserrat Medium</vt:lpstr>
      <vt:lpstr>Overpass</vt:lpstr>
      <vt:lpstr>RobotoSlab-Regular</vt:lpstr>
      <vt:lpstr>Sen</vt:lpstr>
      <vt:lpstr>Symbol</vt:lpstr>
      <vt:lpstr>ui-sans-serif</vt:lpstr>
      <vt:lpstr>Wingdings</vt:lpstr>
      <vt:lpstr>4_Conception personnalisée</vt:lpstr>
      <vt:lpstr>PIA 3</vt:lpstr>
      <vt:lpstr>PowerPoint Presentation</vt:lpstr>
      <vt:lpstr>PowerPoint Presentation</vt:lpstr>
      <vt:lpstr>1. Présentation du projet</vt:lpstr>
      <vt:lpstr>Projet « Soft Skills pour les métiers de l’énergie »</vt:lpstr>
      <vt:lpstr>PowerPoint Presentation</vt:lpstr>
      <vt:lpstr>Objectifs pédagogiques du module « soft skills »</vt:lpstr>
      <vt:lpstr>Pourquoi la solution immersive Uptale ?</vt:lpstr>
      <vt:lpstr>Utilisation du module</vt:lpstr>
      <vt:lpstr>Contenu du module</vt:lpstr>
      <vt:lpstr>Contenu du module</vt:lpstr>
      <vt:lpstr>2. Introduction aux « soft skills »  a) Compétences, soft skills, situation professionnelle contextualisée</vt:lpstr>
      <vt:lpstr>Les différents types de compétences</vt:lpstr>
      <vt:lpstr>Qu’est-ce qu’une compétence ?</vt:lpstr>
      <vt:lpstr>Compétence transversale VS compétence métier</vt:lpstr>
      <vt:lpstr>Compétence transversale versus compétence métier</vt:lpstr>
      <vt:lpstr>Différence entre tâche et compétence</vt:lpstr>
      <vt:lpstr>En résumé : les compétences transversales</vt:lpstr>
      <vt:lpstr>Quelques exemples</vt:lpstr>
      <vt:lpstr>2. Introduction aux « soft skills »  b) La démarche adoptée pour le projet</vt:lpstr>
      <vt:lpstr>Démarche pour le projet « soft skills »</vt:lpstr>
      <vt:lpstr>Mise en œuvre de la démarche</vt:lpstr>
      <vt:lpstr>La situation professionnelle retenue pour le scénario</vt:lpstr>
      <vt:lpstr>Cartographie des soft skills pour les postes de    Technicien.ne.s maintenance/supérieur.e.s   (en annexe vous trouverez les 15 situations professionnelles décrites par les membres du projet)</vt:lpstr>
      <vt:lpstr>3. Animation de la session  immersive du module</vt:lpstr>
      <vt:lpstr>PowerPoint Presentation</vt:lpstr>
      <vt:lpstr>Votre rôle</vt:lpstr>
      <vt:lpstr>PowerPoint Presentation</vt:lpstr>
      <vt:lpstr>PowerPoint Presentation</vt:lpstr>
      <vt:lpstr>PowerPoint Presentation</vt:lpstr>
      <vt:lpstr>Vos Interlocuteurs – Equipe ENGIE</vt:lpstr>
      <vt:lpstr>Vos Interlocuteurs – CEA</vt:lpstr>
      <vt:lpstr>Déroulé de la session immersive</vt:lpstr>
      <vt:lpstr>Consignes</vt:lpstr>
      <vt:lpstr>C’est parti ! </vt:lpstr>
      <vt:lpstr>Rappel des consignes du tutoriel</vt:lpstr>
      <vt:lpstr>PowerPoint Presentation</vt:lpstr>
      <vt:lpstr>PowerPoint Presentation</vt:lpstr>
      <vt:lpstr>C’est parti ! </vt:lpstr>
      <vt:lpstr>Lexique</vt:lpstr>
      <vt:lpstr>3. Débrief collectif après la session immersive</vt:lpstr>
      <vt:lpstr>Déroulé du débrief</vt:lpstr>
      <vt:lpstr>Temps 1 : vos réactions</vt:lpstr>
      <vt:lpstr>Temps 2 : repérez les compétences par scène </vt:lpstr>
      <vt:lpstr>Temps 3 : liens avec vos propres expériences</vt:lpstr>
      <vt:lpstr>Questions réponses ? </vt:lpstr>
      <vt:lpstr>4. Annexes  a) Références compétences et soft skills</vt:lpstr>
      <vt:lpstr>Jacques TARDIF</vt:lpstr>
      <vt:lpstr>Guy LE BOTERFF</vt:lpstr>
      <vt:lpstr> Philippe PERRENOUD 1/2</vt:lpstr>
      <vt:lpstr> Philippe PERRENOUD 2/2</vt:lpstr>
      <vt:lpstr>4. Annexes  b) Les autres situations professionnelles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PATROIX Isabelle</dc:creator>
  <cp:lastModifiedBy>Julien Alaimo</cp:lastModifiedBy>
  <cp:revision>1</cp:revision>
  <dcterms:created xsi:type="dcterms:W3CDTF">2024-02-07T12:56:30Z</dcterms:created>
  <dcterms:modified xsi:type="dcterms:W3CDTF">2026-02-10T14:13:17Z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0x0101005E7EA68A08EF6E409F9B0AAACDA7AE75</vt:lpwstr>
  </property>
  <property fmtid="{D5CDD505-2E9C-101B-9397-08002B2CF9AE}" pid="3" name="MediaServiceImageTags">
    <vt:lpwstr/>
  </property>
</Properties>
</file>